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6" r:id="rId15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Mika Kortelainen" initials="MK" lastIdx="1" clrIdx="1">
    <p:extLst>
      <p:ext uri="{19B8F6BF-5375-455C-9EA6-DF929625EA0E}">
        <p15:presenceInfo xmlns:p15="http://schemas.microsoft.com/office/powerpoint/2012/main" userId="90a7e61fb50e57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>
        <p:scale>
          <a:sx n="50" d="100"/>
          <a:sy n="50" d="100"/>
        </p:scale>
        <p:origin x="240" y="39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Oivallus 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3.11.2020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Oivallus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effectLst/>
              </a:rPr>
              <a:t>Opiskelijat järjestävät listan ensin itsekseen. Sen jälkeen he menevät ryhmiin, joissa luodaan uusi yhteinen lista keskustelun pohjalta.</a:t>
            </a:r>
            <a:endParaRPr lang="fi-FI" sz="1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Oivallus 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820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Arkiajattelu ei riitä - tarvitaan tiedettä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AA8F0-3C5D-4E37-AB58-D164D730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Tehtävä: yhdistä käsite ja määritelmä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C9FACA6-C0AD-49F2-9651-BD4B840AB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B8484E-A221-455B-AC89-5220FF1EC6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Oivallus 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E1FD72A-5CB3-4345-8DA8-7725D54AC5CB}"/>
              </a:ext>
            </a:extLst>
          </p:cNvPr>
          <p:cNvSpPr txBox="1"/>
          <p:nvPr/>
        </p:nvSpPr>
        <p:spPr>
          <a:xfrm>
            <a:off x="1621944" y="5659706"/>
            <a:ext cx="8229600" cy="43174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i-FI" sz="4800" dirty="0"/>
              <a:t>toistettavuus</a:t>
            </a:r>
          </a:p>
          <a:p>
            <a:pPr>
              <a:lnSpc>
                <a:spcPct val="200000"/>
              </a:lnSpc>
            </a:pPr>
            <a:r>
              <a:rPr lang="fi-FI" sz="4800" dirty="0"/>
              <a:t>yleistettävyys</a:t>
            </a:r>
          </a:p>
          <a:p>
            <a:pPr>
              <a:lnSpc>
                <a:spcPct val="200000"/>
              </a:lnSpc>
            </a:pPr>
            <a:r>
              <a:rPr lang="fi-FI" sz="4800" dirty="0" err="1"/>
              <a:t>itseäänkorjaavuus</a:t>
            </a:r>
            <a:endParaRPr lang="fi-FI" sz="48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EF687CE-DB1E-4F43-B1A0-0EAFCC5239CB}"/>
              </a:ext>
            </a:extLst>
          </p:cNvPr>
          <p:cNvSpPr txBox="1"/>
          <p:nvPr/>
        </p:nvSpPr>
        <p:spPr>
          <a:xfrm>
            <a:off x="9851544" y="4113333"/>
            <a:ext cx="1285605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 startAt="4"/>
            </a:pPr>
            <a:r>
              <a:rPr lang="fi-FI" sz="4800" dirty="0"/>
              <a:t>Virheelliseksi osoittautuneet aiemmat teoriat ja käsitykset hylätään uuden todistusaineiston perusteella. </a:t>
            </a:r>
          </a:p>
          <a:p>
            <a:pPr marL="914400" indent="-914400">
              <a:buAutoNum type="arabicPeriod" startAt="4"/>
            </a:pPr>
            <a:endParaRPr lang="fi-FI" sz="4800" dirty="0"/>
          </a:p>
          <a:p>
            <a:pPr marL="914400" indent="-914400">
              <a:buAutoNum type="arabicPeriod" startAt="4"/>
            </a:pPr>
            <a:r>
              <a:rPr lang="fi-FI" sz="4800" dirty="0"/>
              <a:t>Tieteen tavoitteena on selvittää yleisiä säännönmukaisuuksia, joita voi soveltaa useissa eri tilanteissa. </a:t>
            </a:r>
          </a:p>
          <a:p>
            <a:pPr marL="914400" indent="-914400">
              <a:buAutoNum type="arabicPeriod" startAt="4"/>
            </a:pPr>
            <a:endParaRPr lang="fi-FI" sz="4800" dirty="0"/>
          </a:p>
          <a:p>
            <a:pPr marL="914400" indent="-914400">
              <a:buAutoNum type="arabicPeriod" startAt="4"/>
            </a:pPr>
            <a:r>
              <a:rPr lang="fi-FI" sz="4800" dirty="0"/>
              <a:t>Tieteellisen tutkimuksen tulokset tulee testata toteuttamalla uusintatutkimuksia samasta aiheesta.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6FE6E2F7-3922-428A-A692-E917B960D918}"/>
              </a:ext>
            </a:extLst>
          </p:cNvPr>
          <p:cNvCxnSpPr/>
          <p:nvPr/>
        </p:nvCxnSpPr>
        <p:spPr>
          <a:xfrm>
            <a:off x="5029200" y="6686550"/>
            <a:ext cx="4822344" cy="8191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6C1F318F-4D29-4062-8D6C-B0F2385BC469}"/>
              </a:ext>
            </a:extLst>
          </p:cNvPr>
          <p:cNvCxnSpPr>
            <a:cxnSpLocks/>
          </p:cNvCxnSpPr>
          <p:nvPr/>
        </p:nvCxnSpPr>
        <p:spPr>
          <a:xfrm>
            <a:off x="5181600" y="8172450"/>
            <a:ext cx="4669944" cy="2228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428AE068-8E0D-4A5A-91F5-E9510EFF6C05}"/>
              </a:ext>
            </a:extLst>
          </p:cNvPr>
          <p:cNvCxnSpPr>
            <a:cxnSpLocks/>
          </p:cNvCxnSpPr>
          <p:nvPr/>
        </p:nvCxnSpPr>
        <p:spPr>
          <a:xfrm flipV="1">
            <a:off x="6286500" y="4591050"/>
            <a:ext cx="3565044" cy="5067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78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FB6DB45-EA21-4BE0-AD82-B39A6E4D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13DF63E-057A-4952-9726-E21FE8D38E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arkikäsitykset muodostuvat?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arkikäsitykset eivät ole kovin luotettavia?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Mikä on tieteen tärkein tavoite?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tutkimukset ja teoreettiset mallit liittyvät toisiinsa?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03C07F-120C-48F4-A1BF-0F0B50C75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38C95B-4B73-4001-9600-37F07C5B0C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3C2360-8445-4359-BA1C-BDAFB624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8E17C7-0833-4D8C-B882-8BD40B66AA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4795933"/>
            <a:ext cx="10515600" cy="7535034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Internetin keskustelupalstat, esim. Demi.fi, </a:t>
            </a:r>
            <a:r>
              <a:rPr lang="fi-FI" sz="4200" dirty="0" err="1"/>
              <a:t>MuroBBS</a:t>
            </a:r>
            <a:r>
              <a:rPr lang="fi-FI" sz="4200" dirty="0"/>
              <a:t>, Vauva.fi, Suomi24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Wikipedia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Twitter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i="1" dirty="0"/>
              <a:t>Suomenmaa</a:t>
            </a:r>
            <a:r>
              <a:rPr lang="fi-FI" sz="4200" dirty="0"/>
              <a:t> (aikakauslehti)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Radio Rockin uutiset​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i="1" dirty="0"/>
              <a:t>Tieteen Kuvalehti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kaverin somejulkaisu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>
              <a:effectLst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5CB07E7-B065-438A-BBE7-AF09C8891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3A67D2-D5F0-4DBD-8655-162861F5EC2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Oivallus 1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F98DCC40-40C3-4F95-ABF0-E9BBC42E3209}"/>
              </a:ext>
            </a:extLst>
          </p:cNvPr>
          <p:cNvSpPr txBox="1">
            <a:spLocks/>
          </p:cNvSpPr>
          <p:nvPr/>
        </p:nvSpPr>
        <p:spPr>
          <a:xfrm>
            <a:off x="12625082" y="4795931"/>
            <a:ext cx="10515600" cy="7459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i="1" dirty="0"/>
              <a:t>Ilta-Sanomat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oppikirja​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i="1" dirty="0"/>
              <a:t>Journal of </a:t>
            </a:r>
            <a:r>
              <a:rPr lang="fi-FI" sz="4200" i="1" dirty="0" err="1"/>
              <a:t>Personality</a:t>
            </a:r>
            <a:r>
              <a:rPr lang="fi-FI" sz="4200" i="1" dirty="0"/>
              <a:t> and </a:t>
            </a:r>
            <a:r>
              <a:rPr lang="fi-FI" sz="4200" i="1" dirty="0" err="1"/>
              <a:t>Social</a:t>
            </a:r>
            <a:r>
              <a:rPr lang="fi-FI" sz="4200" i="1" dirty="0"/>
              <a:t> </a:t>
            </a:r>
            <a:r>
              <a:rPr lang="fi-FI" sz="4200" i="1" dirty="0" err="1"/>
              <a:t>Psychology</a:t>
            </a:r>
            <a:r>
              <a:rPr lang="fi-FI" sz="4200" dirty="0"/>
              <a:t> (tieteellinen julkaisu psykologian alalta)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Ylen tv-uutiset​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Yle Areenasta löytynyt dokumentti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Jokin muu, mikä?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sz="4200" dirty="0"/>
          </a:p>
          <a:p>
            <a:endParaRPr lang="fi-FI" sz="42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DBF38EC-AD79-4895-AE9B-C09BF818C075}"/>
              </a:ext>
            </a:extLst>
          </p:cNvPr>
          <p:cNvSpPr txBox="1"/>
          <p:nvPr/>
        </p:nvSpPr>
        <p:spPr>
          <a:xfrm>
            <a:off x="1703628" y="2892892"/>
            <a:ext cx="210039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700" dirty="0"/>
              <a:t>Mihin näistä tietolähteistä luottaisit eniten ja mihin vähiten? Laita nämä järjestykseen luotettavimmasta epäluotettavimpaan.</a:t>
            </a:r>
          </a:p>
        </p:txBody>
      </p:sp>
    </p:spTree>
    <p:extLst>
      <p:ext uri="{BB962C8B-B14F-4D97-AF65-F5344CB8AC3E}">
        <p14:creationId xmlns:p14="http://schemas.microsoft.com/office/powerpoint/2010/main" val="29683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1C8E7B-5EE8-476D-A91B-CEA155F5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Keskusteltavaksi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C6F780-0AC0-44EF-90F2-DD7FC6BA18D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Millä perusteilla järjestitte listan?​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Olivatko yksin tehdyt listat erilaisia kuin ryhmän yhteinen lista?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voi varmistaa, että löydetty tieto on luotettavaa?​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tiedon luotettavuutta voi olla vaikea tarkistaa?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epäluotettavakin tieto leviää usein helposti?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4E43DD7-1795-4890-9237-AC2A82303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5BFB8-C957-4AFB-9933-7A0B7E453A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1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00E349C-92EF-4BEB-8386-E2FF6669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arkiajattelu ei riitä?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7DD604E-7DEC-4C68-8C27-21ED56F0AA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tarinallisuus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selityksiä etsitään jälkikäteen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herkkyys löytää säännönmukaisuuksia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b="1" dirty="0"/>
              <a:t>vahvistusharha</a:t>
            </a:r>
            <a:r>
              <a:rPr lang="fi-FI" dirty="0"/>
              <a:t>:</a:t>
            </a:r>
            <a:r>
              <a:rPr lang="fi-FI" b="1" dirty="0"/>
              <a:t> </a:t>
            </a:r>
            <a:r>
              <a:rPr lang="fi-FI" dirty="0"/>
              <a:t>Seikat, jotka saattaisivat osoittaa tutkimukset vääriksi, jäävät huomiotta.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b="1" dirty="0"/>
              <a:t>itsevarmuusharha</a:t>
            </a:r>
            <a:r>
              <a:rPr lang="fi-FI" dirty="0"/>
              <a:t>: Omia uskomuksia pidetään varmempina ja perustellumpina kuin mitä ne todellisuudessa ovat.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dirty="0" err="1"/>
              <a:t>Dunning</a:t>
            </a:r>
            <a:r>
              <a:rPr lang="fi-FI" dirty="0"/>
              <a:t>-Kruger-efekti/vaikutus: Olemme erityisen alttiita yliarvioimaan omien käsitystemme luotettavuutta silloin, kun tosiasiassa tiedämme jostakin asiasta hyvin vähän.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22705D-720E-4EC6-8614-070D4FE0B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8D18B9-A5B5-46D2-BCEC-E78B68B53B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19247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E95CC9-8493-4D84-8C86-58D2C300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Keskusteltavaksi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5ECB2-B124-46F8-B4CC-91758DE034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Keksikää ryhmissä ainakin kaksi esimerkkiä vahvistusharhasta ja itsevarmuusharhasta.</a:t>
            </a:r>
          </a:p>
          <a:p>
            <a:endParaRPr lang="fi-FI" dirty="0"/>
          </a:p>
          <a:p>
            <a:r>
              <a:rPr lang="fi-FI" dirty="0"/>
              <a:t>Tehkää Google-haku hakusanalla </a:t>
            </a:r>
            <a:r>
              <a:rPr lang="fi-FI" dirty="0" err="1"/>
              <a:t>Dunning</a:t>
            </a:r>
            <a:r>
              <a:rPr lang="fi-FI" dirty="0"/>
              <a:t>-Kruger-efekti (tai -vaikutus). Millaisia hakutuloksia saatte? Mitkä tuloksista vaikuttavat luotettavilta ja mitkä eivät?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BFE8DF0-97BF-451A-996F-04A6E32BD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DE3992-51FB-49BA-BF51-D59B90F8AA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40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2042C3E-8831-4E1C-8DE2-169C8577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/>
          <a:lstStyle/>
          <a:p>
            <a:r>
              <a:rPr lang="en-US" dirty="0" err="1"/>
              <a:t>Keittiöpsykologia</a:t>
            </a:r>
            <a:endParaRPr lang="en-US" dirty="0"/>
          </a:p>
        </p:txBody>
      </p:sp>
      <p:pic>
        <p:nvPicPr>
          <p:cNvPr id="9" name="Sisällön paikkamerkki 8" descr="Kuva, joka sisältää kohteen henkilö, sisä, keittiö, mies&#10;&#10;Kuvaus luotu automaattisesti">
            <a:extLst>
              <a:ext uri="{FF2B5EF4-FFF2-40B4-BE49-F238E27FC236}">
                <a16:creationId xmlns:a16="http://schemas.microsoft.com/office/drawing/2014/main" id="{CCBA5CA1-2167-4F9F-A2AA-962CB93C126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2324" r="1055"/>
          <a:stretch/>
        </p:blipFill>
        <p:spPr>
          <a:xfrm>
            <a:off x="1676400" y="3061052"/>
            <a:ext cx="10069463" cy="8337296"/>
          </a:xfrm>
          <a:noFill/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E5152DD-B715-4CB3-AD09-6C8E03437C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41150" y="3061052"/>
            <a:ext cx="10069463" cy="8337296"/>
          </a:xfrm>
        </p:spPr>
        <p:txBody>
          <a:bodyPr/>
          <a:lstStyle/>
          <a:p>
            <a:r>
              <a:rPr lang="fi-FI" dirty="0"/>
              <a:t>Kertokaa esimerkkejä tilanteista, joissa olette törmänneet keittiöpsykologiaan!</a:t>
            </a:r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A6876E-CA55-4AA6-B7F0-F013161EB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3F6689-69B5-4FFE-A487-E63910D945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15183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56D3CD3-2BBE-4B20-BA0E-E4227A3C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Tieteellinen ajattelu ja arkiajattelu</a:t>
            </a:r>
          </a:p>
        </p:txBody>
      </p:sp>
      <p:graphicFrame>
        <p:nvGraphicFramePr>
          <p:cNvPr id="12" name="Taulukko 12">
            <a:extLst>
              <a:ext uri="{FF2B5EF4-FFF2-40B4-BE49-F238E27FC236}">
                <a16:creationId xmlns:a16="http://schemas.microsoft.com/office/drawing/2014/main" id="{2F5D4D2A-ACC3-4C32-9659-3B231D6CF47E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88064432"/>
              </p:ext>
            </p:extLst>
          </p:nvPr>
        </p:nvGraphicFramePr>
        <p:xfrm>
          <a:off x="1676400" y="3730626"/>
          <a:ext cx="21031200" cy="856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63882430"/>
                    </a:ext>
                  </a:extLst>
                </a:gridCol>
                <a:gridCol w="10515600">
                  <a:extLst>
                    <a:ext uri="{9D8B030D-6E8A-4147-A177-3AD203B41FA5}">
                      <a16:colId xmlns:a16="http://schemas.microsoft.com/office/drawing/2014/main" val="3828879292"/>
                    </a:ext>
                  </a:extLst>
                </a:gridCol>
              </a:tblGrid>
              <a:tr h="1127115">
                <a:tc>
                  <a:txBody>
                    <a:bodyPr/>
                    <a:lstStyle/>
                    <a:p>
                      <a:r>
                        <a:rPr lang="fi-FI" sz="5400" dirty="0"/>
                        <a:t>Arkiajattelun rajoituksia</a:t>
                      </a:r>
                      <a:endParaRPr lang="fi-F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5400" dirty="0"/>
                        <a:t>Tieteen</a:t>
                      </a:r>
                      <a:r>
                        <a:rPr lang="fi-FI" dirty="0"/>
                        <a:t> </a:t>
                      </a:r>
                      <a:r>
                        <a:rPr lang="fi-FI" sz="5400" dirty="0"/>
                        <a:t>ratkaisuja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332737"/>
                  </a:ext>
                </a:extLst>
              </a:tr>
              <a:tr h="2245235">
                <a:tc>
                  <a:txBody>
                    <a:bodyPr/>
                    <a:lstStyle/>
                    <a:p>
                      <a:r>
                        <a:rPr lang="fi-FI" sz="4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Satunnaiset ja subjektiiviset havainnot käsitysten taustalla</a:t>
                      </a:r>
                      <a:endParaRPr lang="fi-F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Tietojen kerääminen järjestelmällisten ja objektiivisten tutkimusmenetelmien avulla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91164"/>
                  </a:ext>
                </a:extLst>
              </a:tr>
              <a:tr h="1127115">
                <a:tc>
                  <a:txBody>
                    <a:bodyPr/>
                    <a:lstStyle/>
                    <a:p>
                      <a:r>
                        <a:rPr lang="fi-FI" sz="4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Tarinallisuus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Laajat tutkimusaineistot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74835"/>
                  </a:ext>
                </a:extLst>
              </a:tr>
              <a:tr h="4025410">
                <a:tc>
                  <a:txBody>
                    <a:bodyPr/>
                    <a:lstStyle/>
                    <a:p>
                      <a:r>
                        <a:rPr lang="fi-FI" sz="4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Jälkikäteen selittäminen</a:t>
                      </a:r>
                      <a:endParaRPr lang="fi-F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Tavoitteena kattavat selittävät mallit</a:t>
                      </a:r>
                    </a:p>
                    <a:p>
                      <a:endParaRPr lang="fi-FI" sz="4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4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Tapahtumien vaikutusten ennustaminen aiemman tiedon pohjalta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903285"/>
                  </a:ext>
                </a:extLst>
              </a:tr>
            </a:tbl>
          </a:graphicData>
        </a:graphic>
      </p:graphicFrame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169AE28-A0EF-4FFD-876E-59B86AD97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CDC5FDD-9D7F-4ADA-B748-E528282F3E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7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56D3CD3-2BBE-4B20-BA0E-E4227A3C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Tieteellinen ajattelu ja arkiajattelu</a:t>
            </a:r>
          </a:p>
        </p:txBody>
      </p:sp>
      <p:graphicFrame>
        <p:nvGraphicFramePr>
          <p:cNvPr id="12" name="Taulukko 12">
            <a:extLst>
              <a:ext uri="{FF2B5EF4-FFF2-40B4-BE49-F238E27FC236}">
                <a16:creationId xmlns:a16="http://schemas.microsoft.com/office/drawing/2014/main" id="{2F5D4D2A-ACC3-4C32-9659-3B231D6CF47E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16316720"/>
              </p:ext>
            </p:extLst>
          </p:nvPr>
        </p:nvGraphicFramePr>
        <p:xfrm>
          <a:off x="1676400" y="3730628"/>
          <a:ext cx="21031200" cy="864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63882430"/>
                    </a:ext>
                  </a:extLst>
                </a:gridCol>
                <a:gridCol w="10515600">
                  <a:extLst>
                    <a:ext uri="{9D8B030D-6E8A-4147-A177-3AD203B41FA5}">
                      <a16:colId xmlns:a16="http://schemas.microsoft.com/office/drawing/2014/main" val="3828879292"/>
                    </a:ext>
                  </a:extLst>
                </a:gridCol>
              </a:tblGrid>
              <a:tr h="847936">
                <a:tc>
                  <a:txBody>
                    <a:bodyPr/>
                    <a:lstStyle/>
                    <a:p>
                      <a:r>
                        <a:rPr lang="fi-FI" sz="5400" dirty="0"/>
                        <a:t>Arkiajattelun rajoituksia</a:t>
                      </a:r>
                      <a:endParaRPr lang="fi-F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5400" dirty="0"/>
                        <a:t>Tieteen</a:t>
                      </a:r>
                      <a:r>
                        <a:rPr lang="fi-FI" dirty="0"/>
                        <a:t> </a:t>
                      </a:r>
                      <a:r>
                        <a:rPr lang="fi-FI" sz="5400" dirty="0"/>
                        <a:t>ratkaisuja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332737"/>
                  </a:ext>
                </a:extLst>
              </a:tr>
              <a:tr h="1328433">
                <a:tc>
                  <a:txBody>
                    <a:bodyPr/>
                    <a:lstStyle/>
                    <a:p>
                      <a:r>
                        <a:rPr lang="fi-FI" sz="4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Omakohtaisuus</a:t>
                      </a:r>
                    </a:p>
                    <a:p>
                      <a:r>
                        <a:rPr lang="fi-FI" sz="4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 perustelemisen vaatimusta</a:t>
                      </a:r>
                      <a:endParaRPr lang="fi-FI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Julkisuus: tulokset ja niiden perustelut asetetaan kaikkien arvioitavaksi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91164"/>
                  </a:ext>
                </a:extLst>
              </a:tr>
              <a:tr h="3815710">
                <a:tc>
                  <a:txBody>
                    <a:bodyPr/>
                    <a:lstStyle/>
                    <a:p>
                      <a:endParaRPr lang="fi-FI" sz="4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4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Uskomusten sitkeys ja pysyvyys</a:t>
                      </a:r>
                    </a:p>
                    <a:p>
                      <a:endParaRPr lang="fi-FI" sz="4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4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Taipumus etsiä omia käsityksiä vahvistavaa tietoa</a:t>
                      </a:r>
                      <a:endParaRPr lang="fi-F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Itsekriittisyys: käsitysten arvioiminen ja</a:t>
                      </a:r>
                    </a:p>
                    <a:p>
                      <a:r>
                        <a:rPr lang="fi-FI" sz="4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koetteleminen tutkimusten avulla</a:t>
                      </a:r>
                    </a:p>
                    <a:p>
                      <a:endParaRPr lang="fi-FI" sz="4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4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Edistyvyys: kriittinen keskustelu</a:t>
                      </a:r>
                    </a:p>
                    <a:p>
                      <a:r>
                        <a:rPr lang="fi-FI" sz="4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tiedeyhteisössä johtaa virheellisten käsitysten kumoamiseen</a:t>
                      </a:r>
                      <a:endParaRPr lang="fi-FI" sz="4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74835"/>
                  </a:ext>
                </a:extLst>
              </a:tr>
              <a:tr h="2183154">
                <a:tc>
                  <a:txBody>
                    <a:bodyPr/>
                    <a:lstStyle/>
                    <a:p>
                      <a:r>
                        <a:rPr lang="fi-FI" sz="4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Tavoitteena arjen sujuminen ja</a:t>
                      </a:r>
                    </a:p>
                    <a:p>
                      <a:r>
                        <a:rPr lang="fi-FI" sz="4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ymmärtämisen kokemus</a:t>
                      </a:r>
                      <a:endParaRPr lang="fi-F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Tavoitteena yleistettävä, yleispätevä tieto</a:t>
                      </a:r>
                      <a:endParaRPr lang="fi-FI" sz="4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903285"/>
                  </a:ext>
                </a:extLst>
              </a:tr>
            </a:tbl>
          </a:graphicData>
        </a:graphic>
      </p:graphicFrame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169AE28-A0EF-4FFD-876E-59B86AD97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CDC5FDD-9D7F-4ADA-B748-E528282F3E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8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AA8F0-3C5D-4E37-AB58-D164D730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Tehtävä: yhdistä käsite ja määritelmä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107335-734D-419E-97C6-1E2A17E8B8C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1755887"/>
          </a:xfrm>
        </p:spPr>
        <p:txBody>
          <a:bodyPr/>
          <a:lstStyle/>
          <a:p>
            <a:r>
              <a:rPr lang="fi-FI" dirty="0"/>
              <a:t>Tieteellisen tiedon ominaisuuksia on kuvattu seuraavan listan avulla. Mitä käsitteet tarkoittavat? Yhdistä käsite ja määritelmä.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C9FACA6-C0AD-49F2-9651-BD4B840AB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B8484E-A221-455B-AC89-5220FF1EC6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Oivallus 1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D0BEF95-B8BA-4552-8C47-4D51B43FD99D}"/>
              </a:ext>
            </a:extLst>
          </p:cNvPr>
          <p:cNvSpPr txBox="1"/>
          <p:nvPr/>
        </p:nvSpPr>
        <p:spPr>
          <a:xfrm>
            <a:off x="1676400" y="5486400"/>
            <a:ext cx="5265576" cy="6769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E1FD72A-5CB3-4345-8DA8-7725D54AC5CB}"/>
              </a:ext>
            </a:extLst>
          </p:cNvPr>
          <p:cNvSpPr txBox="1"/>
          <p:nvPr/>
        </p:nvSpPr>
        <p:spPr>
          <a:xfrm>
            <a:off x="1676400" y="5834152"/>
            <a:ext cx="4732176" cy="87494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i-FI" sz="4800" dirty="0"/>
              <a:t>koeteltavuus</a:t>
            </a:r>
          </a:p>
          <a:p>
            <a:pPr>
              <a:lnSpc>
                <a:spcPct val="200000"/>
              </a:lnSpc>
            </a:pPr>
            <a:r>
              <a:rPr lang="fi-FI" sz="4800" dirty="0"/>
              <a:t>objektiivisuus</a:t>
            </a:r>
          </a:p>
          <a:p>
            <a:pPr>
              <a:lnSpc>
                <a:spcPct val="200000"/>
              </a:lnSpc>
            </a:pPr>
            <a:r>
              <a:rPr lang="fi-FI" sz="4800" dirty="0"/>
              <a:t>julkisuus</a:t>
            </a:r>
          </a:p>
          <a:p>
            <a:pPr>
              <a:lnSpc>
                <a:spcPct val="200000"/>
              </a:lnSpc>
            </a:pPr>
            <a:endParaRPr lang="fi-FI" sz="4800" dirty="0"/>
          </a:p>
          <a:p>
            <a:pPr>
              <a:lnSpc>
                <a:spcPct val="200000"/>
              </a:lnSpc>
            </a:pPr>
            <a:endParaRPr lang="fi-FI" sz="4800" dirty="0"/>
          </a:p>
          <a:p>
            <a:pPr>
              <a:lnSpc>
                <a:spcPct val="200000"/>
              </a:lnSpc>
            </a:pPr>
            <a:endParaRPr lang="fi-FI" sz="48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EF687CE-DB1E-4F43-B1A0-0EAFCC5239CB}"/>
              </a:ext>
            </a:extLst>
          </p:cNvPr>
          <p:cNvSpPr txBox="1"/>
          <p:nvPr/>
        </p:nvSpPr>
        <p:spPr>
          <a:xfrm>
            <a:off x="9851544" y="5834152"/>
            <a:ext cx="128560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fi-FI" sz="4800" dirty="0"/>
              <a:t>Tieteellisiä väitteitä tulee pystyä arvioimaan tutkimusaineiston avulla. </a:t>
            </a:r>
          </a:p>
          <a:p>
            <a:pPr marL="914400" indent="-914400">
              <a:buFont typeface="+mj-lt"/>
              <a:buAutoNum type="arabicPeriod"/>
            </a:pPr>
            <a:endParaRPr lang="fi-FI" sz="4800" dirty="0"/>
          </a:p>
          <a:p>
            <a:pPr marL="914400" indent="-914400">
              <a:buFont typeface="+mj-lt"/>
              <a:buAutoNum type="arabicPeriod"/>
            </a:pPr>
            <a:r>
              <a:rPr lang="fi-FI" sz="4800" dirty="0"/>
              <a:t>Tieteellinen tieto ja sen perusteet tulee olla vapaasti muiden arvioitavissa.</a:t>
            </a:r>
          </a:p>
          <a:p>
            <a:pPr marL="914400" indent="-914400">
              <a:buFont typeface="+mj-lt"/>
              <a:buAutoNum type="arabicPeriod"/>
            </a:pPr>
            <a:endParaRPr lang="fi-FI" sz="4800" dirty="0"/>
          </a:p>
          <a:p>
            <a:pPr marL="914400" indent="-914400">
              <a:buAutoNum type="arabicPeriod"/>
            </a:pPr>
            <a:r>
              <a:rPr lang="fi-FI" sz="4800" dirty="0"/>
              <a:t>Väitteiden tulee perustua puolueettomiin todisteisiin. </a:t>
            </a:r>
            <a:endParaRPr lang="fi-FI" sz="6600" dirty="0"/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983B75F5-FEDA-46CB-8132-1B30240F9EDA}"/>
              </a:ext>
            </a:extLst>
          </p:cNvPr>
          <p:cNvCxnSpPr>
            <a:cxnSpLocks/>
          </p:cNvCxnSpPr>
          <p:nvPr/>
        </p:nvCxnSpPr>
        <p:spPr>
          <a:xfrm flipV="1">
            <a:off x="5119368" y="6305550"/>
            <a:ext cx="4732176" cy="552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A9BEF931-1831-4736-BC0A-3072FAFE37C4}"/>
              </a:ext>
            </a:extLst>
          </p:cNvPr>
          <p:cNvCxnSpPr>
            <a:cxnSpLocks/>
          </p:cNvCxnSpPr>
          <p:nvPr/>
        </p:nvCxnSpPr>
        <p:spPr>
          <a:xfrm>
            <a:off x="5429250" y="8401050"/>
            <a:ext cx="4422294" cy="225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F21551A5-7463-43C5-A583-3B762EBD0E28}"/>
              </a:ext>
            </a:extLst>
          </p:cNvPr>
          <p:cNvCxnSpPr>
            <a:cxnSpLocks/>
          </p:cNvCxnSpPr>
          <p:nvPr/>
        </p:nvCxnSpPr>
        <p:spPr>
          <a:xfrm flipV="1">
            <a:off x="4152900" y="8477250"/>
            <a:ext cx="5698644" cy="1325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498</Words>
  <Application>Microsoft Office PowerPoint</Application>
  <PresentationFormat>Mukautettu</PresentationFormat>
  <Paragraphs>115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2. Arkiajattelu ei riitä - tarvitaan tiedettä</vt:lpstr>
      <vt:lpstr>Oivallustehtävä</vt:lpstr>
      <vt:lpstr>Keskusteltavaksi</vt:lpstr>
      <vt:lpstr>Miksi arkiajattelu ei riitä?</vt:lpstr>
      <vt:lpstr>Keskusteltavaksi</vt:lpstr>
      <vt:lpstr>Keittiöpsykologia</vt:lpstr>
      <vt:lpstr>Tieteellinen ajattelu ja arkiajattelu</vt:lpstr>
      <vt:lpstr>Tieteellinen ajattelu ja arkiajattelu</vt:lpstr>
      <vt:lpstr>Tehtävä: yhdistä käsite ja määritelmä</vt:lpstr>
      <vt:lpstr>Tehtävä: yhdistä käsite ja määritelmä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Arkiajattelu ei riitä - tarvitaan tiedettä</dc:title>
  <dc:creator>Mika Kortelainen</dc:creator>
  <cp:lastModifiedBy>Kortelainen, Mika K</cp:lastModifiedBy>
  <cp:revision>19</cp:revision>
  <dcterms:created xsi:type="dcterms:W3CDTF">2020-10-23T08:17:51Z</dcterms:created>
  <dcterms:modified xsi:type="dcterms:W3CDTF">2020-11-03T16:08:27Z</dcterms:modified>
</cp:coreProperties>
</file>