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+mn-lt"/>
        <a:ea typeface="+mn-ea"/>
        <a:cs typeface="+mn-cs"/>
        <a:sym typeface="Arial"/>
      </a:defRPr>
    </a:lvl1pPr>
    <a:lvl2pPr indent="228600" defTabSz="2438400" latinLnBrk="0">
      <a:defRPr sz="3600">
        <a:latin typeface="+mn-lt"/>
        <a:ea typeface="+mn-ea"/>
        <a:cs typeface="+mn-cs"/>
        <a:sym typeface="Arial"/>
      </a:defRPr>
    </a:lvl2pPr>
    <a:lvl3pPr indent="457200" defTabSz="2438400" latinLnBrk="0">
      <a:defRPr sz="3600">
        <a:latin typeface="+mn-lt"/>
        <a:ea typeface="+mn-ea"/>
        <a:cs typeface="+mn-cs"/>
        <a:sym typeface="Arial"/>
      </a:defRPr>
    </a:lvl3pPr>
    <a:lvl4pPr indent="685800" defTabSz="2438400" latinLnBrk="0">
      <a:defRPr sz="3600">
        <a:latin typeface="+mn-lt"/>
        <a:ea typeface="+mn-ea"/>
        <a:cs typeface="+mn-cs"/>
        <a:sym typeface="Arial"/>
      </a:defRPr>
    </a:lvl4pPr>
    <a:lvl5pPr indent="914400" defTabSz="2438400" latinLnBrk="0">
      <a:defRPr sz="3600">
        <a:latin typeface="+mn-lt"/>
        <a:ea typeface="+mn-ea"/>
        <a:cs typeface="+mn-cs"/>
        <a:sym typeface="Arial"/>
      </a:defRPr>
    </a:lvl5pPr>
    <a:lvl6pPr indent="1143000" defTabSz="2438400" latinLnBrk="0">
      <a:defRPr sz="3600">
        <a:latin typeface="+mn-lt"/>
        <a:ea typeface="+mn-ea"/>
        <a:cs typeface="+mn-cs"/>
        <a:sym typeface="Arial"/>
      </a:defRPr>
    </a:lvl6pPr>
    <a:lvl7pPr indent="1371600" defTabSz="2438400" latinLnBrk="0">
      <a:defRPr sz="3600">
        <a:latin typeface="+mn-lt"/>
        <a:ea typeface="+mn-ea"/>
        <a:cs typeface="+mn-cs"/>
        <a:sym typeface="Arial"/>
      </a:defRPr>
    </a:lvl7pPr>
    <a:lvl8pPr indent="1600200" defTabSz="2438400" latinLnBrk="0">
      <a:defRPr sz="3600">
        <a:latin typeface="+mn-lt"/>
        <a:ea typeface="+mn-ea"/>
        <a:cs typeface="+mn-cs"/>
        <a:sym typeface="Arial"/>
      </a:defRPr>
    </a:lvl8pPr>
    <a:lvl9pPr indent="1828800" defTabSz="2438400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2" descr="Google Shape;1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464" y="12341221"/>
            <a:ext cx="2580963" cy="11347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831198" y="1985533"/>
            <a:ext cx="12507204" cy="104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 anchor="b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2588199" y="10554133"/>
            <a:ext cx="10631203" cy="270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3188843" y="12524798"/>
            <a:ext cx="867580" cy="870494"/>
          </a:xfrm>
          <a:prstGeom prst="rect">
            <a:avLst/>
          </a:prstGeom>
          <a:ln w="12700">
            <a:miter lim="400000"/>
          </a:ln>
        </p:spPr>
        <p:txBody>
          <a:bodyPr wrap="none" lIns="243798" tIns="243798" rIns="243798" bIns="243798" anchor="ctr">
            <a:normAutofit/>
          </a:bodyPr>
          <a:lstStyle>
            <a:lvl1pPr algn="r">
              <a:defRPr sz="2600">
                <a:solidFill>
                  <a:srgbClr val="58585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685800" marR="0" indent="-57150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1pPr>
      <a:lvl2pPr marL="685800" marR="0" indent="-8890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2pPr>
      <a:lvl3pPr marL="685800" marR="0" indent="11430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3pPr>
      <a:lvl4pPr marL="685800" marR="0" indent="11430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4pPr>
      <a:lvl5pPr marL="685800" marR="0" indent="11430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5pPr>
      <a:lvl6pPr marL="4103913" marR="0" indent="-1678213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■"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6pPr>
      <a:lvl7pPr marL="4561113" marR="0" indent="-1678213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●"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7pPr>
      <a:lvl8pPr marL="5018313" marR="0" indent="-1678213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○"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8pPr>
      <a:lvl9pPr marL="5475513" marR="0" indent="-1678213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■"/>
        <a:tabLst/>
        <a:defRPr sz="7400" b="0" i="0" u="none" strike="noStrike" cap="none" spc="0" baseline="0">
          <a:solidFill>
            <a:srgbClr val="585858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69;p14"/>
          <p:cNvGrpSpPr/>
          <p:nvPr/>
        </p:nvGrpSpPr>
        <p:grpSpPr>
          <a:xfrm>
            <a:off x="13045529" y="1142634"/>
            <a:ext cx="10322124" cy="10356758"/>
            <a:chOff x="0" y="0"/>
            <a:chExt cx="10322122" cy="10356756"/>
          </a:xfrm>
        </p:grpSpPr>
        <p:pic>
          <p:nvPicPr>
            <p:cNvPr id="21" name="Google Shape;69;p14" descr="Google Shape;69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00000">
              <a:off x="600150" y="600150"/>
              <a:ext cx="9118501" cy="911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Google Shape;69;p14" descr="Google Shape;69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00000">
              <a:off x="398611" y="396878"/>
              <a:ext cx="9524901" cy="9563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25" name="Yhteiskuntafilosofian suuret teemat"/>
          <p:cNvSpPr txBox="1"/>
          <p:nvPr/>
        </p:nvSpPr>
        <p:spPr>
          <a:xfrm>
            <a:off x="833413" y="5419054"/>
            <a:ext cx="13272204" cy="321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sz="8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Yhteiskuntafilosofian suuret teemat</a:t>
            </a:r>
          </a:p>
        </p:txBody>
      </p:sp>
      <p:sp>
        <p:nvSpPr>
          <p:cNvPr id="26" name="Tekstiruutu 4"/>
          <p:cNvSpPr txBox="1"/>
          <p:nvPr/>
        </p:nvSpPr>
        <p:spPr>
          <a:xfrm rot="21300000">
            <a:off x="13903605" y="11250038"/>
            <a:ext cx="413112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yöristetty suorakulmio"/>
          <p:cNvSpPr/>
          <p:nvPr/>
        </p:nvSpPr>
        <p:spPr>
          <a:xfrm>
            <a:off x="12834790" y="4121606"/>
            <a:ext cx="9194746" cy="718887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7" tIns="121917" rIns="121917" bIns="121917" anchor="ctr"/>
          <a:lstStyle/>
          <a:p>
            <a:endParaRPr/>
          </a:p>
        </p:txBody>
      </p:sp>
      <p:sp>
        <p:nvSpPr>
          <p:cNvPr id="104" name="Pyöristetty suorakulmio"/>
          <p:cNvSpPr/>
          <p:nvPr/>
        </p:nvSpPr>
        <p:spPr>
          <a:xfrm>
            <a:off x="2708688" y="4121606"/>
            <a:ext cx="9194746" cy="718887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7" tIns="121917" rIns="121917" bIns="121917" anchor="ctr"/>
          <a:lstStyle/>
          <a:p>
            <a:endParaRPr/>
          </a:p>
        </p:txBody>
      </p:sp>
      <p:sp>
        <p:nvSpPr>
          <p:cNvPr id="105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106" name="Tasa-arvo ja yhdenvertaisuus"/>
          <p:cNvSpPr txBox="1"/>
          <p:nvPr/>
        </p:nvSpPr>
        <p:spPr>
          <a:xfrm>
            <a:off x="3849054" y="1498282"/>
            <a:ext cx="16685892" cy="1704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 algn="ctr">
              <a:defRPr sz="84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Tasa-arvo ja yhdenvertaisuus</a:t>
            </a:r>
          </a:p>
        </p:txBody>
      </p:sp>
      <p:sp>
        <p:nvSpPr>
          <p:cNvPr id="107" name="Lähtökohtien eli mahdollisuuksien  tasa-arvo:…"/>
          <p:cNvSpPr txBox="1"/>
          <p:nvPr/>
        </p:nvSpPr>
        <p:spPr>
          <a:xfrm>
            <a:off x="3033100" y="4831870"/>
            <a:ext cx="8545922" cy="576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algn="ctr">
              <a:defRPr sz="6400" b="1">
                <a:latin typeface="Open Sans"/>
                <a:ea typeface="Open Sans"/>
                <a:cs typeface="Open Sans"/>
                <a:sym typeface="Open Sans"/>
              </a:defRPr>
            </a:pPr>
            <a:r>
              <a:t>Lähtökohtien eli mahdollisuuksien </a:t>
            </a:r>
            <a:br/>
            <a:r>
              <a:t>tasa-arvo:</a:t>
            </a:r>
          </a:p>
          <a:p>
            <a:pPr algn="ctr"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Yhdenvertaiset lähtökohdat kaikille</a:t>
            </a:r>
          </a:p>
        </p:txBody>
      </p:sp>
      <p:sp>
        <p:nvSpPr>
          <p:cNvPr id="108" name="Lopputuloksen  tasa-arvo:…"/>
          <p:cNvSpPr txBox="1"/>
          <p:nvPr/>
        </p:nvSpPr>
        <p:spPr>
          <a:xfrm>
            <a:off x="13517782" y="4831870"/>
            <a:ext cx="7828762" cy="576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algn="ctr">
              <a:defRPr sz="6400" b="1">
                <a:latin typeface="Open Sans"/>
                <a:ea typeface="Open Sans"/>
                <a:cs typeface="Open Sans"/>
                <a:sym typeface="Open Sans"/>
              </a:defRPr>
            </a:pPr>
            <a:r>
              <a:t>Lopputuloksen </a:t>
            </a:r>
            <a:br/>
            <a:r>
              <a:t>tasa-arvo:</a:t>
            </a:r>
          </a:p>
          <a:p>
            <a:pPr algn="ctr"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Tasataan hyvinvointia </a:t>
            </a:r>
            <a:br/>
            <a:r>
              <a:t>ja tuloeroja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61;p25" descr="Google Shape;161;p25"/>
          <p:cNvPicPr>
            <a:picLocks noChangeAspect="1"/>
          </p:cNvPicPr>
          <p:nvPr/>
        </p:nvPicPr>
        <p:blipFill>
          <a:blip r:embed="rId2"/>
          <a:srcRect l="13372" r="15029"/>
          <a:stretch>
            <a:fillRect/>
          </a:stretch>
        </p:blipFill>
        <p:spPr>
          <a:xfrm>
            <a:off x="16982907" y="-5686"/>
            <a:ext cx="7415448" cy="733117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112" name="Google Shape;97;p17"/>
          <p:cNvSpPr txBox="1"/>
          <p:nvPr/>
        </p:nvSpPr>
        <p:spPr>
          <a:xfrm>
            <a:off x="20534844" y="-170622"/>
            <a:ext cx="3919202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113" name="Tasa-arvo ja yhdenvertaisuus"/>
          <p:cNvSpPr txBox="1"/>
          <p:nvPr/>
        </p:nvSpPr>
        <p:spPr>
          <a:xfrm>
            <a:off x="614779" y="1395614"/>
            <a:ext cx="13397229" cy="147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71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Tasa-arvo ja yhdenvertaisuus</a:t>
            </a:r>
          </a:p>
        </p:txBody>
      </p:sp>
      <p:sp>
        <p:nvSpPr>
          <p:cNvPr id="114" name="Google Shape;160;p25"/>
          <p:cNvSpPr txBox="1">
            <a:spLocks noGrp="1"/>
          </p:cNvSpPr>
          <p:nvPr>
            <p:ph type="subTitle" idx="4294967295"/>
          </p:nvPr>
        </p:nvSpPr>
        <p:spPr>
          <a:xfrm>
            <a:off x="694265" y="3018732"/>
            <a:ext cx="15931685" cy="9022586"/>
          </a:xfrm>
          <a:prstGeom prst="rect">
            <a:avLst/>
          </a:prstGeom>
        </p:spPr>
        <p:txBody>
          <a:bodyPr/>
          <a:lstStyle/>
          <a:p>
            <a:pPr marL="401052" indent="-401052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sukupuolten tasa-arvo</a:t>
            </a:r>
          </a:p>
          <a:p>
            <a:pPr marL="1163051" lvl="2" indent="-401051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laki kohtelee vieläkin ihmistä eri tavoin sukupuolen perusteella (esim. asevelvollisuus)</a:t>
            </a:r>
          </a:p>
          <a:p>
            <a:pPr marL="1163051" lvl="2" indent="-401051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edelleen käytännön ongelmia (esim. seksuaalinen häirintä, syrjintä, erilainen kohtelu, vihapuhe)</a:t>
            </a:r>
          </a:p>
          <a:p>
            <a:pPr marL="401052" indent="-401052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vakaumusten tasa-arvo</a:t>
            </a:r>
          </a:p>
          <a:p>
            <a:pPr marL="401052" indent="-401052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eri vähemmistöjen kohtelu</a:t>
            </a:r>
          </a:p>
          <a:p>
            <a:pPr marL="401052" indent="-401052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tasa-arvoa voidaan edistää positiivisella erityiskohtelulla (kiintiöt) ja syrjinnän kiellolla</a:t>
            </a:r>
          </a:p>
          <a:p>
            <a:pPr marL="1163051" lvl="2" indent="-401051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välitön syrjintä / välillinen syrjintä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69;p26" descr="Google Shape;169;p26"/>
          <p:cNvPicPr>
            <a:picLocks noChangeAspect="1"/>
          </p:cNvPicPr>
          <p:nvPr/>
        </p:nvPicPr>
        <p:blipFill>
          <a:blip r:embed="rId2"/>
          <a:srcRect l="18200" t="17211" r="18200" b="18836"/>
          <a:stretch>
            <a:fillRect/>
          </a:stretch>
        </p:blipFill>
        <p:spPr>
          <a:xfrm>
            <a:off x="14124454" y="2920889"/>
            <a:ext cx="9570827" cy="962409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118" name="Google Shape;97;p17"/>
          <p:cNvSpPr txBox="1"/>
          <p:nvPr/>
        </p:nvSpPr>
        <p:spPr>
          <a:xfrm>
            <a:off x="19061644" y="11631910"/>
            <a:ext cx="3919202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119" name="Vallankäyttö"/>
          <p:cNvSpPr txBox="1"/>
          <p:nvPr/>
        </p:nvSpPr>
        <p:spPr>
          <a:xfrm>
            <a:off x="1324534" y="1844462"/>
            <a:ext cx="6257858" cy="152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74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Vallankäyttö</a:t>
            </a:r>
          </a:p>
        </p:txBody>
      </p:sp>
      <p:sp>
        <p:nvSpPr>
          <p:cNvPr id="120" name="Google Shape;168;p26"/>
          <p:cNvSpPr txBox="1">
            <a:spLocks noGrp="1"/>
          </p:cNvSpPr>
          <p:nvPr>
            <p:ph type="subTitle" sz="half" idx="4294967295"/>
          </p:nvPr>
        </p:nvSpPr>
        <p:spPr>
          <a:xfrm>
            <a:off x="1220665" y="3414664"/>
            <a:ext cx="13857604" cy="9624002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80000"/>
              </a:lnSpc>
              <a:spcBef>
                <a:spcPts val="2100"/>
              </a:spcBef>
              <a:buClr>
                <a:srgbClr val="585858"/>
              </a:buClr>
              <a:buFont typeface="Open Sans"/>
              <a:defRPr sz="5800" i="1">
                <a:solidFill>
                  <a:srgbClr val="000000"/>
                </a:solidFill>
              </a:defRPr>
            </a:pPr>
            <a:r>
              <a:t>Valta voi perustua</a:t>
            </a:r>
          </a:p>
          <a:p>
            <a:pPr marL="581525" indent="-581525" algn="l">
              <a:spcBef>
                <a:spcPts val="5600"/>
              </a:spcBef>
              <a:buSzPct val="100000"/>
              <a:buChar char="•"/>
              <a:defRPr sz="5800">
                <a:solidFill>
                  <a:srgbClr val="000000"/>
                </a:solidFill>
              </a:defRPr>
            </a:pPr>
            <a:r>
              <a:t>asiantuntijuuteen tai auktoriteettiin</a:t>
            </a:r>
          </a:p>
          <a:p>
            <a:pPr marL="581525" indent="-581525" algn="l">
              <a:buSzPct val="100000"/>
              <a:buChar char="•"/>
              <a:defRPr sz="5800">
                <a:solidFill>
                  <a:srgbClr val="000000"/>
                </a:solidFill>
              </a:defRPr>
            </a:pPr>
            <a:r>
              <a:t>perittyyn asemaan (monarkia)</a:t>
            </a:r>
          </a:p>
          <a:p>
            <a:pPr marL="581525" indent="-581525" algn="l">
              <a:buSzPct val="100000"/>
              <a:buChar char="•"/>
              <a:defRPr sz="5800">
                <a:solidFill>
                  <a:srgbClr val="000000"/>
                </a:solidFill>
              </a:defRPr>
            </a:pPr>
            <a:r>
              <a:t>karismaan tai henkilökohtaiseen vaikutusvaltaan</a:t>
            </a:r>
          </a:p>
          <a:p>
            <a:pPr marL="581525" indent="-581525" algn="l">
              <a:buSzPct val="100000"/>
              <a:buChar char="•"/>
              <a:defRPr sz="5800">
                <a:solidFill>
                  <a:srgbClr val="000000"/>
                </a:solidFill>
              </a:defRPr>
            </a:pPr>
            <a:r>
              <a:t>legitimiteettiin</a:t>
            </a:r>
          </a:p>
          <a:p>
            <a:pPr marL="581525" indent="-581525" algn="l">
              <a:buSzPct val="100000"/>
              <a:buChar char="•"/>
              <a:defRPr sz="5800">
                <a:solidFill>
                  <a:srgbClr val="000000"/>
                </a:solidFill>
              </a:defRPr>
            </a:pPr>
            <a:r>
              <a:t>suoraan tai epäsuoraan vaikuttamiseen.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78;p27" descr="Google Shape;178;p27"/>
          <p:cNvPicPr>
            <a:picLocks noChangeAspect="1"/>
          </p:cNvPicPr>
          <p:nvPr/>
        </p:nvPicPr>
        <p:blipFill>
          <a:blip r:embed="rId2"/>
          <a:srcRect t="21538" b="21538"/>
          <a:stretch>
            <a:fillRect/>
          </a:stretch>
        </p:blipFill>
        <p:spPr>
          <a:xfrm>
            <a:off x="-343601" y="874608"/>
            <a:ext cx="13067297" cy="743832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124" name="Google Shape;97;p17"/>
          <p:cNvSpPr txBox="1"/>
          <p:nvPr/>
        </p:nvSpPr>
        <p:spPr>
          <a:xfrm>
            <a:off x="-936623" y="7682848"/>
            <a:ext cx="3919205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125" name="Google Shape;175;p27"/>
          <p:cNvSpPr txBox="1">
            <a:spLocks noGrp="1"/>
          </p:cNvSpPr>
          <p:nvPr>
            <p:ph type="ctrTitle" idx="4294967295"/>
          </p:nvPr>
        </p:nvSpPr>
        <p:spPr>
          <a:xfrm>
            <a:off x="12790020" y="2783736"/>
            <a:ext cx="6777175" cy="205401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56521"/>
              </a:lnSpc>
              <a:spcBef>
                <a:spcPts val="4000"/>
              </a:spcBef>
              <a:defRPr sz="7400">
                <a:solidFill>
                  <a:srgbClr val="000000"/>
                </a:solidFill>
              </a:defRPr>
            </a:lvl1pPr>
          </a:lstStyle>
          <a:p>
            <a:r>
              <a:t>Vallankäyttö</a:t>
            </a:r>
          </a:p>
        </p:txBody>
      </p:sp>
      <p:sp>
        <p:nvSpPr>
          <p:cNvPr id="126" name="Google Shape;176;p27"/>
          <p:cNvSpPr txBox="1">
            <a:spLocks noGrp="1"/>
          </p:cNvSpPr>
          <p:nvPr>
            <p:ph type="subTitle" sz="half" idx="4294967295"/>
          </p:nvPr>
        </p:nvSpPr>
        <p:spPr>
          <a:xfrm>
            <a:off x="12790020" y="4567721"/>
            <a:ext cx="10603516" cy="6364545"/>
          </a:xfrm>
          <a:prstGeom prst="rect">
            <a:avLst/>
          </a:prstGeom>
        </p:spPr>
        <p:txBody>
          <a:bodyPr/>
          <a:lstStyle/>
          <a:p>
            <a:pPr marL="401052" indent="-401052" algn="l">
              <a:lnSpc>
                <a:spcPct val="120000"/>
              </a:lnSpc>
              <a:spcBef>
                <a:spcPts val="5600"/>
              </a:spcBef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Diktatuuri, monarkia ja edustuksellinen demokratia edustavat erityyppistä vallankäyttöä.</a:t>
            </a:r>
          </a:p>
          <a:p>
            <a:pPr marL="401052" indent="-401052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Vallan kolmijaolla pyritään rajaamaan yhden toimijan valtaa.</a:t>
            </a:r>
          </a:p>
          <a:p>
            <a:pPr marL="401052" indent="-401052" algn="l">
              <a:lnSpc>
                <a:spcPct val="120000"/>
              </a:lnSpc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Demokratiassa kansalainen voi vaikuttaa äänestämällä ja esimerkiksi aktivismilla.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86;p28" descr="Google Shape;186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0000">
            <a:off x="352941" y="204045"/>
            <a:ext cx="7962478" cy="79624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130" name="Google Shape;97;p17"/>
          <p:cNvSpPr txBox="1"/>
          <p:nvPr/>
        </p:nvSpPr>
        <p:spPr>
          <a:xfrm>
            <a:off x="45510" y="12952710"/>
            <a:ext cx="3919205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131" name="Talous ja hyvinvointi"/>
          <p:cNvSpPr txBox="1"/>
          <p:nvPr/>
        </p:nvSpPr>
        <p:spPr>
          <a:xfrm>
            <a:off x="9240608" y="2626521"/>
            <a:ext cx="10677978" cy="162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80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Talous ja hyvinvointi</a:t>
            </a:r>
          </a:p>
        </p:txBody>
      </p:sp>
      <p:sp>
        <p:nvSpPr>
          <p:cNvPr id="132" name="Google Shape;185;p28"/>
          <p:cNvSpPr txBox="1">
            <a:spLocks noGrp="1"/>
          </p:cNvSpPr>
          <p:nvPr>
            <p:ph type="subTitle" sz="half" idx="4294967295"/>
          </p:nvPr>
        </p:nvSpPr>
        <p:spPr>
          <a:xfrm>
            <a:off x="9111598" y="4390333"/>
            <a:ext cx="14617267" cy="7828298"/>
          </a:xfrm>
          <a:prstGeom prst="rect">
            <a:avLst/>
          </a:prstGeom>
        </p:spPr>
        <p:txBody>
          <a:bodyPr/>
          <a:lstStyle/>
          <a:p>
            <a:pPr marL="641684" indent="-641684" algn="l">
              <a:spcBef>
                <a:spcPts val="5600"/>
              </a:spcBef>
              <a:buSzPct val="100000"/>
              <a:buChar char="•"/>
              <a:defRPr sz="4600">
                <a:solidFill>
                  <a:srgbClr val="000000"/>
                </a:solidFill>
              </a:defRPr>
            </a:pPr>
            <a:r>
              <a:t>Hyvinvointivaltion ja jako-oikeudenmukaisuuden mahdollistaa toimiva talous.</a:t>
            </a:r>
          </a:p>
          <a:p>
            <a:pPr marL="641684" indent="-641684" algn="l">
              <a:buSzPct val="100000"/>
              <a:buChar char="•"/>
              <a:defRPr sz="4600">
                <a:solidFill>
                  <a:srgbClr val="000000"/>
                </a:solidFill>
              </a:defRPr>
            </a:pPr>
            <a:r>
              <a:t>Puhe taloudesta liittyy arvoihin ja ideologisiin taustaoletuksiin.</a:t>
            </a:r>
          </a:p>
          <a:p>
            <a:pPr marL="641684" indent="-641684" algn="l">
              <a:buSzPct val="100000"/>
              <a:buChar char="•"/>
              <a:defRPr sz="4600">
                <a:solidFill>
                  <a:srgbClr val="000000"/>
                </a:solidFill>
              </a:defRPr>
            </a:pPr>
            <a:r>
              <a:t>Talous vaikuttaa ajatteluumme, ja tarvitaan kriittistä analyysiä.</a:t>
            </a:r>
          </a:p>
          <a:p>
            <a:pPr marL="641684" indent="-641684" algn="l">
              <a:buSzPct val="100000"/>
              <a:buChar char="•"/>
              <a:defRPr sz="4600">
                <a:solidFill>
                  <a:srgbClr val="000000"/>
                </a:solidFill>
              </a:defRPr>
            </a:pPr>
            <a:r>
              <a:t>Markkinataloudelle on olemassa vaihtoehtoja.</a:t>
            </a:r>
          </a:p>
          <a:p>
            <a:pPr marL="641684" indent="-641684" algn="l">
              <a:buSzPct val="100000"/>
              <a:buChar char="•"/>
              <a:defRPr sz="4600">
                <a:solidFill>
                  <a:srgbClr val="000000"/>
                </a:solidFill>
              </a:defRPr>
            </a:pPr>
            <a:r>
              <a:t>Ekososiaalinen sivistys muistuttaa arvopäämääristä ja elämän edellytyksistä.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94;p29" descr="Google Shape;194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5" y="2518686"/>
            <a:ext cx="6156381" cy="867862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136" name="Google Shape;97;p17"/>
          <p:cNvSpPr txBox="1"/>
          <p:nvPr/>
        </p:nvSpPr>
        <p:spPr>
          <a:xfrm>
            <a:off x="113243" y="10751377"/>
            <a:ext cx="3919205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137" name="Työn merkitys"/>
          <p:cNvSpPr txBox="1"/>
          <p:nvPr/>
        </p:nvSpPr>
        <p:spPr>
          <a:xfrm>
            <a:off x="7127894" y="2234301"/>
            <a:ext cx="7486607" cy="162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80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Työn merkitys</a:t>
            </a:r>
          </a:p>
        </p:txBody>
      </p:sp>
      <p:sp>
        <p:nvSpPr>
          <p:cNvPr id="138" name="Google Shape;193;p29"/>
          <p:cNvSpPr txBox="1">
            <a:spLocks noGrp="1"/>
          </p:cNvSpPr>
          <p:nvPr>
            <p:ph type="subTitle" idx="4294967295"/>
          </p:nvPr>
        </p:nvSpPr>
        <p:spPr>
          <a:xfrm>
            <a:off x="6977598" y="3742332"/>
            <a:ext cx="16305295" cy="8771060"/>
          </a:xfrm>
          <a:prstGeom prst="rect">
            <a:avLst/>
          </a:prstGeom>
        </p:spPr>
        <p:txBody>
          <a:bodyPr/>
          <a:lstStyle/>
          <a:p>
            <a:pPr marL="628849" indent="-628849" algn="l" defTabSz="2389632">
              <a:lnSpc>
                <a:spcPct val="120000"/>
              </a:lnSpc>
              <a:buSzPct val="100000"/>
              <a:buChar char="•"/>
              <a:defRPr sz="4500">
                <a:solidFill>
                  <a:srgbClr val="000000"/>
                </a:solidFill>
              </a:defRPr>
            </a:pPr>
            <a:r>
              <a:t>Työ itseisarvona ja välinearvona</a:t>
            </a:r>
          </a:p>
          <a:p>
            <a:pPr marL="628849" indent="-628849" algn="l" defTabSz="2389632">
              <a:lnSpc>
                <a:spcPct val="120000"/>
              </a:lnSpc>
              <a:buSzPct val="100000"/>
              <a:buChar char="•"/>
              <a:defRPr sz="4500">
                <a:solidFill>
                  <a:srgbClr val="000000"/>
                </a:solidFill>
              </a:defRPr>
            </a:pPr>
            <a:r>
              <a:t>Marx: Merkityksetön palkkatyö vieraannuttaa</a:t>
            </a:r>
          </a:p>
          <a:p>
            <a:pPr marL="628849" indent="-628849" algn="l" defTabSz="2389632">
              <a:lnSpc>
                <a:spcPct val="120000"/>
              </a:lnSpc>
              <a:buSzPct val="100000"/>
              <a:buChar char="•"/>
              <a:defRPr sz="4500">
                <a:solidFill>
                  <a:srgbClr val="000000"/>
                </a:solidFill>
              </a:defRPr>
            </a:pPr>
            <a:r>
              <a:t>Arendt: Työn kolme tasoa (työ 1 = </a:t>
            </a:r>
            <a:r>
              <a:rPr i="1"/>
              <a:t>labor</a:t>
            </a:r>
            <a:r>
              <a:t>, työ 2 = </a:t>
            </a:r>
            <a:r>
              <a:rPr i="1"/>
              <a:t>work</a:t>
            </a:r>
            <a:r>
              <a:t>, toiminta = </a:t>
            </a:r>
            <a:r>
              <a:rPr i="1"/>
              <a:t>action</a:t>
            </a:r>
            <a:r>
              <a:t>), toiminnan taso luo mielekkyyttä työhön</a:t>
            </a:r>
          </a:p>
          <a:p>
            <a:pPr marL="628849" indent="-628849" algn="l" defTabSz="2389632">
              <a:lnSpc>
                <a:spcPct val="120000"/>
              </a:lnSpc>
              <a:buSzPct val="100000"/>
              <a:buChar char="•"/>
              <a:defRPr sz="4500">
                <a:solidFill>
                  <a:srgbClr val="000000"/>
                </a:solidFill>
              </a:defRPr>
            </a:pPr>
            <a:r>
              <a:t>Työelämä muuttuu jatkuvasti</a:t>
            </a:r>
          </a:p>
          <a:p>
            <a:pPr marL="628849" indent="-628849" algn="l" defTabSz="2389632">
              <a:lnSpc>
                <a:spcPct val="120000"/>
              </a:lnSpc>
              <a:buSzPct val="100000"/>
              <a:buChar char="•"/>
              <a:defRPr sz="4500">
                <a:solidFill>
                  <a:srgbClr val="000000"/>
                </a:solidFill>
              </a:defRPr>
            </a:pPr>
            <a:r>
              <a:t>Rahan ja onnen suhde ei ole suoraan verrannollinen</a:t>
            </a:r>
          </a:p>
          <a:p>
            <a:pPr marL="628849" indent="-628849" algn="l" defTabSz="2389632">
              <a:lnSpc>
                <a:spcPct val="120000"/>
              </a:lnSpc>
              <a:buSzPct val="100000"/>
              <a:buChar char="•"/>
              <a:defRPr sz="4500">
                <a:solidFill>
                  <a:srgbClr val="000000"/>
                </a:solidFill>
              </a:defRPr>
            </a:pPr>
            <a:r>
              <a:t>Filosofit ovat kyseenalaistaneet talouden kasvun ja rikkauden itsearvoisuuden.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75;p15" descr="Google Shape;75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49" y="-12552"/>
            <a:ext cx="20616604" cy="1374110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30" name="Tekstiruutu 4"/>
          <p:cNvSpPr txBox="1"/>
          <p:nvPr/>
        </p:nvSpPr>
        <p:spPr>
          <a:xfrm rot="16200000">
            <a:off x="18689121" y="1860357"/>
            <a:ext cx="413112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825500">
              <a:spcBef>
                <a:spcPts val="1000"/>
              </a:spcBef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Unsplash (CC0)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93;p17"/>
          <p:cNvGrpSpPr/>
          <p:nvPr/>
        </p:nvGrpSpPr>
        <p:grpSpPr>
          <a:xfrm>
            <a:off x="1177930" y="6574464"/>
            <a:ext cx="9384808" cy="6264006"/>
            <a:chOff x="-1" y="0"/>
            <a:chExt cx="9384806" cy="6264004"/>
          </a:xfrm>
        </p:grpSpPr>
        <p:sp>
          <p:nvSpPr>
            <p:cNvPr id="43" name="Pyöristetty suorakulmio"/>
            <p:cNvSpPr/>
            <p:nvPr/>
          </p:nvSpPr>
          <p:spPr>
            <a:xfrm>
              <a:off x="-2" y="-1"/>
              <a:ext cx="9384808" cy="6264005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101600" cap="flat">
              <a:solidFill>
                <a:srgbClr val="F6B26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52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44" name="MUODOLLINEN  PERIAATE:…"/>
            <p:cNvSpPr txBox="1"/>
            <p:nvPr/>
          </p:nvSpPr>
          <p:spPr>
            <a:xfrm>
              <a:off x="356583" y="633949"/>
              <a:ext cx="8671637" cy="4996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8" tIns="243798" rIns="243798" bIns="243798" numCol="1" anchor="ctr">
              <a:spAutoFit/>
            </a:bodyPr>
            <a:lstStyle/>
            <a:p>
              <a:pPr algn="ctr">
                <a:defRPr sz="5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MUODOLLINEN </a:t>
              </a:r>
              <a:br/>
              <a:r>
                <a:t>PERIAATE: </a:t>
              </a:r>
            </a:p>
            <a:p>
              <a:pPr algn="ctr">
                <a:defRPr sz="5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Samanlaisia tapauksia on kohdeltava samalla tavalla, erilaisia eri tavalla. </a:t>
              </a:r>
            </a:p>
          </p:txBody>
        </p:sp>
      </p:grpSp>
      <p:grpSp>
        <p:nvGrpSpPr>
          <p:cNvPr id="48" name="Google Shape;94;p17"/>
          <p:cNvGrpSpPr/>
          <p:nvPr/>
        </p:nvGrpSpPr>
        <p:grpSpPr>
          <a:xfrm>
            <a:off x="11384531" y="6574464"/>
            <a:ext cx="8962406" cy="6264006"/>
            <a:chOff x="0" y="0"/>
            <a:chExt cx="8962404" cy="6264004"/>
          </a:xfrm>
        </p:grpSpPr>
        <p:sp>
          <p:nvSpPr>
            <p:cNvPr id="46" name="Pyöristetty suorakulmio"/>
            <p:cNvSpPr/>
            <p:nvPr/>
          </p:nvSpPr>
          <p:spPr>
            <a:xfrm>
              <a:off x="-1" y="-1"/>
              <a:ext cx="8962406" cy="6264005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101600" cap="flat">
              <a:solidFill>
                <a:srgbClr val="A64D79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5000"/>
              </a:pPr>
              <a:endParaRPr/>
            </a:p>
          </p:txBody>
        </p:sp>
        <p:sp>
          <p:nvSpPr>
            <p:cNvPr id="47" name="SISÄLLÖLLINEN PERIAATE:…"/>
            <p:cNvSpPr txBox="1"/>
            <p:nvPr/>
          </p:nvSpPr>
          <p:spPr>
            <a:xfrm>
              <a:off x="356583" y="691100"/>
              <a:ext cx="8249238" cy="4881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8" tIns="243798" rIns="243798" bIns="243798" numCol="1" anchor="ctr">
              <a:spAutoFit/>
            </a:bodyPr>
            <a:lstStyle/>
            <a:p>
              <a:pPr algn="ctr">
                <a:defRPr sz="5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SISÄLLÖLLINEN PERIAATE:</a:t>
              </a:r>
              <a:endParaRPr sz="4000"/>
            </a:p>
            <a:p>
              <a:pPr algn="ctr">
                <a:defRPr sz="50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Jokaiselle on annettava se, mikä hänelle oikeutetusti kuuluu.</a:t>
              </a:r>
            </a:p>
          </p:txBody>
        </p:sp>
      </p:grpSp>
      <p:pic>
        <p:nvPicPr>
          <p:cNvPr id="49" name="Google Shape;96;p17" descr="Google Shape;96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253288" y="601355"/>
            <a:ext cx="4411972" cy="603862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Google Shape;97;p17"/>
          <p:cNvSpPr txBox="1"/>
          <p:nvPr/>
        </p:nvSpPr>
        <p:spPr>
          <a:xfrm>
            <a:off x="15781605" y="536660"/>
            <a:ext cx="3919202" cy="117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/>
          <a:p>
            <a: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pPr>
            <a:r>
              <a:t>Aristoteles </a:t>
            </a:r>
            <a:br/>
            <a:r>
              <a:t>Lähde: Pixabay (CC0)</a:t>
            </a:r>
          </a:p>
        </p:txBody>
      </p:sp>
      <p:sp>
        <p:nvSpPr>
          <p:cNvPr id="51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52" name="Oikeudenmukaisuus"/>
          <p:cNvSpPr txBox="1"/>
          <p:nvPr/>
        </p:nvSpPr>
        <p:spPr>
          <a:xfrm>
            <a:off x="1108825" y="3126325"/>
            <a:ext cx="9943177" cy="152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74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Oikeudenmukaisuus</a:t>
            </a:r>
          </a:p>
        </p:txBody>
      </p:sp>
      <p:sp>
        <p:nvSpPr>
          <p:cNvPr id="53" name="Yksilön hyve ja hyvän yhteiskunnan ominaisuus"/>
          <p:cNvSpPr txBox="1"/>
          <p:nvPr/>
        </p:nvSpPr>
        <p:spPr>
          <a:xfrm>
            <a:off x="1154208" y="4693337"/>
            <a:ext cx="18390946" cy="134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Yksilön hyve ja hyvän yhteiskunnan ominaisuus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104;p18" descr="Google Shape;104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899" y="1999109"/>
            <a:ext cx="8000004" cy="936588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57" name="Ihmiset ovat jossakin määrin itsekkäitä.…"/>
          <p:cNvSpPr txBox="1"/>
          <p:nvPr/>
        </p:nvSpPr>
        <p:spPr>
          <a:xfrm>
            <a:off x="1181581" y="5505313"/>
            <a:ext cx="12826883" cy="494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marL="401052" indent="-401052">
              <a:lnSpc>
                <a:spcPct val="148000"/>
              </a:lnSpc>
              <a:spcBef>
                <a:spcPts val="5600"/>
              </a:spcBef>
              <a:buSzPct val="100000"/>
              <a:buChar char="•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Ihmiset ovat jossakin määrin itsekkäitä.</a:t>
            </a:r>
          </a:p>
          <a:p>
            <a:pPr marL="401052" indent="-401052">
              <a:lnSpc>
                <a:spcPct val="148000"/>
              </a:lnSpc>
              <a:buSzPct val="100000"/>
              <a:buChar char="•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Vallitsee jaettavien resurssien niukkuus.</a:t>
            </a:r>
          </a:p>
          <a:p>
            <a:pPr>
              <a:lnSpc>
                <a:spcPct val="148000"/>
              </a:lnSpc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––&gt; tarvitaan oikeudenmukaisuutta taakkojen ja resurssien jaossa.</a:t>
            </a:r>
          </a:p>
        </p:txBody>
      </p:sp>
      <p:sp>
        <p:nvSpPr>
          <p:cNvPr id="58" name="Google Shape;97;p17"/>
          <p:cNvSpPr txBox="1"/>
          <p:nvPr/>
        </p:nvSpPr>
        <p:spPr>
          <a:xfrm>
            <a:off x="18350444" y="10412710"/>
            <a:ext cx="3919202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59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1044160" y="2515776"/>
            <a:ext cx="15674718" cy="3055715"/>
          </a:xfrm>
          <a:prstGeom prst="rect">
            <a:avLst/>
          </a:prstGeom>
        </p:spPr>
        <p:txBody>
          <a:bodyPr anchor="t"/>
          <a:lstStyle>
            <a:lvl1pPr algn="l" defTabSz="2340861">
              <a:defRPr sz="7100">
                <a:solidFill>
                  <a:srgbClr val="000000"/>
                </a:solidFill>
              </a:defRPr>
            </a:lvl1pPr>
          </a:lstStyle>
          <a:p>
            <a:r>
              <a:t>Oikeudenmukaisuuden olosuhteet David Humen mukaan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111;p19"/>
          <p:cNvGrpSpPr/>
          <p:nvPr/>
        </p:nvGrpSpPr>
        <p:grpSpPr>
          <a:xfrm>
            <a:off x="7643000" y="3808798"/>
            <a:ext cx="8716804" cy="6514404"/>
            <a:chOff x="0" y="0"/>
            <a:chExt cx="8716803" cy="6514403"/>
          </a:xfrm>
        </p:grpSpPr>
        <p:sp>
          <p:nvSpPr>
            <p:cNvPr id="61" name="Pyöristetty suorakulmio"/>
            <p:cNvSpPr/>
            <p:nvPr/>
          </p:nvSpPr>
          <p:spPr>
            <a:xfrm>
              <a:off x="0" y="0"/>
              <a:ext cx="8716804" cy="6514404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5400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5800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62" name="TARPEET:…"/>
            <p:cNvSpPr txBox="1"/>
            <p:nvPr/>
          </p:nvSpPr>
          <p:spPr>
            <a:xfrm>
              <a:off x="330706" y="454348"/>
              <a:ext cx="8055389" cy="5605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8" tIns="243798" rIns="243798" bIns="243798" numCol="1" anchor="ctr">
              <a:spAutoFit/>
            </a:bodyPr>
            <a:lstStyle/>
            <a:p>
              <a:pPr>
                <a:defRPr sz="6400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TARPEET:</a:t>
              </a:r>
            </a:p>
            <a:p>
              <a:pPr marL="581525" indent="-581525">
                <a:buSzPct val="100000"/>
                <a:buChar char="•"/>
                <a:defRPr sz="5800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Rawls ja mahdollisuuksien tasaus</a:t>
              </a:r>
            </a:p>
            <a:p>
              <a:pPr marL="581525" indent="-581525">
                <a:buSzPct val="100000"/>
                <a:buChar char="•"/>
                <a:defRPr sz="5800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utilitarismi </a:t>
              </a:r>
            </a:p>
          </p:txBody>
        </p:sp>
      </p:grpSp>
      <p:grpSp>
        <p:nvGrpSpPr>
          <p:cNvPr id="66" name="Google Shape;112;p19"/>
          <p:cNvGrpSpPr/>
          <p:nvPr/>
        </p:nvGrpSpPr>
        <p:grpSpPr>
          <a:xfrm>
            <a:off x="16637133" y="3808798"/>
            <a:ext cx="7087205" cy="6514404"/>
            <a:chOff x="0" y="0"/>
            <a:chExt cx="7087203" cy="6514403"/>
          </a:xfrm>
        </p:grpSpPr>
        <p:sp>
          <p:nvSpPr>
            <p:cNvPr id="64" name="Pyöristetty suorakulmio"/>
            <p:cNvSpPr/>
            <p:nvPr/>
          </p:nvSpPr>
          <p:spPr>
            <a:xfrm>
              <a:off x="0" y="0"/>
              <a:ext cx="7087204" cy="6514404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5400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6000">
                  <a:solidFill>
                    <a:srgbClr val="B45F06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65" name="ANSIOT:…"/>
            <p:cNvSpPr txBox="1"/>
            <p:nvPr/>
          </p:nvSpPr>
          <p:spPr>
            <a:xfrm>
              <a:off x="330708" y="409899"/>
              <a:ext cx="6425788" cy="5694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8" tIns="243798" rIns="243798" bIns="243798" numCol="1" anchor="ctr">
              <a:spAutoFit/>
            </a:bodyPr>
            <a:lstStyle/>
            <a:p>
              <a:pPr>
                <a:defRPr sz="6000">
                  <a:solidFill>
                    <a:srgbClr val="B45F06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ANSIOT:</a:t>
              </a:r>
            </a:p>
            <a:p>
              <a:pPr>
                <a:defRPr sz="6000">
                  <a:solidFill>
                    <a:srgbClr val="B45F06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Tulo- ja varallisuuserot heikoimpien hyväksi</a:t>
              </a:r>
            </a:p>
          </p:txBody>
        </p:sp>
      </p:grpSp>
      <p:grpSp>
        <p:nvGrpSpPr>
          <p:cNvPr id="69" name="Google Shape;113;p19"/>
          <p:cNvGrpSpPr/>
          <p:nvPr/>
        </p:nvGrpSpPr>
        <p:grpSpPr>
          <a:xfrm>
            <a:off x="832866" y="3808798"/>
            <a:ext cx="6532804" cy="6514404"/>
            <a:chOff x="0" y="0"/>
            <a:chExt cx="6532803" cy="6514403"/>
          </a:xfrm>
        </p:grpSpPr>
        <p:sp>
          <p:nvSpPr>
            <p:cNvPr id="67" name="Pyöristetty suorakulmio"/>
            <p:cNvSpPr/>
            <p:nvPr/>
          </p:nvSpPr>
          <p:spPr>
            <a:xfrm>
              <a:off x="0" y="0"/>
              <a:ext cx="6532804" cy="6514404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5400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5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68" name="TASAJAKO:…"/>
            <p:cNvSpPr txBox="1"/>
            <p:nvPr/>
          </p:nvSpPr>
          <p:spPr>
            <a:xfrm>
              <a:off x="330706" y="1108399"/>
              <a:ext cx="5871389" cy="4297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8" tIns="243798" rIns="243798" bIns="243798" numCol="1" anchor="ctr">
              <a:spAutoFit/>
            </a:bodyPr>
            <a:lstStyle/>
            <a:p>
              <a:pPr>
                <a:defRPr sz="64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TASAJAKO:</a:t>
              </a:r>
            </a:p>
            <a:p>
              <a:pPr>
                <a:defRPr sz="5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egalitarismi,</a:t>
              </a:r>
            </a:p>
            <a:p>
              <a:pPr>
                <a:defRPr sz="5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perustava samanarvoisuus</a:t>
              </a:r>
            </a:p>
          </p:txBody>
        </p:sp>
      </p:grpSp>
      <p:grpSp>
        <p:nvGrpSpPr>
          <p:cNvPr id="72" name="Google Shape;114;p19"/>
          <p:cNvGrpSpPr/>
          <p:nvPr/>
        </p:nvGrpSpPr>
        <p:grpSpPr>
          <a:xfrm>
            <a:off x="1140797" y="11377799"/>
            <a:ext cx="14404007" cy="1880805"/>
            <a:chOff x="0" y="0"/>
            <a:chExt cx="14404006" cy="1880803"/>
          </a:xfrm>
        </p:grpSpPr>
        <p:sp>
          <p:nvSpPr>
            <p:cNvPr id="70" name="Nuoli"/>
            <p:cNvSpPr/>
            <p:nvPr/>
          </p:nvSpPr>
          <p:spPr>
            <a:xfrm>
              <a:off x="-1" y="0"/>
              <a:ext cx="14404007" cy="18808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25400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i="1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71" name="tulo- ja varallisuuserot kasvavat"/>
            <p:cNvSpPr txBox="1"/>
            <p:nvPr/>
          </p:nvSpPr>
          <p:spPr>
            <a:xfrm>
              <a:off x="12698" y="385450"/>
              <a:ext cx="13908408" cy="1109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8" tIns="243798" rIns="243798" bIns="243798" numCol="1" anchor="ctr">
              <a:spAutoFit/>
            </a:bodyPr>
            <a:lstStyle>
              <a:lvl1pPr>
                <a:defRPr i="1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tulo- ja varallisuuserot kasvavat</a:t>
              </a:r>
            </a:p>
          </p:txBody>
        </p:sp>
      </p:grpSp>
      <p:sp>
        <p:nvSpPr>
          <p:cNvPr id="73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74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831198" y="1459813"/>
            <a:ext cx="22721604" cy="1527204"/>
          </a:xfrm>
          <a:prstGeom prst="rect">
            <a:avLst/>
          </a:prstGeom>
        </p:spPr>
        <p:txBody>
          <a:bodyPr anchor="t"/>
          <a:lstStyle>
            <a:lvl1pPr algn="l" defTabSz="1950720">
              <a:defRPr sz="5900">
                <a:solidFill>
                  <a:srgbClr val="000000"/>
                </a:solidFill>
              </a:defRPr>
            </a:lvl1pPr>
          </a:lstStyle>
          <a:p>
            <a:r>
              <a:t>Jako-oikeudenmukaisuuden periaatteita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yöristetty suorakulmio"/>
          <p:cNvSpPr/>
          <p:nvPr/>
        </p:nvSpPr>
        <p:spPr>
          <a:xfrm>
            <a:off x="995287" y="9869875"/>
            <a:ext cx="14473349" cy="291961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7" tIns="121917" rIns="121917" bIns="121917" anchor="ctr"/>
          <a:lstStyle/>
          <a:p>
            <a:endParaRPr/>
          </a:p>
        </p:txBody>
      </p:sp>
      <p:sp>
        <p:nvSpPr>
          <p:cNvPr id="77" name="Pyöristetty suorakulmio"/>
          <p:cNvSpPr/>
          <p:nvPr/>
        </p:nvSpPr>
        <p:spPr>
          <a:xfrm>
            <a:off x="995287" y="6645980"/>
            <a:ext cx="14473349" cy="291962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7" tIns="121917" rIns="121917" bIns="121917" anchor="ctr"/>
          <a:lstStyle/>
          <a:p>
            <a:endParaRPr/>
          </a:p>
        </p:txBody>
      </p:sp>
      <p:sp>
        <p:nvSpPr>
          <p:cNvPr id="78" name="Pyöristetty suorakulmio"/>
          <p:cNvSpPr/>
          <p:nvPr/>
        </p:nvSpPr>
        <p:spPr>
          <a:xfrm>
            <a:off x="995287" y="3380461"/>
            <a:ext cx="13604269" cy="291961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7" tIns="121917" rIns="121917" bIns="121917" anchor="ctr"/>
          <a:lstStyle/>
          <a:p>
            <a:endParaRPr/>
          </a:p>
        </p:txBody>
      </p:sp>
      <p:sp>
        <p:nvSpPr>
          <p:cNvPr id="79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80" name="Rawlsin jako-oikeudenmukaisuusperiaatteet"/>
          <p:cNvSpPr txBox="1"/>
          <p:nvPr/>
        </p:nvSpPr>
        <p:spPr>
          <a:xfrm>
            <a:off x="684578" y="1325403"/>
            <a:ext cx="23014838" cy="162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>
              <a:defRPr sz="80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Rawlsin jako-oikeudenmukaisuusperiaatteet</a:t>
            </a:r>
          </a:p>
        </p:txBody>
      </p:sp>
      <p:sp>
        <p:nvSpPr>
          <p:cNvPr id="81" name="EROPERIAATE:…"/>
          <p:cNvSpPr txBox="1"/>
          <p:nvPr/>
        </p:nvSpPr>
        <p:spPr>
          <a:xfrm>
            <a:off x="1322838" y="3537251"/>
            <a:ext cx="13135825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sz="4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EROPERIAATE: </a:t>
            </a:r>
          </a:p>
          <a:p>
            <a:pPr>
              <a:defRPr sz="4600">
                <a:latin typeface="Open Sans"/>
                <a:ea typeface="Open Sans"/>
                <a:cs typeface="Open Sans"/>
                <a:sym typeface="Open Sans"/>
              </a:defRPr>
            </a:pPr>
            <a:r>
              <a:t>Tuloerot ovat oikeutettuja, kun ne hyödyttävät myös niitä, jotka ovat vähäosaisia.</a:t>
            </a:r>
          </a:p>
        </p:txBody>
      </p:sp>
      <p:sp>
        <p:nvSpPr>
          <p:cNvPr id="82" name="MAHDOLLISUUSPERIAATE:…"/>
          <p:cNvSpPr txBox="1"/>
          <p:nvPr/>
        </p:nvSpPr>
        <p:spPr>
          <a:xfrm>
            <a:off x="1278934" y="10026666"/>
            <a:ext cx="13530644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sz="4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MAHDOLLISUUSPERIAATE:</a:t>
            </a:r>
          </a:p>
          <a:p>
            <a:pPr>
              <a:defRPr sz="4600">
                <a:latin typeface="Open Sans"/>
                <a:ea typeface="Open Sans"/>
                <a:cs typeface="Open Sans"/>
                <a:sym typeface="Open Sans"/>
              </a:defRPr>
            </a:pPr>
            <a:r>
              <a:t>Jokaisella tulee olla aito mahdollisuus tavoitella hyvää asemaa omalla ponnistelullaan. </a:t>
            </a:r>
          </a:p>
        </p:txBody>
      </p:sp>
      <p:sp>
        <p:nvSpPr>
          <p:cNvPr id="83" name="TEHOKKUUSPERIAATE:  Kellään ei tule olla niin suurta varallisuutta, että se johtaa resurssien tuhlaukseen tai haaskaukseen."/>
          <p:cNvSpPr txBox="1"/>
          <p:nvPr/>
        </p:nvSpPr>
        <p:spPr>
          <a:xfrm>
            <a:off x="1220546" y="6781958"/>
            <a:ext cx="15459677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sz="4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TEHOKKUUSPERIAATE: </a:t>
            </a:r>
            <a:br/>
            <a:r>
              <a:rPr b="0"/>
              <a:t>Kellään ei tule olla niin suurta varallisuutta, että se johtaa resurssien tuhlaukseen tai haaskaukseen.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28;p21"/>
          <p:cNvSpPr txBox="1"/>
          <p:nvPr/>
        </p:nvSpPr>
        <p:spPr>
          <a:xfrm>
            <a:off x="1056265" y="2845465"/>
            <a:ext cx="17110404" cy="653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/>
          <a:p>
            <a:pPr marL="501314" indent="-501314">
              <a:spcBef>
                <a:spcPts val="4000"/>
              </a:spcBef>
              <a:buSzPct val="100000"/>
              <a:buChar char="•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Hyvin suuret tuloerot eivät lisää yhteistä onnellisuutta, hyvinvointia tai yhteiskunnan vakautta.</a:t>
            </a:r>
          </a:p>
          <a:p>
            <a:pPr marL="501314" indent="-501314">
              <a:buSzPct val="100000"/>
              <a:buChar char="•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Hyvin pienet tuloerot eivät motivoi yrittämään ja tekemään työtä tai tekemään ikäviä töitä.</a:t>
            </a:r>
          </a:p>
          <a:p>
            <a:pPr marL="501314" indent="-501314">
              <a:buSzPct val="100000"/>
              <a:buChar char="•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Nozick: Valtion ei tule puuttua tulojakoon ja omaisuuteen lainkaan esimerkiksi verotuksella.</a:t>
            </a:r>
          </a:p>
          <a:p>
            <a:pPr marL="501314" indent="-501314">
              <a:buSzPct val="100000"/>
              <a:buChar char="•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Globaali jako-oikeudenmukaisuus?</a:t>
            </a:r>
          </a:p>
        </p:txBody>
      </p:sp>
      <p:pic>
        <p:nvPicPr>
          <p:cNvPr id="86" name="Google Shape;129;p21" descr="Google Shape;129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460" y="3006731"/>
            <a:ext cx="6853077" cy="803291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88" name="Google Shape;97;p17"/>
          <p:cNvSpPr txBox="1"/>
          <p:nvPr/>
        </p:nvSpPr>
        <p:spPr>
          <a:xfrm>
            <a:off x="19230979" y="10906020"/>
            <a:ext cx="3919202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89" name="Tulojako filosofisena ongelmana"/>
          <p:cNvSpPr txBox="1"/>
          <p:nvPr/>
        </p:nvSpPr>
        <p:spPr>
          <a:xfrm>
            <a:off x="973682" y="1194030"/>
            <a:ext cx="16632096" cy="162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80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Tulojako filosofisena ongelmana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137;p22" descr="Google Shape;13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554" y="309397"/>
            <a:ext cx="6890383" cy="689038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93" name="Oikeudet ja vapaudet"/>
          <p:cNvSpPr txBox="1"/>
          <p:nvPr/>
        </p:nvSpPr>
        <p:spPr>
          <a:xfrm>
            <a:off x="980406" y="1700165"/>
            <a:ext cx="10095714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lnSpc>
                <a:spcPct val="156521"/>
              </a:lnSpc>
              <a:spcBef>
                <a:spcPts val="4000"/>
              </a:spcBef>
              <a:defRPr sz="7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Oikeudet ja vapaudet</a:t>
            </a:r>
          </a:p>
        </p:txBody>
      </p:sp>
      <p:sp>
        <p:nvSpPr>
          <p:cNvPr id="94" name="Google Shape;97;p17"/>
          <p:cNvSpPr txBox="1"/>
          <p:nvPr/>
        </p:nvSpPr>
        <p:spPr>
          <a:xfrm>
            <a:off x="20517910" y="-102889"/>
            <a:ext cx="3919202" cy="83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95" name="Google Shape;136;p22"/>
          <p:cNvSpPr txBox="1">
            <a:spLocks noGrp="1"/>
          </p:cNvSpPr>
          <p:nvPr>
            <p:ph type="subTitle" idx="4294967295"/>
          </p:nvPr>
        </p:nvSpPr>
        <p:spPr>
          <a:xfrm>
            <a:off x="831198" y="3120732"/>
            <a:ext cx="16310425" cy="9724802"/>
          </a:xfrm>
          <a:prstGeom prst="rect">
            <a:avLst/>
          </a:prstGeom>
        </p:spPr>
        <p:txBody>
          <a:bodyPr/>
          <a:lstStyle/>
          <a:p>
            <a:pPr marL="561471" indent="-561471" algn="l">
              <a:lnSpc>
                <a:spcPct val="90000"/>
              </a:lnSpc>
              <a:buSzPct val="100000"/>
              <a:buChar char="•"/>
              <a:defRPr sz="5600">
                <a:solidFill>
                  <a:srgbClr val="000000"/>
                </a:solidFill>
              </a:defRPr>
            </a:pPr>
            <a:r>
              <a:t>Berlinin kaksi vapauden muotoa: positiivinen ja negatiivinen vapaus (vapaus johonkin, vapaus jostakin).</a:t>
            </a:r>
          </a:p>
          <a:p>
            <a:pPr marL="561471" indent="-561471" algn="l">
              <a:lnSpc>
                <a:spcPct val="90000"/>
              </a:lnSpc>
              <a:buSzPct val="100000"/>
              <a:buChar char="•"/>
              <a:defRPr sz="5600">
                <a:solidFill>
                  <a:srgbClr val="000000"/>
                </a:solidFill>
              </a:defRPr>
            </a:pPr>
            <a:r>
              <a:t>Sosiaaliturvalla edistetään varsinkin positiivisia vapauksia, negatiiviset oikeudet turvataan lainsäädännöllä ja oikeudella.</a:t>
            </a:r>
          </a:p>
          <a:p>
            <a:pPr marL="561471" indent="-561471" algn="l">
              <a:lnSpc>
                <a:spcPct val="90000"/>
              </a:lnSpc>
              <a:buSzPct val="100000"/>
              <a:buChar char="•"/>
              <a:defRPr sz="5600">
                <a:solidFill>
                  <a:srgbClr val="000000"/>
                </a:solidFill>
              </a:defRPr>
            </a:pPr>
            <a:r>
              <a:t>Oikeusvaltio:</a:t>
            </a:r>
          </a:p>
          <a:p>
            <a:pPr marL="1323472" lvl="2" indent="-561471" algn="l">
              <a:lnSpc>
                <a:spcPct val="90000"/>
              </a:lnSpc>
              <a:buSzPct val="100000"/>
              <a:buChar char="•"/>
              <a:defRPr sz="5600">
                <a:solidFill>
                  <a:srgbClr val="000000"/>
                </a:solidFill>
              </a:defRPr>
            </a:pPr>
            <a:r>
              <a:t>laillisuus</a:t>
            </a:r>
          </a:p>
          <a:p>
            <a:pPr marL="1323472" lvl="2" indent="-561471" algn="l">
              <a:lnSpc>
                <a:spcPct val="90000"/>
              </a:lnSpc>
              <a:buSzPct val="100000"/>
              <a:buChar char="•"/>
              <a:defRPr sz="5600">
                <a:solidFill>
                  <a:srgbClr val="000000"/>
                </a:solidFill>
              </a:defRPr>
            </a:pPr>
            <a:r>
              <a:t>perusoikeudet (ihmisoikeuksista johdetut)</a:t>
            </a:r>
          </a:p>
          <a:p>
            <a:pPr marL="1323472" lvl="2" indent="-561471" algn="l">
              <a:lnSpc>
                <a:spcPct val="90000"/>
              </a:lnSpc>
              <a:buSzPct val="100000"/>
              <a:buChar char="•"/>
              <a:defRPr sz="5600">
                <a:solidFill>
                  <a:srgbClr val="000000"/>
                </a:solidFill>
              </a:defRPr>
            </a:pPr>
            <a:r>
              <a:t>kansalaisoikeudet.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145;p23" descr="Google Shape;145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266" y="2289766"/>
            <a:ext cx="9206669" cy="690500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FI3 (LOPS 2021)"/>
          <p:cNvSpPr txBox="1"/>
          <p:nvPr/>
        </p:nvSpPr>
        <p:spPr>
          <a:xfrm>
            <a:off x="432551" y="257027"/>
            <a:ext cx="16282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1000"/>
              </a:spcBef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FI3 (LOPS 2021)</a:t>
            </a:r>
          </a:p>
        </p:txBody>
      </p:sp>
      <p:sp>
        <p:nvSpPr>
          <p:cNvPr id="99" name="Yhden yksilön oikeudet eivät saa loukata toisen oikeuksia"/>
          <p:cNvSpPr txBox="1"/>
          <p:nvPr/>
        </p:nvSpPr>
        <p:spPr>
          <a:xfrm>
            <a:off x="1278005" y="1238587"/>
            <a:ext cx="15286640" cy="286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spcBef>
                <a:spcPts val="3700"/>
              </a:spcBef>
              <a:defRPr sz="7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Yhden yksilön oikeudet eivät saa loukata toisen oikeuksia</a:t>
            </a:r>
          </a:p>
        </p:txBody>
      </p:sp>
      <p:sp>
        <p:nvSpPr>
          <p:cNvPr id="100" name="Google Shape;97;p17"/>
          <p:cNvSpPr txBox="1"/>
          <p:nvPr/>
        </p:nvSpPr>
        <p:spPr>
          <a:xfrm>
            <a:off x="20585644" y="9142710"/>
            <a:ext cx="3919202" cy="83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8" tIns="243798" rIns="243798" bIns="243798">
            <a:spAutoFit/>
          </a:bodyPr>
          <a:lstStyle>
            <a:lvl1pPr algn="r">
              <a:defRPr sz="2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Lähde: Pixabay (CC0)</a:t>
            </a:r>
          </a:p>
        </p:txBody>
      </p:sp>
      <p:sp>
        <p:nvSpPr>
          <p:cNvPr id="101" name="Google Shape;144;p23"/>
          <p:cNvSpPr txBox="1">
            <a:spLocks noGrp="1"/>
          </p:cNvSpPr>
          <p:nvPr>
            <p:ph type="subTitle" sz="half" idx="4294967295"/>
          </p:nvPr>
        </p:nvSpPr>
        <p:spPr>
          <a:xfrm>
            <a:off x="1237066" y="4232466"/>
            <a:ext cx="14467187" cy="8275202"/>
          </a:xfrm>
          <a:prstGeom prst="rect">
            <a:avLst/>
          </a:prstGeom>
        </p:spPr>
        <p:txBody>
          <a:bodyPr/>
          <a:lstStyle/>
          <a:p>
            <a:pPr marL="437947" indent="-437947" algn="l" defTabSz="2218944"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t>Kansainvälisiin sopimuksiin perustuvat ihmisoikeudet ovat universaaleja, luovuttamattomia, perustavia, keskinäisriippuvaisia ja jakamattomia.</a:t>
            </a:r>
          </a:p>
          <a:p>
            <a:pPr marL="437947" indent="-437947" algn="l" defTabSz="2218944"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t>Niitä voi perustella järjellä ja vastavuoroisuuden ajatuksella: tuskin kukaan haluaisi elää ilman perusoikeuksia.</a:t>
            </a:r>
          </a:p>
          <a:p>
            <a:pPr marL="437947" indent="-437947" algn="l" defTabSz="2218944"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t>Lasten oikeudet on vahvistettu erikseen.</a:t>
            </a:r>
          </a:p>
          <a:p>
            <a:pPr marL="437947" indent="-437947" algn="l" defTabSz="2218944"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t>Ihmisoikeusajattelua ei tunnusteta kaikkialla, mutta länsimaissa sillä on melko vahva asema.</a:t>
            </a:r>
          </a:p>
          <a:p>
            <a:pPr marL="437947" indent="-437947" algn="l" defTabSz="2218944"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t>Euroopalla on oma ihmisoikeussopimus.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7" tIns="121917" rIns="121917" bIns="121917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7" tIns="121917" rIns="121917" bIns="121917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Mukautettu</PresentationFormat>
  <Paragraphs>109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Open Sans</vt:lpstr>
      <vt:lpstr>Simple Light</vt:lpstr>
      <vt:lpstr>PowerPoint-esitys</vt:lpstr>
      <vt:lpstr>PowerPoint-esitys</vt:lpstr>
      <vt:lpstr>PowerPoint-esitys</vt:lpstr>
      <vt:lpstr>Oikeudenmukaisuuden olosuhteet David Humen mukaan</vt:lpstr>
      <vt:lpstr>Jako-oikeudenmukaisuuden periaatteita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Vallankäyttö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Elsa Kuittinen</dc:creator>
  <cp:lastModifiedBy>Elsa Kuittinen</cp:lastModifiedBy>
  <cp:revision>1</cp:revision>
  <dcterms:modified xsi:type="dcterms:W3CDTF">2023-03-01T10:53:19Z</dcterms:modified>
</cp:coreProperties>
</file>