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5143500" type="screen16x9"/>
  <p:notesSz cx="6858000" cy="9144000"/>
  <p:embeddedFontLst>
    <p:embeddedFont>
      <p:font typeface="Calibri" panose="020F0502020204030204" pitchFamily="34" charset="0"/>
      <p:regular r:id="rId66"/>
      <p:bold r:id="rId67"/>
      <p:italic r:id="rId68"/>
      <p:boldItalic r:id="rId69"/>
    </p:embeddedFont>
    <p:embeddedFont>
      <p:font typeface="Roboto" panose="02000000000000000000" pitchFamily="2"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mari Hirvonen" initials="" lastIdx="5" clrIdx="0"/>
  <p:cmAuthor id="1" name="Mika Perälä" initials="" lastIdx="2" clrIdx="1"/>
  <p:cmAuthor id="2" name="Jani Tiirikainen" initials="" lastIdx="2" clrIdx="2"/>
  <p:cmAuthor id="3" name="Katri Hämeenniemi"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d4864176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ed4864176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9942db5e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9942db5e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f46744bf5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f46744bf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efe1d2a5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efe1d2a5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6a8b10043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6a8b1004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f46744bf5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f46744bf5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f46744bf5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f46744bf5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d8e2e656c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ed8e2e656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efe1d2a5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eefe1d2a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6a8b10043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6a8b1004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6a8b10043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6a8b1004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b6a8b1004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b6a8b100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6a8b10043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6a8b1004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f46744bf5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f46744bf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6a8b10043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b6a8b1004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d476f62a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ed476f62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9942db5e3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e9942db5e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9942db5e3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9942db5e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ee6b7e34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ee6b7e3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d4867fee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ed4867fe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d4867fee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ed4867fee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6a8b10043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b6a8b1004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d4867fee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ed4867fee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d4867fee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d4867fee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d4867fee4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ed4867fee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b6a8b10043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b6a8b10043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f46744bf5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df46744bf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df46744bf5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df46744bf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d8e2e656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ed8e2e65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9942db5e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e9942db5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d8e2e656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ed8e2e656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d476f62a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ed476f62a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b6a8b10043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b6a8b1004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b6a8b10043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b6a8b10043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df46744bf5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df46744bf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9942db5e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e9942db5e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9942db5e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e9942db5e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9942db5e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e9942db5e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9942db5e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e9942db5e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9942db5e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e9942db5e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6fbaf31c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e6fbaf31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d8e2e656c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ed8e2e656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6fbaf31c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e6fbaf31c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b6a8b10043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b6a8b10043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d8e2e656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ed8e2e656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b6a8b10043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b6a8b1004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b6a8b10043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b6a8b100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b6a8b10043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b6a8b1004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d2aefcc7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ed2aefcc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d4867fee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ed4867fe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df46744bf5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df46744bf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b6a8b10043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b6a8b1004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99f9ad4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e99f9ad4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21b0bec42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e21b0bec4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f46744bf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f46744bf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225a45d7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e225a45d7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ed8e2e656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ed8e2e656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b6a8b10043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b6a8b10043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b6a8b1004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b6a8b1004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f46744bf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f46744bf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6a8b10043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6a8b10043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df46744bf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df46744bf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suomenuutiset.fi/wp-content/uploads/2021/06/asuntojono.jp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kokoomus.fi/kokoomuksen-kuntavaaliohjelma-2021/"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thl.fi/fi/web/infektiotaudit-ja-rokotukset/ajankohtaista/ajankohtaista-koronaviruksesta-covid-19/rokotteet-ja-koronavirus/oma-koronarokotus-miten-miksi-ja-milloin-"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125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fi" b="1">
                <a:latin typeface="Calibri"/>
                <a:ea typeface="Calibri"/>
                <a:cs typeface="Calibri"/>
                <a:sym typeface="Calibri"/>
              </a:rPr>
              <a:t>Argumentaatio ja logiikka lukion filosofiassa</a:t>
            </a:r>
            <a:endParaRPr b="1">
              <a:latin typeface="Calibri"/>
              <a:ea typeface="Calibri"/>
              <a:cs typeface="Calibri"/>
              <a:sym typeface="Calibri"/>
            </a:endParaRPr>
          </a:p>
        </p:txBody>
      </p:sp>
      <p:sp>
        <p:nvSpPr>
          <p:cNvPr id="55" name="Google Shape;55;p13"/>
          <p:cNvSpPr txBox="1">
            <a:spLocks noGrp="1"/>
          </p:cNvSpPr>
          <p:nvPr>
            <p:ph type="subTitle" idx="1"/>
          </p:nvPr>
        </p:nvSpPr>
        <p:spPr>
          <a:xfrm>
            <a:off x="311700" y="3215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Tosiasiaväitteiden ja mielipiteiden välinen ero: </a:t>
            </a:r>
            <a:r>
              <a:rPr lang="fi">
                <a:latin typeface="Calibri"/>
                <a:ea typeface="Calibri"/>
                <a:cs typeface="Calibri"/>
                <a:sym typeface="Calibri"/>
              </a:rPr>
              <a:t>vinkkejä</a:t>
            </a:r>
            <a:endParaRPr>
              <a:latin typeface="Calibri"/>
              <a:ea typeface="Calibri"/>
              <a:cs typeface="Calibri"/>
              <a:sym typeface="Calibri"/>
            </a:endParaRPr>
          </a:p>
        </p:txBody>
      </p:sp>
      <p:sp>
        <p:nvSpPr>
          <p:cNvPr id="109" name="Google Shape;10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solidFill>
                  <a:schemeClr val="dk1"/>
                </a:solidFill>
                <a:latin typeface="Calibri"/>
                <a:ea typeface="Calibri"/>
                <a:cs typeface="Calibri"/>
                <a:sym typeface="Calibri"/>
              </a:rPr>
              <a:t>Tehtävä oppitunnille: </a:t>
            </a:r>
            <a:br>
              <a:rPr lang="fi">
                <a:solidFill>
                  <a:schemeClr val="dk1"/>
                </a:solidFill>
                <a:latin typeface="Calibri"/>
                <a:ea typeface="Calibri"/>
                <a:cs typeface="Calibri"/>
                <a:sym typeface="Calibri"/>
              </a:rPr>
            </a:br>
            <a:r>
              <a:rPr lang="fi">
                <a:solidFill>
                  <a:schemeClr val="dk1"/>
                </a:solidFill>
                <a:latin typeface="Calibri"/>
                <a:ea typeface="Calibri"/>
                <a:cs typeface="Calibri"/>
                <a:sym typeface="Calibri"/>
              </a:rPr>
              <a:t>Etsikää esim. nettilehdistä esimerkkejä kannanotoista, jossa mielipide esitetään tosiasiana. </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Esim.</a:t>
            </a:r>
            <a:br>
              <a:rPr lang="fi">
                <a:solidFill>
                  <a:schemeClr val="dk1"/>
                </a:solidFill>
                <a:latin typeface="Calibri"/>
                <a:ea typeface="Calibri"/>
                <a:cs typeface="Calibri"/>
                <a:sym typeface="Calibri"/>
              </a:rPr>
            </a:br>
            <a:r>
              <a:rPr lang="fi">
                <a:solidFill>
                  <a:schemeClr val="dk1"/>
                </a:solidFill>
                <a:latin typeface="Calibri"/>
                <a:ea typeface="Calibri"/>
                <a:cs typeface="Calibri"/>
                <a:sym typeface="Calibri"/>
              </a:rPr>
              <a:t>“Ei ole muuta vaihtoehtoa kuin...”</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“Kaikkihan nyt tietävät, että…”</a:t>
            </a:r>
            <a:endParaRPr>
              <a:solidFill>
                <a:schemeClr val="dk1"/>
              </a:solidFill>
              <a:latin typeface="Calibri"/>
              <a:ea typeface="Calibri"/>
              <a:cs typeface="Calibri"/>
              <a:sym typeface="Calibri"/>
            </a:endParaRPr>
          </a:p>
          <a:p>
            <a:pPr marL="0" lvl="0" indent="0" algn="l" rtl="0">
              <a:spcBef>
                <a:spcPts val="1200"/>
              </a:spcBef>
              <a:spcAft>
                <a:spcPts val="1200"/>
              </a:spcAft>
              <a:buNone/>
            </a:pPr>
            <a:endParaRPr>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t>Tosiasiaväitteiden ja mielipiteiden ero</a:t>
            </a:r>
            <a:r>
              <a:rPr lang="fi"/>
              <a:t>: vinkkejä</a:t>
            </a:r>
            <a:endParaRPr/>
          </a:p>
        </p:txBody>
      </p:sp>
      <p:sp>
        <p:nvSpPr>
          <p:cNvPr id="115" name="Google Shape;11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1200"/>
              </a:spcBef>
              <a:spcAft>
                <a:spcPts val="1200"/>
              </a:spcAft>
              <a:buNone/>
            </a:pPr>
            <a:r>
              <a:rPr lang="fi">
                <a:solidFill>
                  <a:schemeClr val="dk1"/>
                </a:solidFill>
                <a:latin typeface="Calibri"/>
                <a:ea typeface="Calibri"/>
                <a:cs typeface="Calibri"/>
                <a:sym typeface="Calibri"/>
              </a:rPr>
              <a:t>Miettikää ryhmässä mahdollisimman hyviä perusteluita väitteelle </a:t>
            </a:r>
            <a:br>
              <a:rPr lang="fi">
                <a:solidFill>
                  <a:schemeClr val="dk1"/>
                </a:solidFill>
                <a:latin typeface="Calibri"/>
                <a:ea typeface="Calibri"/>
                <a:cs typeface="Calibri"/>
                <a:sym typeface="Calibri"/>
              </a:rPr>
            </a:br>
            <a:r>
              <a:rPr lang="fi">
                <a:solidFill>
                  <a:schemeClr val="dk1"/>
                </a:solidFill>
                <a:latin typeface="Calibri"/>
                <a:ea typeface="Calibri"/>
                <a:cs typeface="Calibri"/>
                <a:sym typeface="Calibri"/>
              </a:rPr>
              <a:t>“On tärkeää erottaa mielipiteet tosiasioista”.</a:t>
            </a:r>
            <a:endParaRPr>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Tosiasiaväitteiden ja mielipiteiden välinen ero: </a:t>
            </a:r>
            <a:r>
              <a:rPr lang="fi">
                <a:latin typeface="Calibri"/>
                <a:ea typeface="Calibri"/>
                <a:cs typeface="Calibri"/>
                <a:sym typeface="Calibri"/>
              </a:rPr>
              <a:t>tehtäviä</a:t>
            </a:r>
            <a:endParaRPr>
              <a:latin typeface="Calibri"/>
              <a:ea typeface="Calibri"/>
              <a:cs typeface="Calibri"/>
              <a:sym typeface="Calibri"/>
            </a:endParaRPr>
          </a:p>
        </p:txBody>
      </p:sp>
      <p:sp>
        <p:nvSpPr>
          <p:cNvPr id="121" name="Google Shape;12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fi">
                <a:solidFill>
                  <a:schemeClr val="dk1"/>
                </a:solidFill>
                <a:latin typeface="Calibri"/>
                <a:ea typeface="Calibri"/>
                <a:cs typeface="Calibri"/>
                <a:sym typeface="Calibri"/>
              </a:rPr>
              <a:t>Onko kyseessä mielipide, tosiasiaväite vai moraalinen kannanotto? Perustele vastauksesi.</a:t>
            </a:r>
            <a:endParaRPr>
              <a:solidFill>
                <a:schemeClr val="dk1"/>
              </a:solidFill>
              <a:latin typeface="Calibri"/>
              <a:ea typeface="Calibri"/>
              <a:cs typeface="Calibri"/>
              <a:sym typeface="Calibri"/>
            </a:endParaRPr>
          </a:p>
          <a:p>
            <a:pPr marL="914400" lvl="0" indent="-342900" algn="l" rtl="0">
              <a:spcBef>
                <a:spcPts val="1200"/>
              </a:spcBef>
              <a:spcAft>
                <a:spcPts val="0"/>
              </a:spcAft>
              <a:buClr>
                <a:schemeClr val="dk1"/>
              </a:buClr>
              <a:buSzPts val="1800"/>
              <a:buFont typeface="Calibri"/>
              <a:buAutoNum type="alphaLcParenBoth"/>
            </a:pPr>
            <a:r>
              <a:rPr lang="fi">
                <a:solidFill>
                  <a:schemeClr val="dk1"/>
                </a:solidFill>
                <a:latin typeface="Calibri"/>
                <a:ea typeface="Calibri"/>
                <a:cs typeface="Calibri"/>
                <a:sym typeface="Calibri"/>
              </a:rPr>
              <a:t>“Minä kyllä olen sitä mieltä, että maapallo on litteä.”</a:t>
            </a:r>
            <a:endParaRPr>
              <a:solidFill>
                <a:schemeClr val="dk1"/>
              </a:solidFill>
              <a:latin typeface="Calibri"/>
              <a:ea typeface="Calibri"/>
              <a:cs typeface="Calibri"/>
              <a:sym typeface="Calibri"/>
            </a:endParaRPr>
          </a:p>
          <a:p>
            <a:pPr marL="914400" lvl="0" indent="-342900" algn="l" rtl="0">
              <a:spcBef>
                <a:spcPts val="0"/>
              </a:spcBef>
              <a:spcAft>
                <a:spcPts val="0"/>
              </a:spcAft>
              <a:buClr>
                <a:schemeClr val="dk1"/>
              </a:buClr>
              <a:buSzPts val="1800"/>
              <a:buFont typeface="Calibri"/>
              <a:buAutoNum type="alphaLcParenBoth"/>
            </a:pPr>
            <a:r>
              <a:rPr lang="fi">
                <a:solidFill>
                  <a:schemeClr val="dk1"/>
                </a:solidFill>
                <a:latin typeface="Calibri"/>
                <a:ea typeface="Calibri"/>
                <a:cs typeface="Calibri"/>
                <a:sym typeface="Calibri"/>
              </a:rPr>
              <a:t>“Minusta voin ihan hyvin ottaa Tuiskulta yhden karkin ilman lupaa. Ottihan Tuiskukin minulta aiemmin sellaisen.”</a:t>
            </a:r>
            <a:endParaRPr>
              <a:solidFill>
                <a:schemeClr val="dk1"/>
              </a:solidFill>
              <a:latin typeface="Calibri"/>
              <a:ea typeface="Calibri"/>
              <a:cs typeface="Calibri"/>
              <a:sym typeface="Calibri"/>
            </a:endParaRPr>
          </a:p>
          <a:p>
            <a:pPr marL="914400" lvl="0" indent="-342900" algn="l" rtl="0">
              <a:spcBef>
                <a:spcPts val="0"/>
              </a:spcBef>
              <a:spcAft>
                <a:spcPts val="0"/>
              </a:spcAft>
              <a:buClr>
                <a:schemeClr val="dk1"/>
              </a:buClr>
              <a:buSzPts val="1800"/>
              <a:buFont typeface="Calibri"/>
              <a:buAutoNum type="alphaLcParenBoth"/>
            </a:pPr>
            <a:r>
              <a:rPr lang="fi">
                <a:solidFill>
                  <a:schemeClr val="dk1"/>
                </a:solidFill>
                <a:latin typeface="Calibri"/>
                <a:ea typeface="Calibri"/>
                <a:cs typeface="Calibri"/>
                <a:sym typeface="Calibri"/>
              </a:rPr>
              <a:t>“Minusta Keskusta on Suomen paras puolue.”</a:t>
            </a:r>
            <a:endParaRPr>
              <a:solidFill>
                <a:schemeClr val="dk1"/>
              </a:solidFill>
              <a:latin typeface="Calibri"/>
              <a:ea typeface="Calibri"/>
              <a:cs typeface="Calibri"/>
              <a:sym typeface="Calibri"/>
            </a:endParaRPr>
          </a:p>
          <a:p>
            <a:pPr marL="914400" lvl="0" indent="-342900" algn="l" rtl="0">
              <a:spcBef>
                <a:spcPts val="0"/>
              </a:spcBef>
              <a:spcAft>
                <a:spcPts val="0"/>
              </a:spcAft>
              <a:buClr>
                <a:schemeClr val="dk1"/>
              </a:buClr>
              <a:buSzPts val="1800"/>
              <a:buFont typeface="Calibri"/>
              <a:buAutoNum type="alphaLcParenBoth"/>
            </a:pPr>
            <a:r>
              <a:rPr lang="fi">
                <a:solidFill>
                  <a:schemeClr val="dk1"/>
                </a:solidFill>
                <a:latin typeface="Calibri"/>
                <a:ea typeface="Calibri"/>
                <a:cs typeface="Calibri"/>
                <a:sym typeface="Calibri"/>
              </a:rPr>
              <a:t>“Lady Gaga on maailman paras muusikko.”</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Tälle tehtävälle voisi olla toinen osa, jossa pitäisi pohtia, näiden väitteiden perustelemista. Esim. tarvitsevatko ne perusteita.</a:t>
            </a:r>
            <a:endParaRPr>
              <a:solidFill>
                <a:schemeClr val="dk1"/>
              </a:solidFill>
              <a:latin typeface="Calibri"/>
              <a:ea typeface="Calibri"/>
              <a:cs typeface="Calibri"/>
              <a:sym typeface="Calibri"/>
            </a:endParaRPr>
          </a:p>
          <a:p>
            <a:pPr marL="0" lvl="0" indent="0" algn="l" rtl="0">
              <a:spcBef>
                <a:spcPts val="1200"/>
              </a:spcBef>
              <a:spcAft>
                <a:spcPts val="1200"/>
              </a:spcAft>
              <a:buNone/>
            </a:pPr>
            <a:r>
              <a:rPr lang="fi">
                <a:solidFill>
                  <a:schemeClr val="dk1"/>
                </a:solidFill>
                <a:latin typeface="Calibri"/>
                <a:ea typeface="Calibri"/>
                <a:cs typeface="Calibri"/>
                <a:sym typeface="Calibri"/>
              </a:rPr>
              <a:t>Tehtävässä on huomioitava kontekstisidonnaisuus!</a:t>
            </a:r>
            <a:endParaRPr>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i"/>
              <a:t>Tosiasiaväitteiden ja mielipiteiden ero</a:t>
            </a:r>
            <a:endParaRPr/>
          </a:p>
          <a:p>
            <a:pPr marL="0" lvl="0" indent="0" algn="l" rtl="0">
              <a:spcBef>
                <a:spcPts val="0"/>
              </a:spcBef>
              <a:spcAft>
                <a:spcPts val="0"/>
              </a:spcAft>
              <a:buNone/>
            </a:pPr>
            <a:endParaRPr/>
          </a:p>
        </p:txBody>
      </p:sp>
      <p:sp>
        <p:nvSpPr>
          <p:cNvPr id="127" name="Google Shape;12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fi"/>
              <a:t>Tutustu Perussuomalasten kuntavaalimainokseen, joka liittyy Helsingin kaupungin vuokra-asuntojen jakoon: </a:t>
            </a:r>
            <a:r>
              <a:rPr lang="fi" u="sng">
                <a:solidFill>
                  <a:schemeClr val="hlink"/>
                </a:solidFill>
                <a:hlinkClick r:id="rId3"/>
              </a:rPr>
              <a:t>https://www.suomenuutiset.fi/wp-content/uploads/2021/06/asuntojono.jpg</a:t>
            </a:r>
            <a:r>
              <a:rPr lang="fi"/>
              <a:t>. </a:t>
            </a:r>
            <a:endParaRPr/>
          </a:p>
          <a:p>
            <a:pPr marL="0" lvl="0" indent="0" algn="l" rtl="0">
              <a:spcBef>
                <a:spcPts val="1200"/>
              </a:spcBef>
              <a:spcAft>
                <a:spcPts val="0"/>
              </a:spcAft>
              <a:buNone/>
            </a:pPr>
            <a:r>
              <a:rPr lang="fi"/>
              <a:t>Mitä tosiasiaväitteitä, moraalisia kannanottoja ja mielipiteitä mainos esittää?</a:t>
            </a:r>
            <a:endParaRPr/>
          </a:p>
          <a:p>
            <a:pPr marL="0" lvl="0" indent="0" algn="l" rtl="0">
              <a:spcBef>
                <a:spcPts val="1200"/>
              </a:spcBef>
              <a:spcAft>
                <a:spcPts val="0"/>
              </a:spcAft>
              <a:buNone/>
            </a:pPr>
            <a:r>
              <a:rPr lang="fi"/>
              <a:t>Mallivastaus</a:t>
            </a:r>
            <a:endParaRPr/>
          </a:p>
          <a:p>
            <a:pPr marL="0" lvl="0" indent="0" algn="l" rtl="0">
              <a:spcBef>
                <a:spcPts val="1200"/>
              </a:spcBef>
              <a:spcAft>
                <a:spcPts val="0"/>
              </a:spcAft>
              <a:buNone/>
            </a:pPr>
            <a:r>
              <a:rPr lang="fi"/>
              <a:t>Mainos esittää ainakin seuraavat tosiasiaväitteet: Suurin osa Helsingin kaupungin vuokra-asuntojen asukkaista on tullut “jonon ohi” (ilmaistu kuvalla). Tämä johtuu ainakin osittain maahanmuuttopolitiikasta. Perussuomalaiset työskentelee tilanteen muuttamiseksi.</a:t>
            </a:r>
            <a:endParaRPr/>
          </a:p>
          <a:p>
            <a:pPr marL="0" lvl="0" indent="0" algn="l" rtl="0">
              <a:spcBef>
                <a:spcPts val="1200"/>
              </a:spcBef>
              <a:spcAft>
                <a:spcPts val="0"/>
              </a:spcAft>
              <a:buNone/>
            </a:pPr>
            <a:r>
              <a:rPr lang="fi"/>
              <a:t>Mainos esittää ainakin seuraavat moraaliset kannanotot: Tavallisella työssäkäyvällä kaupunkilaisella on oltava katto päänsä päällä, vaikkei hän pystyisi asuntoa ostamaan. Nykyinen maahanmuuttopolitiikka on huonoa. Nykyinen tapa jakaa asuntoja on epäoikeudenmukainen.</a:t>
            </a:r>
            <a:endParaRPr/>
          </a:p>
          <a:p>
            <a:pPr marL="0" lvl="0" indent="0" algn="l" rtl="0">
              <a:spcBef>
                <a:spcPts val="1200"/>
              </a:spcBef>
              <a:spcAft>
                <a:spcPts val="1200"/>
              </a:spcAft>
              <a:buNone/>
            </a:pPr>
            <a:r>
              <a:rPr lang="fi"/>
              <a:t>Mainos ei esitä ainoatakaan puhdasta mielipidettä, vaan kaikki sen väitteet koskevat jaettua todellisuutta ja niillä on seurauksia muille ihmisille ja yhteiskunnalle.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Väitteiden ja perusteiden kontekstisidonnaisuus</a:t>
            </a:r>
            <a:endParaRPr b="1">
              <a:latin typeface="Calibri"/>
              <a:ea typeface="Calibri"/>
              <a:cs typeface="Calibri"/>
              <a:sym typeface="Calibri"/>
            </a:endParaRPr>
          </a:p>
        </p:txBody>
      </p:sp>
      <p:sp>
        <p:nvSpPr>
          <p:cNvPr id="133" name="Google Shape;13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Väite on aina vastaus kysymykseen. Väitteen pystyy ymmärtämään, kun käsittää, mihin kysymykseen se vastaa.</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Sama väite voi olla vastaus useaan eri kysymykseen. Tämän vuoksi tulkinta vaatii, että tunnistamme tilanteessa oleellisen kysymyksen.</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Esimerkiksi väite: “Sara tervehti Paavoa” voi vastata kysymyksiin:</a:t>
            </a:r>
            <a:endParaRPr>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fi">
                <a:solidFill>
                  <a:schemeClr val="dk1"/>
                </a:solidFill>
                <a:latin typeface="Calibri"/>
                <a:ea typeface="Calibri"/>
                <a:cs typeface="Calibri"/>
                <a:sym typeface="Calibri"/>
              </a:rPr>
              <a:t>“Mitä Sara teki?”</a:t>
            </a:r>
            <a:endParaRPr>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fi">
                <a:solidFill>
                  <a:schemeClr val="dk1"/>
                </a:solidFill>
                <a:latin typeface="Calibri"/>
                <a:ea typeface="Calibri"/>
                <a:cs typeface="Calibri"/>
                <a:sym typeface="Calibri"/>
              </a:rPr>
              <a:t>“Kuka tervehti Paavoa?”</a:t>
            </a:r>
            <a:endParaRPr>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fi">
                <a:solidFill>
                  <a:schemeClr val="dk1"/>
                </a:solidFill>
                <a:latin typeface="Calibri"/>
                <a:ea typeface="Calibri"/>
                <a:cs typeface="Calibri"/>
                <a:sym typeface="Calibri"/>
              </a:rPr>
              <a:t>“Ketä Sara tervehti?”</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Perusteetkin ovat edellä esitetyllä tavalla kontekstisidonnaisia. Lisäksi on huomattava, että se, mikä on hyvä peruste, riippuu tilanteesta. Pikkulasta voi kieltää lyömästä toista lasta sillä perusteella, että lyöminen sattuu, mutta tämä peruste ei saata olla vielä riittävä moraalifilosofisessa keskustelussa.</a:t>
            </a:r>
            <a:endParaRPr>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Väitteiden kontekstisidonnaisuus:</a:t>
            </a:r>
            <a:r>
              <a:rPr lang="fi">
                <a:latin typeface="Calibri"/>
                <a:ea typeface="Calibri"/>
                <a:cs typeface="Calibri"/>
                <a:sym typeface="Calibri"/>
              </a:rPr>
              <a:t> vinkkejä</a:t>
            </a:r>
            <a:endParaRPr>
              <a:latin typeface="Calibri"/>
              <a:ea typeface="Calibri"/>
              <a:cs typeface="Calibri"/>
              <a:sym typeface="Calibri"/>
            </a:endParaRPr>
          </a:p>
        </p:txBody>
      </p:sp>
      <p:sp>
        <p:nvSpPr>
          <p:cNvPr id="139" name="Google Shape;139;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Keksikää asiayhteys, jossa mielipide on hyväksyttävä ja jossa se ei ole sitä</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Käytä esimerkkinä poliisikuulustelua, jossa todistajalla on velvollisuus puhua totta eli hänen väitteitään pitää tulkita tosiasiaväitteinä, kun taas syytetyllä ei ole tällaista velvollisuutta, joten hänen väitteisiinkin voi suhtautua mielipiteinä</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Hyödynnä Wittgensteinin ajatusta sanojen ja ilmausten merkityksen kontekstisidonnaisuudesta </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Huomaa, että mainosteksteissä esiintyvien väitteiden ei pidä tulkita ilmaisevan välttämättä tosiasioita, vaan subjektiivisia mielipiteitä. Poliittinen mainonta poikkeaa tästä, sillä sen tavoitteena on vaikuttaa yhteiskuntaan ja siinä esitetään tyypillisesti moraalisia kannanottoja.</a:t>
            </a:r>
            <a:endParaRPr>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Väitteiden kontekstisidonnaisuus:</a:t>
            </a:r>
            <a:r>
              <a:rPr lang="fi">
                <a:latin typeface="Calibri"/>
                <a:ea typeface="Calibri"/>
                <a:cs typeface="Calibri"/>
                <a:sym typeface="Calibri"/>
              </a:rPr>
              <a:t> tehtäviä</a:t>
            </a:r>
            <a:endParaRPr>
              <a:latin typeface="Calibri"/>
              <a:ea typeface="Calibri"/>
              <a:cs typeface="Calibri"/>
              <a:sym typeface="Calibri"/>
            </a:endParaRPr>
          </a:p>
        </p:txBody>
      </p:sp>
      <p:sp>
        <p:nvSpPr>
          <p:cNvPr id="145" name="Google Shape;145;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solidFill>
                  <a:schemeClr val="dk1"/>
                </a:solidFill>
                <a:latin typeface="Calibri"/>
                <a:ea typeface="Calibri"/>
                <a:cs typeface="Calibri"/>
                <a:sym typeface="Calibri"/>
              </a:rPr>
              <a:t>Pohdi, miten väitteen A tulkinta muuttuu, kun kuulija saa lisäinformaationa väitteen B:</a:t>
            </a:r>
            <a:endParaRPr>
              <a:solidFill>
                <a:schemeClr val="dk1"/>
              </a:solidFill>
              <a:latin typeface="Calibri"/>
              <a:ea typeface="Calibri"/>
              <a:cs typeface="Calibri"/>
              <a:sym typeface="Calibri"/>
            </a:endParaRPr>
          </a:p>
          <a:p>
            <a:pPr marL="0" lvl="0" indent="0" algn="l" rtl="0">
              <a:spcBef>
                <a:spcPts val="1200"/>
              </a:spcBef>
              <a:spcAft>
                <a:spcPts val="0"/>
              </a:spcAft>
              <a:buNone/>
            </a:pPr>
            <a:endParaRPr>
              <a:solidFill>
                <a:schemeClr val="dk1"/>
              </a:solidFill>
              <a:latin typeface="Calibri"/>
              <a:ea typeface="Calibri"/>
              <a:cs typeface="Calibri"/>
              <a:sym typeface="Calibri"/>
            </a:endParaRPr>
          </a:p>
          <a:p>
            <a:pPr marL="457200" lvl="0" indent="-342900" algn="l" rtl="0">
              <a:spcBef>
                <a:spcPts val="1200"/>
              </a:spcBef>
              <a:spcAft>
                <a:spcPts val="0"/>
              </a:spcAft>
              <a:buClr>
                <a:schemeClr val="dk1"/>
              </a:buClr>
              <a:buSzPts val="1800"/>
              <a:buFont typeface="Calibri"/>
              <a:buAutoNum type="alphaUcPeriod"/>
            </a:pPr>
            <a:r>
              <a:rPr lang="fi">
                <a:solidFill>
                  <a:schemeClr val="dk1"/>
                </a:solidFill>
                <a:latin typeface="Calibri"/>
                <a:ea typeface="Calibri"/>
                <a:cs typeface="Calibri"/>
                <a:sym typeface="Calibri"/>
              </a:rPr>
              <a:t>Päätimme vaimoni kanssa, ettemme halua lapsia.</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lphaUcPeriod"/>
            </a:pPr>
            <a:r>
              <a:rPr lang="fi">
                <a:solidFill>
                  <a:schemeClr val="dk1"/>
                </a:solidFill>
                <a:latin typeface="Calibri"/>
                <a:ea typeface="Calibri"/>
                <a:cs typeface="Calibri"/>
                <a:sym typeface="Calibri"/>
              </a:rPr>
              <a:t>Lastemme on ollut vaikea hyväksyä päätös.</a:t>
            </a:r>
            <a:endParaRPr>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HVP</a:t>
            </a:r>
            <a:endParaRPr/>
          </a:p>
        </p:txBody>
      </p:sp>
      <p:sp>
        <p:nvSpPr>
          <p:cNvPr id="151" name="Google Shape;151;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fi"/>
              <a:t>Väitteen A odotuksenmukainen tulkinta on, että pariskunta ei aio hankkia lapsia ensinkään. Väitteen B valossa tämä tulkinta ei ole kuitenkaan mahdollinen, sillä heillä on jo lapsia. Näin väite A tuleekin tulkita siten, ettei pariskunta halua olla tekemisissä lastensa kanssa. Huumori perustuu tyypillisesti kuulijan odotusten rikkomiseen ja asioiden yllättävään yhdistämiseen.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Väitteiden kontekstisidonnaisuus: tehtävä</a:t>
            </a:r>
            <a:endParaRPr/>
          </a:p>
        </p:txBody>
      </p:sp>
      <p:sp>
        <p:nvSpPr>
          <p:cNvPr id="157" name="Google Shape;157;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fi"/>
              <a:t>Tutustu Kokoomuksen kuntavaalimainokseen, jonka mukaan sydän on oikealla: </a:t>
            </a:r>
            <a:r>
              <a:rPr lang="fi" u="sng">
                <a:solidFill>
                  <a:schemeClr val="hlink"/>
                </a:solidFill>
                <a:hlinkClick r:id="rId3"/>
              </a:rPr>
              <a:t>https://www.kokoomus.fi/kokoomuksen-kuntavaaliohjelma-2021/</a:t>
            </a:r>
            <a:r>
              <a:rPr lang="fi"/>
              <a:t>. </a:t>
            </a:r>
            <a:endParaRPr/>
          </a:p>
          <a:p>
            <a:pPr marL="457200" lvl="0" indent="-308610" algn="l" rtl="0">
              <a:spcBef>
                <a:spcPts val="1200"/>
              </a:spcBef>
              <a:spcAft>
                <a:spcPts val="0"/>
              </a:spcAft>
              <a:buSzPct val="100000"/>
              <a:buAutoNum type="arabicPeriod"/>
            </a:pPr>
            <a:r>
              <a:rPr lang="fi"/>
              <a:t>Tekeekö mainos ihmisen fysiologiaa koskevan väitteen?</a:t>
            </a:r>
            <a:endParaRPr/>
          </a:p>
          <a:p>
            <a:pPr marL="457200" lvl="0" indent="-308610" algn="l" rtl="0">
              <a:spcBef>
                <a:spcPts val="0"/>
              </a:spcBef>
              <a:spcAft>
                <a:spcPts val="0"/>
              </a:spcAft>
              <a:buSzPct val="100000"/>
              <a:buAutoNum type="arabicPeriod"/>
            </a:pPr>
            <a:r>
              <a:rPr lang="fi"/>
              <a:t>Onko mainoksen väitteessä kyse ensisijaisesti tosiasioista, mielipiteistä vai moraalisesta kannanotosta?</a:t>
            </a:r>
            <a:endParaRPr/>
          </a:p>
          <a:p>
            <a:pPr marL="457200" lvl="0" indent="-308610" algn="l" rtl="0">
              <a:spcBef>
                <a:spcPts val="0"/>
              </a:spcBef>
              <a:spcAft>
                <a:spcPts val="0"/>
              </a:spcAft>
              <a:buSzPct val="100000"/>
              <a:buAutoNum type="arabicPeriod"/>
            </a:pPr>
            <a:r>
              <a:rPr lang="fi"/>
              <a:t>Miten konteksti vaikuttaa väitteen tulkintaan?</a:t>
            </a:r>
            <a:endParaRPr/>
          </a:p>
          <a:p>
            <a:pPr marL="0" lvl="0" indent="0" algn="l" rtl="0">
              <a:spcBef>
                <a:spcPts val="1200"/>
              </a:spcBef>
              <a:spcAft>
                <a:spcPts val="0"/>
              </a:spcAft>
              <a:buNone/>
            </a:pPr>
            <a:r>
              <a:rPr lang="fi"/>
              <a:t>Mallivastaus:</a:t>
            </a:r>
            <a:endParaRPr/>
          </a:p>
          <a:p>
            <a:pPr marL="457200" lvl="0" indent="-308610" algn="l" rtl="0">
              <a:spcBef>
                <a:spcPts val="1200"/>
              </a:spcBef>
              <a:spcAft>
                <a:spcPts val="0"/>
              </a:spcAft>
              <a:buSzPct val="100000"/>
              <a:buAutoNum type="arabicPeriod"/>
            </a:pPr>
            <a:r>
              <a:rPr lang="fi"/>
              <a:t>Ei tee. Mainoksen tarkoituksena on viestiä, että oikeistolaiset arvot ovat “sydämellisiä”. Sydämestä puhutaan siis vertauskuvallisesti.</a:t>
            </a:r>
            <a:endParaRPr/>
          </a:p>
          <a:p>
            <a:pPr marL="457200" lvl="0" indent="-308610" algn="l" rtl="0">
              <a:spcBef>
                <a:spcPts val="0"/>
              </a:spcBef>
              <a:spcAft>
                <a:spcPts val="0"/>
              </a:spcAft>
              <a:buSzPct val="100000"/>
              <a:buAutoNum type="arabicPeriod"/>
            </a:pPr>
            <a:r>
              <a:rPr lang="fi"/>
              <a:t>Näennäisesti mainoksen voisi tulkita viittaavan kokoomuslaisten subjektiiviseen kokemukseen siitä, että oikeistolaisuus tuntuu hyvältä sydämessä. Mainoksella kuitenkin tavoitellaan seurauksia muille ihmisille ja yhteiskunnalle eli kyse ei ole puhtaasta mielipiteestä. Sitä on siis perustelluinta tarkastella moraalisena kannanottona, jonka mukaan kokoomuksen äänestäminen on oikein.</a:t>
            </a:r>
            <a:endParaRPr/>
          </a:p>
          <a:p>
            <a:pPr marL="457200" lvl="0" indent="-308610" algn="l" rtl="0">
              <a:spcBef>
                <a:spcPts val="0"/>
              </a:spcBef>
              <a:spcAft>
                <a:spcPts val="0"/>
              </a:spcAft>
              <a:buSzPct val="100000"/>
              <a:buAutoNum type="arabicPeriod"/>
            </a:pPr>
            <a:r>
              <a:rPr lang="fi"/>
              <a:t>Vaalimainoksen kontekstissa väitteitä on luontevaa tulkita poliittisina kannanottoina. Anatomian oppikirjassa väite tulkittaisiin eri tavoin.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Suopeuden periaate</a:t>
            </a:r>
            <a:endParaRPr b="1">
              <a:latin typeface="Calibri"/>
              <a:ea typeface="Calibri"/>
              <a:cs typeface="Calibri"/>
              <a:sym typeface="Calibri"/>
            </a:endParaRPr>
          </a:p>
        </p:txBody>
      </p:sp>
      <p:sp>
        <p:nvSpPr>
          <p:cNvPr id="163" name="Google Shape;163;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Suopeuden periaatteen mukaan pitäisi pyrkiä ymmärtämään kirjoittajan tai puhujan kanta niin, että se olisi mahdollisimman mielekäs tai järkevä alkuperäisessä yhteydessään.</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Pyrkimys ymmärtämiseen on yhtä tärkeä kuin pyrkimys totuuteen.</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Suopeuden periaatteen lähtökohtana on pyrkimys ymmärtää: </a:t>
            </a:r>
            <a:endParaRPr>
              <a:solidFill>
                <a:schemeClr val="dk1"/>
              </a:solidFill>
              <a:latin typeface="Calibri"/>
              <a:ea typeface="Calibri"/>
              <a:cs typeface="Calibri"/>
              <a:sym typeface="Calibri"/>
            </a:endParaRPr>
          </a:p>
          <a:p>
            <a:pPr marL="9144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Mitä puhuja tai kirjoittaja on sanonut (ks. esim. väitteiden kontekstisidonnaisuus).</a:t>
            </a:r>
            <a:endParaRPr>
              <a:solidFill>
                <a:schemeClr val="dk1"/>
              </a:solidFill>
              <a:latin typeface="Calibri"/>
              <a:ea typeface="Calibri"/>
              <a:cs typeface="Calibri"/>
              <a:sym typeface="Calibri"/>
            </a:endParaRPr>
          </a:p>
          <a:p>
            <a:pPr marL="9144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Puhuja tai kirjoittajan argumentin taustalla olevat julkilausumattomat oletukset.</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Yleensä argumentit eivät lausu julki kaikkia taustaoletuksiaan: suurin osa argumenteista ei ole päteviä, mutta ne pystyy täydentämään päteväksi tuomalla esille julkilausumattomat oletukset. Tavallisesti oletetaan, että kuulija pystyy ymmärtämään ja itse täydentämään puuttuvat oletukset.</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Suopeuden periaatteen on ehdotettu jopa olevan ymmärtämisen ennakkoehto: ilman suopeaa tulkintaa ei välttämättä pysty ymmärtämään, miten puhuja tai kirjoittaja käyttää sanojaan, varsinkin jos hän käyttää niitä jotenkin tavallisesta poikkeavalla tavalla.</a:t>
            </a:r>
            <a:endParaRPr>
              <a:solidFill>
                <a:schemeClr val="dk1"/>
              </a:solidFill>
              <a:latin typeface="Calibri"/>
              <a:ea typeface="Calibri"/>
              <a:cs typeface="Calibri"/>
              <a:sym typeface="Calibri"/>
            </a:endParaRPr>
          </a:p>
          <a:p>
            <a:pPr marL="9144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Lisäksi mikäli ei pyri muotoilemaan toisen kantaa niin, että se on mahdollisimman järkevä, siitä tekee helposti olkinuken.</a:t>
            </a:r>
            <a:endParaRPr>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Lähtökohtana on </a:t>
            </a:r>
            <a:r>
              <a:rPr lang="fi" i="1">
                <a:latin typeface="Calibri"/>
                <a:ea typeface="Calibri"/>
                <a:cs typeface="Calibri"/>
                <a:sym typeface="Calibri"/>
              </a:rPr>
              <a:t>taitojen</a:t>
            </a:r>
            <a:r>
              <a:rPr lang="fi" b="1">
                <a:latin typeface="Calibri"/>
                <a:ea typeface="Calibri"/>
                <a:cs typeface="Calibri"/>
                <a:sym typeface="Calibri"/>
              </a:rPr>
              <a:t> opetteleminen</a:t>
            </a:r>
            <a:endParaRPr b="1">
              <a:latin typeface="Calibri"/>
              <a:ea typeface="Calibri"/>
              <a:cs typeface="Calibri"/>
              <a:sym typeface="Calibri"/>
            </a:endParaRPr>
          </a:p>
        </p:txBody>
      </p:sp>
      <p:sp>
        <p:nvSpPr>
          <p:cNvPr id="61" name="Google Shape;61;p14"/>
          <p:cNvSpPr txBox="1">
            <a:spLocks noGrp="1"/>
          </p:cNvSpPr>
          <p:nvPr>
            <p:ph type="body" idx="1"/>
          </p:nvPr>
        </p:nvSpPr>
        <p:spPr>
          <a:xfrm>
            <a:off x="311700" y="1152475"/>
            <a:ext cx="8520600" cy="3416400"/>
          </a:xfrm>
          <a:prstGeom prst="rect">
            <a:avLst/>
          </a:prstGeom>
          <a:ln>
            <a:noFill/>
          </a:ln>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Yksi lukion filosofian tavoitteista on kehittää opiskelijoiden itsenäistä ajattelua ja luoda pohja keskustelun järkiperäiselle </a:t>
            </a:r>
            <a:r>
              <a:rPr lang="fi" b="1" i="1">
                <a:solidFill>
                  <a:schemeClr val="dk1"/>
                </a:solidFill>
                <a:latin typeface="Calibri"/>
                <a:ea typeface="Calibri"/>
                <a:cs typeface="Calibri"/>
                <a:sym typeface="Calibri"/>
              </a:rPr>
              <a:t>arvioinnille</a:t>
            </a:r>
            <a:r>
              <a:rPr lang="fi">
                <a:solidFill>
                  <a:schemeClr val="dk1"/>
                </a:solidFill>
                <a:latin typeface="Calibri"/>
                <a:ea typeface="Calibri"/>
                <a:cs typeface="Calibri"/>
                <a:sym typeface="Calibri"/>
              </a:rPr>
              <a:t> ja </a:t>
            </a:r>
            <a:r>
              <a:rPr lang="fi" b="1" i="1">
                <a:solidFill>
                  <a:schemeClr val="dk1"/>
                </a:solidFill>
                <a:latin typeface="Calibri"/>
                <a:ea typeface="Calibri"/>
                <a:cs typeface="Calibri"/>
                <a:sym typeface="Calibri"/>
              </a:rPr>
              <a:t>kyvylle</a:t>
            </a:r>
            <a:r>
              <a:rPr lang="fi">
                <a:solidFill>
                  <a:schemeClr val="dk1"/>
                </a:solidFill>
                <a:latin typeface="Calibri"/>
                <a:ea typeface="Calibri"/>
                <a:cs typeface="Calibri"/>
                <a:sym typeface="Calibri"/>
              </a:rPr>
              <a:t> ilmaista näkemyksiään järkiperäisesti perustellen millä tahansa alalla, ei vain filosofiassa.</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Kyky </a:t>
            </a:r>
            <a:r>
              <a:rPr lang="fi" b="1" i="1">
                <a:solidFill>
                  <a:schemeClr val="dk1"/>
                </a:solidFill>
                <a:latin typeface="Calibri"/>
                <a:ea typeface="Calibri"/>
                <a:cs typeface="Calibri"/>
                <a:sym typeface="Calibri"/>
              </a:rPr>
              <a:t>erottaa </a:t>
            </a:r>
            <a:r>
              <a:rPr lang="fi">
                <a:solidFill>
                  <a:schemeClr val="dk1"/>
                </a:solidFill>
                <a:latin typeface="Calibri"/>
                <a:ea typeface="Calibri"/>
                <a:cs typeface="Calibri"/>
                <a:sym typeface="Calibri"/>
              </a:rPr>
              <a:t>tosiasiaväitteet mielipiteistä.</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Kyky </a:t>
            </a:r>
            <a:r>
              <a:rPr lang="fi" b="1" i="1">
                <a:solidFill>
                  <a:schemeClr val="dk1"/>
                </a:solidFill>
                <a:latin typeface="Calibri"/>
                <a:ea typeface="Calibri"/>
                <a:cs typeface="Calibri"/>
                <a:sym typeface="Calibri"/>
              </a:rPr>
              <a:t>arvioida</a:t>
            </a:r>
            <a:r>
              <a:rPr lang="fi">
                <a:solidFill>
                  <a:schemeClr val="dk1"/>
                </a:solidFill>
                <a:latin typeface="Calibri"/>
                <a:ea typeface="Calibri"/>
                <a:cs typeface="Calibri"/>
                <a:sym typeface="Calibri"/>
              </a:rPr>
              <a:t> kriittisesti perusteluja.</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Kyky </a:t>
            </a:r>
            <a:r>
              <a:rPr lang="fi" b="1" i="1">
                <a:solidFill>
                  <a:schemeClr val="dk1"/>
                </a:solidFill>
                <a:latin typeface="Calibri"/>
                <a:ea typeface="Calibri"/>
                <a:cs typeface="Calibri"/>
                <a:sym typeface="Calibri"/>
              </a:rPr>
              <a:t>tunnistaa</a:t>
            </a:r>
            <a:r>
              <a:rPr lang="fi">
                <a:solidFill>
                  <a:schemeClr val="dk1"/>
                </a:solidFill>
                <a:latin typeface="Calibri"/>
                <a:ea typeface="Calibri"/>
                <a:cs typeface="Calibri"/>
                <a:sym typeface="Calibri"/>
              </a:rPr>
              <a:t> ovatko argumentit ja päätelmät päteviä. </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Kyky </a:t>
            </a:r>
            <a:r>
              <a:rPr lang="fi" b="1" i="1">
                <a:solidFill>
                  <a:schemeClr val="dk1"/>
                </a:solidFill>
                <a:latin typeface="Calibri"/>
                <a:ea typeface="Calibri"/>
                <a:cs typeface="Calibri"/>
                <a:sym typeface="Calibri"/>
              </a:rPr>
              <a:t>perustella</a:t>
            </a:r>
            <a:r>
              <a:rPr lang="fi">
                <a:solidFill>
                  <a:schemeClr val="dk1"/>
                </a:solidFill>
                <a:latin typeface="Calibri"/>
                <a:ea typeface="Calibri"/>
                <a:cs typeface="Calibri"/>
                <a:sym typeface="Calibri"/>
              </a:rPr>
              <a:t> omia käsityksiä.</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Kyky </a:t>
            </a:r>
            <a:r>
              <a:rPr lang="fi" b="1" i="1">
                <a:solidFill>
                  <a:schemeClr val="dk1"/>
                </a:solidFill>
                <a:latin typeface="Calibri"/>
                <a:ea typeface="Calibri"/>
                <a:cs typeface="Calibri"/>
                <a:sym typeface="Calibri"/>
              </a:rPr>
              <a:t>muodostaa</a:t>
            </a:r>
            <a:r>
              <a:rPr lang="fi">
                <a:solidFill>
                  <a:schemeClr val="dk1"/>
                </a:solidFill>
                <a:latin typeface="Calibri"/>
                <a:ea typeface="Calibri"/>
                <a:cs typeface="Calibri"/>
                <a:sym typeface="Calibri"/>
              </a:rPr>
              <a:t> loogisia päätelmiä ja argumentteja.</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Kyky </a:t>
            </a:r>
            <a:r>
              <a:rPr lang="fi" b="1" i="1">
                <a:solidFill>
                  <a:schemeClr val="dk1"/>
                </a:solidFill>
                <a:latin typeface="Calibri"/>
                <a:ea typeface="Calibri"/>
                <a:cs typeface="Calibri"/>
                <a:sym typeface="Calibri"/>
              </a:rPr>
              <a:t>kunnioittaa</a:t>
            </a:r>
            <a:r>
              <a:rPr lang="fi">
                <a:solidFill>
                  <a:schemeClr val="dk1"/>
                </a:solidFill>
                <a:latin typeface="Calibri"/>
                <a:ea typeface="Calibri"/>
                <a:cs typeface="Calibri"/>
                <a:sym typeface="Calibri"/>
              </a:rPr>
              <a:t> toisten perusteltuja näkemyksiä.</a:t>
            </a:r>
            <a:endParaRPr>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Suopeuden periaate: </a:t>
            </a:r>
            <a:r>
              <a:rPr lang="fi">
                <a:latin typeface="Calibri"/>
                <a:ea typeface="Calibri"/>
                <a:cs typeface="Calibri"/>
                <a:sym typeface="Calibri"/>
              </a:rPr>
              <a:t>vinkkejä</a:t>
            </a:r>
            <a:endParaRPr>
              <a:latin typeface="Calibri"/>
              <a:ea typeface="Calibri"/>
              <a:cs typeface="Calibri"/>
              <a:sym typeface="Calibri"/>
            </a:endParaRPr>
          </a:p>
        </p:txBody>
      </p:sp>
      <p:sp>
        <p:nvSpPr>
          <p:cNvPr id="169" name="Google Shape;169;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Jos opiskelijoiden mielestä jokin klassinen filosofinen teoria kuulostaa oudolta tai ilmiselvästi väärältä, hän todennäköisesti ei ole ymmärtänyt filosofin taustaoletuksia.</a:t>
            </a:r>
            <a:endParaRPr>
              <a:solidFill>
                <a:schemeClr val="dk1"/>
              </a:solidFill>
              <a:latin typeface="Calibri"/>
              <a:ea typeface="Calibri"/>
              <a:cs typeface="Calibri"/>
              <a:sym typeface="Calibri"/>
            </a:endParaRPr>
          </a:p>
          <a:p>
            <a:pPr marL="914400" lvl="0" indent="0" algn="l" rtl="0">
              <a:spcBef>
                <a:spcPts val="1200"/>
              </a:spcBef>
              <a:spcAft>
                <a:spcPts val="0"/>
              </a:spcAft>
              <a:buNone/>
            </a:pPr>
            <a:r>
              <a:rPr lang="fi">
                <a:solidFill>
                  <a:schemeClr val="dk1"/>
                </a:solidFill>
                <a:latin typeface="Calibri"/>
                <a:ea typeface="Calibri"/>
                <a:cs typeface="Calibri"/>
                <a:sym typeface="Calibri"/>
              </a:rPr>
              <a:t>(1) Taustaoletuksia voidaan etsiä yhdessä.</a:t>
            </a:r>
            <a:endParaRPr>
              <a:solidFill>
                <a:schemeClr val="dk1"/>
              </a:solidFill>
              <a:latin typeface="Calibri"/>
              <a:ea typeface="Calibri"/>
              <a:cs typeface="Calibri"/>
              <a:sym typeface="Calibri"/>
            </a:endParaRPr>
          </a:p>
          <a:p>
            <a:pPr marL="914400" lvl="0" indent="0" algn="l" rtl="0">
              <a:spcBef>
                <a:spcPts val="1200"/>
              </a:spcBef>
              <a:spcAft>
                <a:spcPts val="0"/>
              </a:spcAft>
              <a:buNone/>
            </a:pPr>
            <a:r>
              <a:rPr lang="fi">
                <a:solidFill>
                  <a:schemeClr val="dk1"/>
                </a:solidFill>
                <a:latin typeface="Calibri"/>
                <a:ea typeface="Calibri"/>
                <a:cs typeface="Calibri"/>
                <a:sym typeface="Calibri"/>
              </a:rPr>
              <a:t>(2) Opettaja voi tuoda esille kysymyksiä, joihin teoriat pyrkivät vastaamaan.</a:t>
            </a:r>
            <a:endParaRPr>
              <a:solidFill>
                <a:schemeClr val="dk1"/>
              </a:solidFill>
              <a:latin typeface="Calibri"/>
              <a:ea typeface="Calibri"/>
              <a:cs typeface="Calibri"/>
              <a:sym typeface="Calibri"/>
            </a:endParaRPr>
          </a:p>
          <a:p>
            <a:pPr marL="914400" lvl="0" indent="0" algn="l" rtl="0">
              <a:spcBef>
                <a:spcPts val="1200"/>
              </a:spcBef>
              <a:spcAft>
                <a:spcPts val="0"/>
              </a:spcAft>
              <a:buNone/>
            </a:pPr>
            <a:r>
              <a:rPr lang="fi">
                <a:solidFill>
                  <a:schemeClr val="dk1"/>
                </a:solidFill>
                <a:latin typeface="Calibri"/>
                <a:ea typeface="Calibri"/>
                <a:cs typeface="Calibri"/>
                <a:sym typeface="Calibri"/>
              </a:rPr>
              <a:t>(3) Opettaja voi tuoda taustaoletukset julki.</a:t>
            </a:r>
            <a:endParaRPr>
              <a:solidFill>
                <a:schemeClr val="dk1"/>
              </a:solidFill>
              <a:latin typeface="Calibri"/>
              <a:ea typeface="Calibri"/>
              <a:cs typeface="Calibri"/>
              <a:sym typeface="Calibri"/>
            </a:endParaRPr>
          </a:p>
          <a:p>
            <a:pPr marL="457200" lvl="0" indent="-342900" algn="l" rtl="0">
              <a:spcBef>
                <a:spcPts val="1200"/>
              </a:spcBef>
              <a:spcAft>
                <a:spcPts val="0"/>
              </a:spcAft>
              <a:buClr>
                <a:schemeClr val="dk1"/>
              </a:buClr>
              <a:buSzPts val="1800"/>
              <a:buFont typeface="Calibri"/>
              <a:buChar char="-"/>
            </a:pPr>
            <a:r>
              <a:rPr lang="fi">
                <a:solidFill>
                  <a:schemeClr val="dk1"/>
                </a:solidFill>
                <a:latin typeface="Calibri"/>
                <a:ea typeface="Calibri"/>
                <a:cs typeface="Calibri"/>
                <a:sym typeface="Calibri"/>
              </a:rPr>
              <a:t>Dennett: miten kritisoidaan lainaus (pohditaan yhdessä)</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Ymmärrämme historialliset ja eri kulttuurien väitteet (vaikka ne ovat kirjaimellisesti epätosia) (esim. aurinko nousi ja laski) (Wittgensteinin Frazer kritiikki)</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Kaupallinen puhe esimerkki (Sini löysi Minervasta)</a:t>
            </a:r>
            <a:endParaRPr>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Suopeuden periaate:</a:t>
            </a:r>
            <a:r>
              <a:rPr lang="fi">
                <a:latin typeface="Calibri"/>
                <a:ea typeface="Calibri"/>
                <a:cs typeface="Calibri"/>
                <a:sym typeface="Calibri"/>
              </a:rPr>
              <a:t> tehtäviä</a:t>
            </a:r>
            <a:endParaRPr>
              <a:latin typeface="Calibri"/>
              <a:ea typeface="Calibri"/>
              <a:cs typeface="Calibri"/>
              <a:sym typeface="Calibri"/>
            </a:endParaRPr>
          </a:p>
        </p:txBody>
      </p:sp>
      <p:sp>
        <p:nvSpPr>
          <p:cNvPr id="175" name="Google Shape;175;p33"/>
          <p:cNvSpPr txBox="1">
            <a:spLocks noGrp="1"/>
          </p:cNvSpPr>
          <p:nvPr>
            <p:ph type="body" idx="1"/>
          </p:nvPr>
        </p:nvSpPr>
        <p:spPr>
          <a:xfrm>
            <a:off x="311700" y="1152475"/>
            <a:ext cx="8520600" cy="38508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fi">
                <a:solidFill>
                  <a:schemeClr val="dk1"/>
                </a:solidFill>
                <a:latin typeface="Calibri"/>
                <a:ea typeface="Calibri"/>
                <a:cs typeface="Calibri"/>
                <a:sym typeface="Calibri"/>
              </a:rPr>
              <a:t>Tehtävä, jossa on esimerkiksi kolme argumenttia, jotka eivät ole päteviä. Argumentit kuulostavat äkkiseltään jotenkin oudoilta. Tehtävänä on täydentää puuttuva oletus/premissi, jotta argumentti saadaan päteväksi ja järkevän kuuloiseksi. </a:t>
            </a:r>
            <a:endParaRPr>
              <a:solidFill>
                <a:schemeClr val="dk1"/>
              </a:solidFill>
              <a:latin typeface="Calibri"/>
              <a:ea typeface="Calibri"/>
              <a:cs typeface="Calibri"/>
              <a:sym typeface="Calibri"/>
            </a:endParaRPr>
          </a:p>
          <a:p>
            <a:pPr marL="457200" lvl="0" indent="-308610" algn="l" rtl="0">
              <a:spcBef>
                <a:spcPts val="1200"/>
              </a:spcBef>
              <a:spcAft>
                <a:spcPts val="0"/>
              </a:spcAft>
              <a:buClr>
                <a:schemeClr val="dk1"/>
              </a:buClr>
              <a:buSzPct val="100000"/>
              <a:buFont typeface="Calibri"/>
              <a:buChar char="-"/>
            </a:pPr>
            <a:r>
              <a:rPr lang="fi">
                <a:solidFill>
                  <a:schemeClr val="dk1"/>
                </a:solidFill>
                <a:latin typeface="Calibri"/>
                <a:ea typeface="Calibri"/>
                <a:cs typeface="Calibri"/>
                <a:sym typeface="Calibri"/>
              </a:rPr>
              <a:t>(Pitäisikö tämä tehtävä jotenkin yhdistää argumentaatiovirheiden käsittelyn yhteyteen? Vai tuleeko lukiolaisille sellainen fiilis, että kaikki epäpätevät argumentit ovat vain epäsuopeasti tulkittuja?)</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Tehtävä, jossa jotain ilmaisua käytetään tavallisesta poikkeavalla tavalla, mutta tekstissä on riittävästi kontekstia, josta voi päätellä, miten ilmaisua käytetään. Ehkä tässäkin voisi olla kaksi kohtaa. </a:t>
            </a:r>
            <a:endParaRPr>
              <a:solidFill>
                <a:schemeClr val="dk1"/>
              </a:solidFill>
              <a:latin typeface="Calibri"/>
              <a:ea typeface="Calibri"/>
              <a:cs typeface="Calibri"/>
              <a:sym typeface="Calibri"/>
            </a:endParaRPr>
          </a:p>
          <a:p>
            <a:pPr marL="457200" lvl="0" indent="-308610" algn="l" rtl="0">
              <a:spcBef>
                <a:spcPts val="1200"/>
              </a:spcBef>
              <a:spcAft>
                <a:spcPts val="0"/>
              </a:spcAft>
              <a:buClr>
                <a:schemeClr val="dk1"/>
              </a:buClr>
              <a:buSzPct val="100000"/>
              <a:buFont typeface="Calibri"/>
              <a:buChar char="-"/>
            </a:pPr>
            <a:r>
              <a:rPr lang="fi">
                <a:solidFill>
                  <a:schemeClr val="dk1"/>
                </a:solidFill>
                <a:latin typeface="Calibri"/>
                <a:ea typeface="Calibri"/>
                <a:cs typeface="Calibri"/>
                <a:sym typeface="Calibri"/>
              </a:rPr>
              <a:t>(Tulee mieleen vain sellaisia esimerkkejä kuin “skuutti” tai “pateettinen” jotka ovat vakiintuneet kieleen viime aikoina uudessa merkityksessä. Esimerkki voisi olla myös jokin sana, joka kuulostaa vähän samalta kuin jokin toinen sana. Vaihtoehtoisesti kyseessä voisi olla esim. sanan “kaikki” suopean tulkinnan löytäminen: esim. kun joku sanoo kaikki lukiolaiset, niin tarkoittaako hän kirjaimellisesti kaikkia maailman lukiolaisia vai ainoastaan Suomen tai tietyn lukion opiskelijoita.) </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Tehtävä, jossa pitää tunnistaa suopea suhtautuminen liian suopeasta tai ylikriittisestä tulkinnasta.</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Vaihtoehtoisesti tehtävä, jossa pitää itse muotoilla jollekin annetulle väitteelle suopea, liian suopea ja ylikriittinen tulkinta.</a:t>
            </a:r>
            <a:endParaRPr>
              <a:solidFill>
                <a:schemeClr val="dk1"/>
              </a:solidFill>
              <a:latin typeface="Calibri"/>
              <a:ea typeface="Calibri"/>
              <a:cs typeface="Calibri"/>
              <a:sym typeface="Calibri"/>
            </a:endParaRPr>
          </a:p>
          <a:p>
            <a:pPr marL="0" lvl="0" indent="0" algn="l" rtl="0">
              <a:spcBef>
                <a:spcPts val="1200"/>
              </a:spcBef>
              <a:spcAft>
                <a:spcPts val="1200"/>
              </a:spcAft>
              <a:buNone/>
            </a:pPr>
            <a:endParaRPr>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Johtopäätöksen</a:t>
            </a:r>
            <a:r>
              <a:rPr lang="fi">
                <a:latin typeface="Calibri"/>
                <a:ea typeface="Calibri"/>
                <a:cs typeface="Calibri"/>
                <a:sym typeface="Calibri"/>
              </a:rPr>
              <a:t> </a:t>
            </a:r>
            <a:r>
              <a:rPr lang="fi" b="1">
                <a:latin typeface="Calibri"/>
                <a:ea typeface="Calibri"/>
                <a:cs typeface="Calibri"/>
                <a:sym typeface="Calibri"/>
              </a:rPr>
              <a:t>ja perusteiden tunnistaminen</a:t>
            </a:r>
            <a:endParaRPr/>
          </a:p>
        </p:txBody>
      </p:sp>
      <p:sp>
        <p:nvSpPr>
          <p:cNvPr id="181" name="Google Shape;181;p34"/>
          <p:cNvSpPr txBox="1">
            <a:spLocks noGrp="1"/>
          </p:cNvSpPr>
          <p:nvPr>
            <p:ph type="body" idx="1"/>
          </p:nvPr>
        </p:nvSpPr>
        <p:spPr>
          <a:xfrm>
            <a:off x="187650" y="1159550"/>
            <a:ext cx="8768700" cy="38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Calibri"/>
              <a:buChar char="-"/>
            </a:pPr>
            <a:r>
              <a:rPr lang="fi" sz="1400">
                <a:solidFill>
                  <a:schemeClr val="dk1"/>
                </a:solidFill>
                <a:latin typeface="Calibri"/>
                <a:ea typeface="Calibri"/>
                <a:cs typeface="Calibri"/>
                <a:sym typeface="Calibri"/>
              </a:rPr>
              <a:t>Johtopäätökset voidaan tunnistaa lisäämällä esimerkiksi </a:t>
            </a:r>
            <a:r>
              <a:rPr lang="fi" sz="1400" b="1" i="1">
                <a:solidFill>
                  <a:schemeClr val="dk1"/>
                </a:solidFill>
                <a:latin typeface="Calibri"/>
                <a:ea typeface="Calibri"/>
                <a:cs typeface="Calibri"/>
                <a:sym typeface="Calibri"/>
              </a:rPr>
              <a:t>siispä</a:t>
            </a:r>
            <a:r>
              <a:rPr lang="fi" sz="1400">
                <a:solidFill>
                  <a:schemeClr val="dk1"/>
                </a:solidFill>
                <a:latin typeface="Calibri"/>
                <a:ea typeface="Calibri"/>
                <a:cs typeface="Calibri"/>
                <a:sym typeface="Calibri"/>
              </a:rPr>
              <a:t> -sana. “Siispä” sijoittuu luontevasti johtopäätöksen eteen.</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fi">
                <a:solidFill>
                  <a:schemeClr val="dk1"/>
                </a:solidFill>
                <a:latin typeface="Calibri"/>
                <a:ea typeface="Calibri"/>
                <a:cs typeface="Calibri"/>
                <a:sym typeface="Calibri"/>
              </a:rPr>
              <a:t>Esim. “Ulkona sataa. Kannattaa ottaa sateenvarjo.” → “Ulkona sataa. Siispä kannattaa ottaa sateenvarjo.” (vrt. “Siispä Ulkona sataa. Kannattaa ottaa sateenvarjo.” Tämä ei kuulosta yhtä luonnolliselta.)</a:t>
            </a:r>
            <a:endParaRPr>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fi">
                <a:solidFill>
                  <a:schemeClr val="dk1"/>
                </a:solidFill>
                <a:latin typeface="Calibri"/>
                <a:ea typeface="Calibri"/>
                <a:cs typeface="Calibri"/>
                <a:sym typeface="Calibri"/>
              </a:rPr>
              <a:t>Muita johtopäätöksen tunnisteita: “siis”, “siksi”, “joten”, “siten”, “niinpä”, “tämän vuoksi”, “josta seuraa, että”, “mistä seuraa, että”, “mikä osoittaa, että”, “mistä voimme päätellä” jne.</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fi" sz="1400">
                <a:solidFill>
                  <a:schemeClr val="dk1"/>
                </a:solidFill>
                <a:latin typeface="Calibri"/>
                <a:ea typeface="Calibri"/>
                <a:cs typeface="Calibri"/>
                <a:sym typeface="Calibri"/>
              </a:rPr>
              <a:t>Johtopäätöksen tunnistamisessa auttaa myös asiayhteyden tunteminen ja suopeuden periaate: mihin kysymykseen teksti tai puhe vastaa? (ks. väitteiden kontekstisidonnaisuus)</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fi" sz="1400">
                <a:solidFill>
                  <a:schemeClr val="dk1"/>
                </a:solidFill>
                <a:latin typeface="Calibri"/>
                <a:ea typeface="Calibri"/>
                <a:cs typeface="Calibri"/>
                <a:sym typeface="Calibri"/>
              </a:rPr>
              <a:t>Perusteet on voidaan tunnistaa lisäämällä esimerkiksi </a:t>
            </a:r>
            <a:r>
              <a:rPr lang="fi" sz="1400" i="1">
                <a:solidFill>
                  <a:schemeClr val="dk1"/>
                </a:solidFill>
                <a:latin typeface="Calibri"/>
                <a:ea typeface="Calibri"/>
                <a:cs typeface="Calibri"/>
                <a:sym typeface="Calibri"/>
              </a:rPr>
              <a:t>koska</a:t>
            </a:r>
            <a:r>
              <a:rPr lang="fi" sz="1400">
                <a:solidFill>
                  <a:schemeClr val="dk1"/>
                </a:solidFill>
                <a:latin typeface="Calibri"/>
                <a:ea typeface="Calibri"/>
                <a:cs typeface="Calibri"/>
                <a:sym typeface="Calibri"/>
              </a:rPr>
              <a:t>-sana. “Koska” sijoittuu luontevasti perusteiden eteen.</a:t>
            </a:r>
            <a:endParaRPr sz="1400">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fi">
                <a:solidFill>
                  <a:schemeClr val="dk1"/>
                </a:solidFill>
                <a:latin typeface="Calibri"/>
                <a:ea typeface="Calibri"/>
                <a:cs typeface="Calibri"/>
                <a:sym typeface="Calibri"/>
              </a:rPr>
              <a:t>Esim. “Ulkona sataa. Kannattaa ottaa sateenvarjo.” → “Koska ulkona sataa, kannattaa ottaa sateenvarjo.” (vrt. “Ulkona sataa, koska kannattaa ottaa sateenvarjo.” Tämä ei kuulosta yhtä luonnolliselta.)</a:t>
            </a:r>
            <a:endParaRPr>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fi">
                <a:solidFill>
                  <a:schemeClr val="dk1"/>
                </a:solidFill>
                <a:latin typeface="Calibri"/>
                <a:ea typeface="Calibri"/>
                <a:cs typeface="Calibri"/>
                <a:sym typeface="Calibri"/>
              </a:rPr>
              <a:t>Muita perusteiden tunnisteita: “sillä”, “siksi, että”, “siitä syystä, että”, “sen vuoksi, että”, “sen nojalla, että”, “johtuen siitä, että”, “sen perusteella, että”, “ensinnäkin… , toiseksi… , kolmanneksi…” jne.</a:t>
            </a:r>
            <a:endParaRPr>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311700" y="445025"/>
            <a:ext cx="8520600" cy="966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b="1">
                <a:latin typeface="Calibri"/>
                <a:ea typeface="Calibri"/>
                <a:cs typeface="Calibri"/>
                <a:sym typeface="Calibri"/>
              </a:rPr>
              <a:t>Johtopäätöksen</a:t>
            </a:r>
            <a:r>
              <a:rPr lang="fi">
                <a:latin typeface="Calibri"/>
                <a:ea typeface="Calibri"/>
                <a:cs typeface="Calibri"/>
                <a:sym typeface="Calibri"/>
              </a:rPr>
              <a:t> </a:t>
            </a:r>
            <a:r>
              <a:rPr lang="fi" b="1">
                <a:latin typeface="Calibri"/>
                <a:ea typeface="Calibri"/>
                <a:cs typeface="Calibri"/>
                <a:sym typeface="Calibri"/>
              </a:rPr>
              <a:t>ja perusteiden tunnistaminen: </a:t>
            </a:r>
            <a:r>
              <a:rPr lang="fi">
                <a:latin typeface="Calibri"/>
                <a:ea typeface="Calibri"/>
                <a:cs typeface="Calibri"/>
                <a:sym typeface="Calibri"/>
              </a:rPr>
              <a:t>vinkkejä </a:t>
            </a:r>
            <a:endParaRPr>
              <a:latin typeface="Calibri"/>
              <a:ea typeface="Calibri"/>
              <a:cs typeface="Calibri"/>
              <a:sym typeface="Calibri"/>
            </a:endParaRPr>
          </a:p>
        </p:txBody>
      </p:sp>
      <p:sp>
        <p:nvSpPr>
          <p:cNvPr id="187" name="Google Shape;187;p35"/>
          <p:cNvSpPr txBox="1">
            <a:spLocks noGrp="1"/>
          </p:cNvSpPr>
          <p:nvPr>
            <p:ph type="body" idx="1"/>
          </p:nvPr>
        </p:nvSpPr>
        <p:spPr>
          <a:xfrm>
            <a:off x="311700" y="1344700"/>
            <a:ext cx="8520600" cy="322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latin typeface="Calibri"/>
              <a:ea typeface="Calibri"/>
              <a:cs typeface="Calibri"/>
              <a:sym typeface="Calibri"/>
            </a:endParaRPr>
          </a:p>
          <a:p>
            <a:pPr marL="457200" lvl="0" indent="-342900" algn="l" rtl="0">
              <a:spcBef>
                <a:spcPts val="1200"/>
              </a:spcBef>
              <a:spcAft>
                <a:spcPts val="0"/>
              </a:spcAft>
              <a:buClr>
                <a:schemeClr val="dk1"/>
              </a:buClr>
              <a:buSzPts val="1800"/>
              <a:buFont typeface="Calibri"/>
              <a:buChar char="-"/>
            </a:pPr>
            <a:r>
              <a:rPr lang="fi">
                <a:solidFill>
                  <a:schemeClr val="dk1"/>
                </a:solidFill>
                <a:latin typeface="Calibri"/>
                <a:ea typeface="Calibri"/>
                <a:cs typeface="Calibri"/>
                <a:sym typeface="Calibri"/>
              </a:rPr>
              <a:t>Etsikää teksteistä johtopäätöstä tai perusteluja ilmaisevia sanoja</a:t>
            </a:r>
            <a:endParaRPr>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6"/>
          <p:cNvSpPr txBox="1">
            <a:spLocks noGrp="1"/>
          </p:cNvSpPr>
          <p:nvPr>
            <p:ph type="title"/>
          </p:nvPr>
        </p:nvSpPr>
        <p:spPr>
          <a:xfrm>
            <a:off x="311700" y="445025"/>
            <a:ext cx="8520600" cy="966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b="1">
                <a:latin typeface="Calibri"/>
                <a:ea typeface="Calibri"/>
                <a:cs typeface="Calibri"/>
                <a:sym typeface="Calibri"/>
              </a:rPr>
              <a:t>Johtopäätöksen</a:t>
            </a:r>
            <a:r>
              <a:rPr lang="fi">
                <a:latin typeface="Calibri"/>
                <a:ea typeface="Calibri"/>
                <a:cs typeface="Calibri"/>
                <a:sym typeface="Calibri"/>
              </a:rPr>
              <a:t> </a:t>
            </a:r>
            <a:r>
              <a:rPr lang="fi" b="1">
                <a:latin typeface="Calibri"/>
                <a:ea typeface="Calibri"/>
                <a:cs typeface="Calibri"/>
                <a:sym typeface="Calibri"/>
              </a:rPr>
              <a:t>ja perusteiden tunnistaminen: </a:t>
            </a:r>
            <a:r>
              <a:rPr lang="fi">
                <a:latin typeface="Calibri"/>
                <a:ea typeface="Calibri"/>
                <a:cs typeface="Calibri"/>
                <a:sym typeface="Calibri"/>
              </a:rPr>
              <a:t>Tehtävä</a:t>
            </a:r>
            <a:endParaRPr>
              <a:latin typeface="Calibri"/>
              <a:ea typeface="Calibri"/>
              <a:cs typeface="Calibri"/>
              <a:sym typeface="Calibri"/>
            </a:endParaRPr>
          </a:p>
        </p:txBody>
      </p:sp>
      <p:sp>
        <p:nvSpPr>
          <p:cNvPr id="193" name="Google Shape;193;p36"/>
          <p:cNvSpPr txBox="1">
            <a:spLocks noGrp="1"/>
          </p:cNvSpPr>
          <p:nvPr>
            <p:ph type="body" idx="1"/>
          </p:nvPr>
        </p:nvSpPr>
        <p:spPr>
          <a:xfrm>
            <a:off x="311700" y="1344700"/>
            <a:ext cx="8520600" cy="3224100"/>
          </a:xfrm>
          <a:prstGeom prst="rect">
            <a:avLst/>
          </a:prstGeom>
        </p:spPr>
        <p:txBody>
          <a:bodyPr spcFirstLastPara="1" wrap="square" lIns="91425" tIns="91425" rIns="91425" bIns="91425" anchor="t" anchorCtr="0">
            <a:normAutofit fontScale="77500" lnSpcReduction="20000"/>
          </a:bodyPr>
          <a:lstStyle/>
          <a:p>
            <a:pPr marL="457200" lvl="0" indent="0" algn="l" rtl="0">
              <a:spcBef>
                <a:spcPts val="0"/>
              </a:spcBef>
              <a:spcAft>
                <a:spcPts val="0"/>
              </a:spcAft>
              <a:buNone/>
            </a:pPr>
            <a:r>
              <a:rPr lang="fi">
                <a:solidFill>
                  <a:schemeClr val="dk1"/>
                </a:solidFill>
                <a:latin typeface="Calibri"/>
                <a:ea typeface="Calibri"/>
                <a:cs typeface="Calibri"/>
                <a:sym typeface="Calibri"/>
              </a:rPr>
              <a:t>Mitä seuraavissa sitaateissa väitetään ensisijaisesti ja miten väittämää perustellaan? Ovatko perustelut vakuuttavia?</a:t>
            </a:r>
            <a:endParaRPr>
              <a:solidFill>
                <a:schemeClr val="dk1"/>
              </a:solidFill>
              <a:latin typeface="Calibri"/>
              <a:ea typeface="Calibri"/>
              <a:cs typeface="Calibri"/>
              <a:sym typeface="Calibri"/>
            </a:endParaRPr>
          </a:p>
          <a:p>
            <a:pPr marL="457200" lvl="0" indent="-317182" algn="l" rtl="0">
              <a:spcBef>
                <a:spcPts val="120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Ei poikien tyttöjä heikompi koulumenestys johdu siitä, että tytöt olisivat fiksumpia kuin pojat. Pojilla vain sattuu olemaan niin paljon muitakin kiinnostuksen kohteita, etteivät he millään pysty paneutumaan koulutyöhön samalla tarmolla kuin tytöt. Tytöt taas ovat niin kuuliaisia, että tekevät sen, mitä käsketään.</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Nykyaikana varallisuus kasaantuu yhä harvemmille, kun vertailukohdaksi otetaan verrataan vaikkapa 1950-70 luvut. Varallisuuden kasaantuminen johtaa myös tuloerojen kasvuun, koska omistaminen tuottaa paremmin kuin työ. Tämä kehitys on vain kiihtynyt viime vuosikymmeninä, mikä on johtanut yhteiskunnallisen tasa-arvon heikentymiseen. Tasa-arvoa voidaan parantaa vain puuttumalla varallisuuden jakautumiseen.</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Lukiorankingeista on tullut jokakeväinen puheenaihe, koska media rakastaa TOP10-listauksia. Niiden perustava ongelma on listauskriteerien mielivaltaisuus. Onhan selvää, että lukio menestyy yo-kirjoituksissa keskimääräisesti sitä paremmin, mitä korkeammalla keskiarvolla sen opiskelijat tulevat lukioon. Rankingeja ei pelasta edes se, että kriteeriksi nostetaan opiskelijoiden tason nousu yo-kirjoituksissa suhteessa sisäänpääsykeskiarvoon. Eihän ns. huippulukioiden opiskelijoille ole oikein mahdollista “nostaa tasoaan”!</a:t>
            </a:r>
            <a:endParaRPr>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7"/>
          <p:cNvSpPr txBox="1">
            <a:spLocks noGrp="1"/>
          </p:cNvSpPr>
          <p:nvPr>
            <p:ph type="title"/>
          </p:nvPr>
        </p:nvSpPr>
        <p:spPr>
          <a:xfrm>
            <a:off x="311700" y="2467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i" b="1">
                <a:latin typeface="Calibri"/>
                <a:ea typeface="Calibri"/>
                <a:cs typeface="Calibri"/>
                <a:sym typeface="Calibri"/>
              </a:rPr>
              <a:t>Johtopäätöksen</a:t>
            </a:r>
            <a:r>
              <a:rPr lang="fi">
                <a:latin typeface="Calibri"/>
                <a:ea typeface="Calibri"/>
                <a:cs typeface="Calibri"/>
                <a:sym typeface="Calibri"/>
              </a:rPr>
              <a:t> </a:t>
            </a:r>
            <a:r>
              <a:rPr lang="fi" b="1">
                <a:latin typeface="Calibri"/>
                <a:ea typeface="Calibri"/>
                <a:cs typeface="Calibri"/>
                <a:sym typeface="Calibri"/>
              </a:rPr>
              <a:t>ja perusteiden tunnistaminen: </a:t>
            </a:r>
            <a:r>
              <a:rPr lang="fi">
                <a:latin typeface="Calibri"/>
                <a:ea typeface="Calibri"/>
                <a:cs typeface="Calibri"/>
                <a:sym typeface="Calibri"/>
              </a:rPr>
              <a:t>Tehtävä jatkuu</a:t>
            </a:r>
            <a:endParaRPr>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99" name="Google Shape;199;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fi">
                <a:solidFill>
                  <a:schemeClr val="dk1"/>
                </a:solidFill>
                <a:latin typeface="Calibri"/>
                <a:ea typeface="Calibri"/>
                <a:cs typeface="Calibri"/>
                <a:sym typeface="Calibri"/>
              </a:rPr>
              <a:t>Mitä seuraavissa sitaateissa väitetään ensisijaisesti ja miten väittämää perustellaan? Ovatko perustelut vakuuttavia?</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4. Kiusaamisesta ei pitäisi antaa koulussa jälki-istuntoja. Kasvatuskeskustelut ja ryhmän vuorovaikutuksen tukeminen ovat paljon tehokkaampia keinoja. Tärkeintä on kumminkin kiusatun oikeus opiskella rauhassa, eikä siihen auta kiusaajan jälki-istunto vaan se, että kiusaaminen loppuu.</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Mallivastaus: Väite on, ettei kiusaamisesta pitäisi antaa jälki-istuntoja. Sitä perustellaan sillä, että tavoitteena on kiusaamisen loppuminen, eikä jälki-istunto tehoa toivotulla tavalla vaan tehokkain keino ovat kasvatuskeskustelut ja ryhmän vuorovaikutuksen tukeminen. </a:t>
            </a:r>
            <a:endParaRPr>
              <a:solidFill>
                <a:schemeClr val="dk1"/>
              </a:solidFill>
              <a:latin typeface="Calibri"/>
              <a:ea typeface="Calibri"/>
              <a:cs typeface="Calibri"/>
              <a:sym typeface="Calibri"/>
            </a:endParaRPr>
          </a:p>
          <a:p>
            <a:pPr marL="0" lvl="0" indent="0" algn="l" rtl="0">
              <a:spcBef>
                <a:spcPts val="1200"/>
              </a:spcBef>
              <a:spcAft>
                <a:spcPts val="1200"/>
              </a:spcAft>
              <a:buNone/>
            </a:pPr>
            <a:r>
              <a:rPr lang="fi">
                <a:solidFill>
                  <a:schemeClr val="dk1"/>
                </a:solidFill>
                <a:latin typeface="Calibri"/>
                <a:ea typeface="Calibri"/>
                <a:cs typeface="Calibri"/>
                <a:sym typeface="Calibri"/>
              </a:rPr>
              <a:t>Sitä, että tavoitteena on kiusaamisen loppuminen, tai sitä, mikä siihen on paras keino, ei esimerkissä perustella.</a:t>
            </a:r>
            <a:endParaRPr>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a:off x="311700" y="2467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Tunnista jokaisesta kappaleesta väite ja sen perusteet</a:t>
            </a:r>
            <a:endParaRPr b="1">
              <a:latin typeface="Calibri"/>
              <a:ea typeface="Calibri"/>
              <a:cs typeface="Calibri"/>
              <a:sym typeface="Calibri"/>
            </a:endParaRPr>
          </a:p>
        </p:txBody>
      </p:sp>
      <p:sp>
        <p:nvSpPr>
          <p:cNvPr id="205" name="Google Shape;205;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935"/>
              <a:buFont typeface="Arial"/>
              <a:buNone/>
            </a:pPr>
            <a:r>
              <a:rPr lang="fi" sz="1220">
                <a:solidFill>
                  <a:schemeClr val="dk1"/>
                </a:solidFill>
                <a:highlight>
                  <a:srgbClr val="FFFFFF"/>
                </a:highlight>
                <a:latin typeface="Calibri"/>
                <a:ea typeface="Calibri"/>
                <a:cs typeface="Calibri"/>
                <a:sym typeface="Calibri"/>
              </a:rPr>
              <a:t>COVID-19-tauti aiheuttaa äkillisen hengitystieinfektion, jonka voimakkuus voi vaihdella oireettomasta erittäin vakavaan, tehohoitoa vaativaan tilaan.  Osa potilaista saattaa kärsiä COVID-19-taudin pitkäaikaisseurauksista, kuten väsymyksestä, hengenahdistuksesta, yskästä sekä nivel- ja rintakivuista. Tautia kannattaa välttää.</a:t>
            </a:r>
            <a:endParaRPr sz="1220">
              <a:solidFill>
                <a:schemeClr val="dk1"/>
              </a:solidFill>
              <a:highlight>
                <a:srgbClr val="FFFFFF"/>
              </a:highlight>
              <a:latin typeface="Calibri"/>
              <a:ea typeface="Calibri"/>
              <a:cs typeface="Calibri"/>
              <a:sym typeface="Calibri"/>
            </a:endParaRPr>
          </a:p>
          <a:p>
            <a:pPr marL="0" lvl="0" indent="0" algn="l" rtl="0">
              <a:lnSpc>
                <a:spcPct val="130000"/>
              </a:lnSpc>
              <a:spcBef>
                <a:spcPts val="1200"/>
              </a:spcBef>
              <a:spcAft>
                <a:spcPts val="0"/>
              </a:spcAft>
              <a:buClr>
                <a:schemeClr val="dk1"/>
              </a:buClr>
              <a:buSzPts val="935"/>
              <a:buFont typeface="Arial"/>
              <a:buNone/>
            </a:pPr>
            <a:r>
              <a:rPr lang="fi" sz="1220">
                <a:solidFill>
                  <a:schemeClr val="dk1"/>
                </a:solidFill>
                <a:highlight>
                  <a:srgbClr val="FFFFFF"/>
                </a:highlight>
                <a:latin typeface="Calibri"/>
                <a:ea typeface="Calibri"/>
                <a:cs typeface="Calibri"/>
                <a:sym typeface="Calibri"/>
              </a:rPr>
              <a:t>Koronavirusrokote antaa suojaa SARS-CoV2-viruksen aiheuttamaa koronavirustautia vastaan. Koronarokotus ei täysin poista tartunnan saamisen ja tartuttamisen riskiä, mutta se pienentää merkittävästi viruksen erittymistä ja sen leviämistä ihmisestä toiseen. Siksi koronarokotteet voivat edistää niin sanotun epäsuoran suojan syntymistä. Ottamalla rokotuksen voit siis suojata paitsi itseäsi, myös muita.</a:t>
            </a:r>
            <a:endParaRPr sz="1220">
              <a:solidFill>
                <a:schemeClr val="dk1"/>
              </a:solidFill>
              <a:highlight>
                <a:srgbClr val="FFFFFF"/>
              </a:highlight>
              <a:latin typeface="Calibri"/>
              <a:ea typeface="Calibri"/>
              <a:cs typeface="Calibri"/>
              <a:sym typeface="Calibri"/>
            </a:endParaRPr>
          </a:p>
          <a:p>
            <a:pPr marL="0" lvl="0" indent="0" algn="l" rtl="0">
              <a:lnSpc>
                <a:spcPct val="130000"/>
              </a:lnSpc>
              <a:spcBef>
                <a:spcPts val="1200"/>
              </a:spcBef>
              <a:spcAft>
                <a:spcPts val="0"/>
              </a:spcAft>
              <a:buSzPts val="935"/>
              <a:buNone/>
            </a:pPr>
            <a:r>
              <a:rPr lang="fi" sz="1220">
                <a:solidFill>
                  <a:schemeClr val="dk1"/>
                </a:solidFill>
                <a:highlight>
                  <a:srgbClr val="FFFFFF"/>
                </a:highlight>
                <a:latin typeface="Calibri"/>
                <a:ea typeface="Calibri"/>
                <a:cs typeface="Calibri"/>
                <a:sym typeface="Calibri"/>
              </a:rPr>
              <a:t>Yhdessä muiden torjuntatoimien kanssa rokotukset auttavat merkittävästi niin paikallisten epidemioiden kuin koko maailmanlaajuisen pandemiankin torjumisessa. Koronarokote on hyvä ottaa heti kun se on mahdollista.</a:t>
            </a:r>
            <a:endParaRPr sz="1220">
              <a:solidFill>
                <a:schemeClr val="dk1"/>
              </a:solidFill>
              <a:highlight>
                <a:srgbClr val="FFFFFF"/>
              </a:highlight>
              <a:latin typeface="Calibri"/>
              <a:ea typeface="Calibri"/>
              <a:cs typeface="Calibri"/>
              <a:sym typeface="Calibri"/>
            </a:endParaRPr>
          </a:p>
          <a:p>
            <a:pPr marL="0" lvl="0" indent="0" algn="l" rtl="0">
              <a:lnSpc>
                <a:spcPct val="130000"/>
              </a:lnSpc>
              <a:spcBef>
                <a:spcPts val="1200"/>
              </a:spcBef>
              <a:spcAft>
                <a:spcPts val="0"/>
              </a:spcAft>
              <a:buClr>
                <a:schemeClr val="dk1"/>
              </a:buClr>
              <a:buSzPts val="935"/>
              <a:buFont typeface="Arial"/>
              <a:buNone/>
            </a:pPr>
            <a:r>
              <a:rPr lang="fi" sz="1220">
                <a:solidFill>
                  <a:schemeClr val="dk1"/>
                </a:solidFill>
                <a:highlight>
                  <a:srgbClr val="FFFFFF"/>
                </a:highlight>
                <a:latin typeface="Calibri"/>
                <a:ea typeface="Calibri"/>
                <a:cs typeface="Calibri"/>
                <a:sym typeface="Calibri"/>
              </a:rPr>
              <a:t>Lähde: THL </a:t>
            </a:r>
            <a:r>
              <a:rPr lang="fi" sz="1220" u="sng">
                <a:solidFill>
                  <a:schemeClr val="dk1"/>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https://thl.fi/fi/web/infektiotaudit-ja-rokotukset/ajankohtaista/ajankohtaista-koronaviruksesta-covid-19/rokotteet-ja-koronavirus/oma-koronarokotus-miten-miksi-ja-milloin-</a:t>
            </a:r>
            <a:r>
              <a:rPr lang="fi" sz="1220">
                <a:solidFill>
                  <a:schemeClr val="dk1"/>
                </a:solidFill>
                <a:highlight>
                  <a:srgbClr val="FFFFFF"/>
                </a:highlight>
                <a:latin typeface="Calibri"/>
                <a:ea typeface="Calibri"/>
                <a:cs typeface="Calibri"/>
                <a:sym typeface="Calibri"/>
              </a:rPr>
              <a:t>. Tehtävää varten muokannut K.H.</a:t>
            </a:r>
            <a:endParaRPr sz="1220">
              <a:solidFill>
                <a:schemeClr val="dk1"/>
              </a:solidFill>
              <a:highlight>
                <a:srgbClr val="FFFFFF"/>
              </a:highlight>
              <a:latin typeface="Calibri"/>
              <a:ea typeface="Calibri"/>
              <a:cs typeface="Calibri"/>
              <a:sym typeface="Calibri"/>
            </a:endParaRPr>
          </a:p>
          <a:p>
            <a:pPr marL="0" lvl="0" indent="0" algn="l" rtl="0">
              <a:lnSpc>
                <a:spcPct val="95000"/>
              </a:lnSpc>
              <a:spcBef>
                <a:spcPts val="1200"/>
              </a:spcBef>
              <a:spcAft>
                <a:spcPts val="1200"/>
              </a:spcAft>
              <a:buSzPts val="935"/>
              <a:buNone/>
            </a:pPr>
            <a:endParaRPr sz="1729">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HVP covid-esimerkkiin</a:t>
            </a:r>
            <a:endParaRPr/>
          </a:p>
        </p:txBody>
      </p:sp>
      <p:sp>
        <p:nvSpPr>
          <p:cNvPr id="211" name="Google Shape;211;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t>Kappale 1: Väite: Koronavirustautia kannattaa välttää. Peruste: Taudin hankalat oireet. </a:t>
            </a:r>
            <a:endParaRPr/>
          </a:p>
          <a:p>
            <a:pPr marL="0" marR="0" lvl="0" indent="0" algn="l" rtl="0">
              <a:lnSpc>
                <a:spcPct val="115000"/>
              </a:lnSpc>
              <a:spcBef>
                <a:spcPts val="1200"/>
              </a:spcBef>
              <a:spcAft>
                <a:spcPts val="0"/>
              </a:spcAft>
              <a:buNone/>
            </a:pPr>
            <a:r>
              <a:rPr lang="fi"/>
              <a:t>Kappale 2: Väite: Ottamalla rokotuksen voit suojata paitsi itseäsi, myös muita. Peruste: Viruksen erittymisen väheneminen.</a:t>
            </a:r>
            <a:endParaRPr/>
          </a:p>
          <a:p>
            <a:pPr marL="0" marR="0" lvl="0" indent="0" algn="l" rtl="0">
              <a:lnSpc>
                <a:spcPct val="115000"/>
              </a:lnSpc>
              <a:spcBef>
                <a:spcPts val="1200"/>
              </a:spcBef>
              <a:spcAft>
                <a:spcPts val="0"/>
              </a:spcAft>
              <a:buNone/>
            </a:pPr>
            <a:r>
              <a:rPr lang="fi"/>
              <a:t>Kappale 3: Väite: Rokote kannattaa ottaa heti kun se on mahdollista. Peruste: Rokotteet auttavat epidemian torjunnassa.</a:t>
            </a:r>
            <a:endParaRPr/>
          </a:p>
          <a:p>
            <a:pPr marL="0" marR="0" lvl="0" indent="0" algn="l" rtl="0">
              <a:lnSpc>
                <a:spcPct val="115000"/>
              </a:lnSpc>
              <a:spcBef>
                <a:spcPts val="1200"/>
              </a:spcBef>
              <a:spcAft>
                <a:spcPts val="0"/>
              </a:spcAft>
              <a:buNone/>
            </a:pPr>
            <a:r>
              <a:rPr lang="fi"/>
              <a:t>Koko tekstin keskeisin väite on, että koronarokotteen ottaminen kannattaa.</a:t>
            </a:r>
            <a:endParaRPr/>
          </a:p>
          <a:p>
            <a:pPr marL="0" marR="0" lvl="0" indent="0" algn="l" rtl="0">
              <a:lnSpc>
                <a:spcPct val="115000"/>
              </a:lnSpc>
              <a:spcBef>
                <a:spcPts val="1200"/>
              </a:spcBef>
              <a:spcAft>
                <a:spcPts val="12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Premissien ja johtopäätösten tunnistaminen, pätevien argumenttien muotoilu ja premissien arviointi</a:t>
            </a:r>
            <a:endParaRPr/>
          </a:p>
        </p:txBody>
      </p:sp>
      <p:sp>
        <p:nvSpPr>
          <p:cNvPr id="217" name="Google Shape;217;p40"/>
          <p:cNvSpPr txBox="1">
            <a:spLocks noGrp="1"/>
          </p:cNvSpPr>
          <p:nvPr>
            <p:ph type="body" idx="1"/>
          </p:nvPr>
        </p:nvSpPr>
        <p:spPr>
          <a:xfrm>
            <a:off x="311700" y="1437700"/>
            <a:ext cx="8520600" cy="3131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fi">
                <a:solidFill>
                  <a:schemeClr val="dk1"/>
                </a:solidFill>
                <a:latin typeface="Calibri"/>
                <a:ea typeface="Calibri"/>
                <a:cs typeface="Calibri"/>
                <a:sym typeface="Calibri"/>
              </a:rPr>
              <a:t>Seuraavilla diolla on argumentteja, joiden kaikkia premissejä ei ole tuotu julki.</a:t>
            </a:r>
            <a:endParaRPr>
              <a:solidFill>
                <a:schemeClr val="dk1"/>
              </a:solidFill>
              <a:latin typeface="Calibri"/>
              <a:ea typeface="Calibri"/>
              <a:cs typeface="Calibri"/>
              <a:sym typeface="Calibri"/>
            </a:endParaRPr>
          </a:p>
          <a:p>
            <a:pPr marL="457200" lvl="0" indent="-342900" algn="l" rtl="0">
              <a:spcBef>
                <a:spcPts val="1200"/>
              </a:spcBef>
              <a:spcAft>
                <a:spcPts val="0"/>
              </a:spcAft>
              <a:buClr>
                <a:schemeClr val="dk1"/>
              </a:buClr>
              <a:buSzPts val="1800"/>
              <a:buFont typeface="Calibri"/>
              <a:buAutoNum type="arabicParenBoth"/>
            </a:pPr>
            <a:r>
              <a:rPr lang="fi">
                <a:solidFill>
                  <a:schemeClr val="dk1"/>
                </a:solidFill>
                <a:latin typeface="Calibri"/>
                <a:ea typeface="Calibri"/>
                <a:cs typeface="Calibri"/>
                <a:sym typeface="Calibri"/>
              </a:rPr>
              <a:t>Tunnista jokaisesta argumentista premissi ja johtopäätös.</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arenBoth"/>
            </a:pPr>
            <a:r>
              <a:rPr lang="fi">
                <a:solidFill>
                  <a:schemeClr val="dk1"/>
                </a:solidFill>
                <a:latin typeface="Calibri"/>
                <a:ea typeface="Calibri"/>
                <a:cs typeface="Calibri"/>
                <a:sym typeface="Calibri"/>
              </a:rPr>
              <a:t>Muotoile jokaiseen argumenttiin premissit, jotka tekevät argumentista muodollisesti pätevän.</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arenBoth"/>
            </a:pPr>
            <a:r>
              <a:rPr lang="fi">
                <a:solidFill>
                  <a:schemeClr val="dk1"/>
                </a:solidFill>
                <a:latin typeface="Calibri"/>
                <a:ea typeface="Calibri"/>
                <a:cs typeface="Calibri"/>
                <a:sym typeface="Calibri"/>
              </a:rPr>
              <a:t>Listaa kaikki premissit ja arvioi niitä. Pitävätkö premissit paikkansa? Ovatko niissä esitetyt väitteet perusteltavissa vakuuttavasti?</a:t>
            </a:r>
            <a:endParaRPr>
              <a:solidFill>
                <a:schemeClr val="dk1"/>
              </a:solidFill>
              <a:latin typeface="Calibri"/>
              <a:ea typeface="Calibri"/>
              <a:cs typeface="Calibri"/>
              <a:sym typeface="Calibri"/>
            </a:endParaRPr>
          </a:p>
          <a:p>
            <a:pPr marL="0" lvl="0" indent="0" algn="l" rtl="0">
              <a:spcBef>
                <a:spcPts val="1200"/>
              </a:spcBef>
              <a:spcAft>
                <a:spcPts val="1200"/>
              </a:spcAft>
              <a:buNone/>
            </a:pPr>
            <a:r>
              <a:rPr lang="fi">
                <a:solidFill>
                  <a:schemeClr val="dk1"/>
                </a:solidFill>
                <a:latin typeface="Calibri"/>
                <a:ea typeface="Calibri"/>
                <a:cs typeface="Calibri"/>
                <a:sym typeface="Calibri"/>
              </a:rPr>
              <a:t>Tehtävä harjoittaa (a) premissien ja johtopäätösten tunnistamista, (b) muodollisesti pätevien argumenttien muotoilemista, (c) argumenttien pitävyyden arvioimista premissejä arvioimalla.</a:t>
            </a:r>
            <a:endParaRPr>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latin typeface="Calibri"/>
                <a:ea typeface="Calibri"/>
                <a:cs typeface="Calibri"/>
                <a:sym typeface="Calibri"/>
              </a:rPr>
              <a:t>Esimerkki 1</a:t>
            </a:r>
            <a:endParaRPr>
              <a:latin typeface="Calibri"/>
              <a:ea typeface="Calibri"/>
              <a:cs typeface="Calibri"/>
              <a:sym typeface="Calibri"/>
            </a:endParaRPr>
          </a:p>
        </p:txBody>
      </p:sp>
      <p:sp>
        <p:nvSpPr>
          <p:cNvPr id="223" name="Google Shape;223;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”Ilmastonmuutos aiheuttaa kuivuutta, eläinlajien katoamista, nälänhätää ja laajojen alueiden muuttumista ihmiselle elinkelvottomiksi. Siksi meidän on toimittava ilmastonmuutoksen hillitsemiseksi.”</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Mallivastaus: </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P1: Ilmastonmuutos aiheuttaa kuivuutta, eläinlajien katoamista, nälänhätää ja laajojen alueiden muuttumista ihmiselle elinkelvottomiksi. </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Mahdollinen P2: Kuivuutta, eläinlajien katoamista, nälänhätää ja laajojen alueiden muuttumista ihmiselle elinkelvottomiksi tulee välttää.</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J: Meidän on toimittava ilmastonmuutoksen hillitsemiseksi.</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Premissien arviointi: Opiskelijan oma vastaus.</a:t>
            </a:r>
            <a:endParaRPr sz="2400">
              <a:solidFill>
                <a:schemeClr val="dk1"/>
              </a:solidFill>
              <a:latin typeface="Calibri"/>
              <a:ea typeface="Calibri"/>
              <a:cs typeface="Calibri"/>
              <a:sym typeface="Calibri"/>
            </a:endParaRPr>
          </a:p>
          <a:p>
            <a:pPr marL="0" lvl="0" indent="0" algn="l" rtl="0">
              <a:spcBef>
                <a:spcPts val="0"/>
              </a:spcBef>
              <a:spcAft>
                <a:spcPts val="1200"/>
              </a:spcAft>
              <a:buNone/>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Perusteiden antaminen</a:t>
            </a:r>
            <a:endParaRPr b="1">
              <a:latin typeface="Calibri"/>
              <a:ea typeface="Calibri"/>
              <a:cs typeface="Calibri"/>
              <a:sym typeface="Calibri"/>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Perustelut kertovat, </a:t>
            </a:r>
            <a:r>
              <a:rPr lang="fi" b="1" i="1">
                <a:solidFill>
                  <a:schemeClr val="dk1"/>
                </a:solidFill>
                <a:latin typeface="Calibri"/>
                <a:ea typeface="Calibri"/>
                <a:cs typeface="Calibri"/>
                <a:sym typeface="Calibri"/>
              </a:rPr>
              <a:t>miksi</a:t>
            </a:r>
            <a:r>
              <a:rPr lang="fi">
                <a:solidFill>
                  <a:schemeClr val="dk1"/>
                </a:solidFill>
                <a:latin typeface="Calibri"/>
                <a:ea typeface="Calibri"/>
                <a:cs typeface="Calibri"/>
                <a:sym typeface="Calibri"/>
              </a:rPr>
              <a:t> jokin väite pitäisi hyväksyä vastauksena johonkin kysymykseen.</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Ne estävät </a:t>
            </a:r>
            <a:r>
              <a:rPr lang="fi" b="1" i="1">
                <a:solidFill>
                  <a:schemeClr val="dk1"/>
                </a:solidFill>
                <a:latin typeface="Calibri"/>
                <a:ea typeface="Calibri"/>
                <a:cs typeface="Calibri"/>
                <a:sym typeface="Calibri"/>
              </a:rPr>
              <a:t>mielivaltaisuuden</a:t>
            </a:r>
            <a:r>
              <a:rPr lang="fi">
                <a:solidFill>
                  <a:schemeClr val="dk1"/>
                </a:solidFill>
                <a:latin typeface="Calibri"/>
                <a:ea typeface="Calibri"/>
                <a:cs typeface="Calibri"/>
                <a:sym typeface="Calibri"/>
              </a:rPr>
              <a:t> eli sen, ettei vain satunnaisesti usko johonkin tai päätä tehdä jotain.</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Väitteen esittäjä on </a:t>
            </a:r>
            <a:r>
              <a:rPr lang="fi" b="1" i="1">
                <a:solidFill>
                  <a:schemeClr val="dk1"/>
                </a:solidFill>
                <a:latin typeface="Calibri"/>
                <a:ea typeface="Calibri"/>
                <a:cs typeface="Calibri"/>
                <a:sym typeface="Calibri"/>
              </a:rPr>
              <a:t>vastuussa</a:t>
            </a:r>
            <a:r>
              <a:rPr lang="fi">
                <a:solidFill>
                  <a:schemeClr val="dk1"/>
                </a:solidFill>
                <a:latin typeface="Calibri"/>
                <a:ea typeface="Calibri"/>
                <a:cs typeface="Calibri"/>
                <a:sym typeface="Calibri"/>
              </a:rPr>
              <a:t> siitä, mitä hän on väittänyt ja väitteensä seurauksista. Siksi väitteen esittäjän kannattaa myös itsensä vuoksi perustella väitteensä. Samalla hän voi myös ymmärtää itsekin paremmin, mitä hän itse asiassa väittää, sillä perusteet kytkevät väitteen sen taustalla olevaan kysymykseen.</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Perusteita voidaan vaatia aina, kun väite esitetään siten, että muidenkin pitäisi pitäisi hyväksyä se ja/tai toimia sen mukaisesti.</a:t>
            </a:r>
            <a:endParaRPr>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latin typeface="Calibri"/>
                <a:ea typeface="Calibri"/>
                <a:cs typeface="Calibri"/>
                <a:sym typeface="Calibri"/>
              </a:rPr>
              <a:t>Esimerkki 2</a:t>
            </a:r>
            <a:endParaRPr>
              <a:latin typeface="Calibri"/>
              <a:ea typeface="Calibri"/>
              <a:cs typeface="Calibri"/>
              <a:sym typeface="Calibri"/>
            </a:endParaRPr>
          </a:p>
        </p:txBody>
      </p:sp>
      <p:sp>
        <p:nvSpPr>
          <p:cNvPr id="229" name="Google Shape;229;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”Suomen kasvihuonepäästöt ovat hyvin pieni osa koko maailman päästöistä. Siksi suomalaisten ei tarvitse osallistua ilmastonmuutoksen torjuntaan.”</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Mallivastaus: </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P1: Suomen kasvihuonepäästöt ovat hyvin pieni osa koko maailman päästöistä.</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Mahdollinen P2: Ainoastaan sellaisten alueiden asukkailla on velvollisuus osallistua ilmastonmuutoksen torjuntaan, joiden päästöt muodostavat suuren osan maailman päästöistä.</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J: Suomalaisten ei tarvitse osallistua ilmastonmuutoksen torjuntaan.</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Premissien arviointi: Opiskelijan oma vastaus.</a:t>
            </a:r>
            <a:endParaRPr sz="2400">
              <a:solidFill>
                <a:schemeClr val="dk1"/>
              </a:solidFill>
              <a:latin typeface="Calibri"/>
              <a:ea typeface="Calibri"/>
              <a:cs typeface="Calibri"/>
              <a:sym typeface="Calibri"/>
            </a:endParaRPr>
          </a:p>
          <a:p>
            <a:pPr marL="0" lvl="0" indent="0" algn="l" rtl="0">
              <a:spcBef>
                <a:spcPts val="0"/>
              </a:spcBef>
              <a:spcAft>
                <a:spcPts val="1200"/>
              </a:spcAft>
              <a:buNone/>
            </a:pPr>
            <a:endParaRPr>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latin typeface="Calibri"/>
                <a:ea typeface="Calibri"/>
                <a:cs typeface="Calibri"/>
                <a:sym typeface="Calibri"/>
              </a:rPr>
              <a:t>Esimerkki 3</a:t>
            </a:r>
            <a:endParaRPr>
              <a:latin typeface="Calibri"/>
              <a:ea typeface="Calibri"/>
              <a:cs typeface="Calibri"/>
              <a:sym typeface="Calibri"/>
            </a:endParaRPr>
          </a:p>
        </p:txBody>
      </p:sp>
      <p:sp>
        <p:nvSpPr>
          <p:cNvPr id="235" name="Google Shape;235;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”Suomalaisten hiilijalanjälki asukasta kohden on niin suuri, että jos kaikki kuluttaisivat samalla tavalla, se johtaisi ilmaston lämpenemiseen useilla asteilla. Suomalaisten on siis pienennettävä hiilijalanjälkeään.”</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Mallivastaus:</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P1: Suomalaisten hiilijalanjälki asukasta kohden on niin suuri, että jos kaikki kuluttaisivat samalla tavalla, se johtaisi ilmaston lämpenemiseen useilla asteilla. </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Mahdollinen P2: Ilmaston lämpeneminen useilla asteilla tulee estää.</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Mahdollinen P3: Ihmisen ei tule kuluttaa siten, miten ei haluaisi muiden kuluttavan.</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J: Suomalaisten on pienennettävä hiilijalanjälkeään.</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Premissien arviointi: Opiskelijan oma vastaus.</a:t>
            </a:r>
            <a:endParaRPr sz="2400">
              <a:solidFill>
                <a:schemeClr val="dk1"/>
              </a:solidFill>
              <a:latin typeface="Calibri"/>
              <a:ea typeface="Calibri"/>
              <a:cs typeface="Calibri"/>
              <a:sym typeface="Calibri"/>
            </a:endParaRPr>
          </a:p>
          <a:p>
            <a:pPr marL="0" lvl="0" indent="0" algn="l" rtl="0">
              <a:spcBef>
                <a:spcPts val="0"/>
              </a:spcBef>
              <a:spcAft>
                <a:spcPts val="1200"/>
              </a:spcAft>
              <a:buNone/>
            </a:pPr>
            <a:endParaRPr>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latin typeface="Calibri"/>
                <a:ea typeface="Calibri"/>
                <a:cs typeface="Calibri"/>
                <a:sym typeface="Calibri"/>
              </a:rPr>
              <a:t>Esimerkki 4</a:t>
            </a:r>
            <a:endParaRPr>
              <a:latin typeface="Calibri"/>
              <a:ea typeface="Calibri"/>
              <a:cs typeface="Calibri"/>
              <a:sym typeface="Calibri"/>
            </a:endParaRPr>
          </a:p>
        </p:txBody>
      </p:sp>
      <p:sp>
        <p:nvSpPr>
          <p:cNvPr id="241" name="Google Shape;241;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”Suomi on vähentänyt päästöjään enemmän kuin juuri mikään muu maa. Suomi on siis jo tehnyt osuutensa ilmastonmuutoksen hillitsemisessä, eikä meiltä voi enää vaatia enempää.”</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P1: Suomi on vähentänyt päästöjään enemmän kuin juuri mikään muu maa.</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Mahdollinen P2: Päästöjen vähentäminen on keskeisin toimenpide ilmastonmuutoksen hillitsemisessä.</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Mahdollinen P3: Maalla ei ole velvollisuutta jatkaa toimiaan ilmastonmuutoksen hillitsemiseksi ennen kuin muut maat ovat tehneet asian hyväksi yhtä paljon kuin se.</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J</a:t>
            </a:r>
            <a:r>
              <a:rPr lang="fi"/>
              <a:t>: </a:t>
            </a:r>
            <a:r>
              <a:rPr lang="fi" sz="2400">
                <a:solidFill>
                  <a:schemeClr val="dk1"/>
                </a:solidFill>
                <a:latin typeface="Calibri"/>
                <a:ea typeface="Calibri"/>
                <a:cs typeface="Calibri"/>
                <a:sym typeface="Calibri"/>
              </a:rPr>
              <a:t>Suomi on jo tehnyt osuutensa ilmastonmuutoksen hillitsemisessä, eikä meiltä voi enää vaatia enempää (ennen kuin muut ovat tehneet yhtä paljon).</a:t>
            </a:r>
            <a:endParaRPr sz="2400">
              <a:solidFill>
                <a:schemeClr val="dk1"/>
              </a:solidFill>
              <a:latin typeface="Calibri"/>
              <a:ea typeface="Calibri"/>
              <a:cs typeface="Calibri"/>
              <a:sym typeface="Calibri"/>
            </a:endParaRPr>
          </a:p>
          <a:p>
            <a:pPr marL="0" lvl="0" indent="0" algn="l" rtl="0">
              <a:spcBef>
                <a:spcPts val="600"/>
              </a:spcBef>
              <a:spcAft>
                <a:spcPts val="0"/>
              </a:spcAft>
              <a:buClr>
                <a:schemeClr val="dk1"/>
              </a:buClr>
              <a:buSzPct val="45833"/>
              <a:buFont typeface="Arial"/>
              <a:buNone/>
            </a:pPr>
            <a:r>
              <a:rPr lang="fi" sz="2400">
                <a:solidFill>
                  <a:schemeClr val="dk1"/>
                </a:solidFill>
                <a:latin typeface="Calibri"/>
                <a:ea typeface="Calibri"/>
                <a:cs typeface="Calibri"/>
                <a:sym typeface="Calibri"/>
              </a:rPr>
              <a:t>Premissien arviointi: Opiskelijan oma vastaus.</a:t>
            </a:r>
            <a:endParaRPr sz="2400">
              <a:solidFill>
                <a:schemeClr val="dk1"/>
              </a:solidFill>
              <a:latin typeface="Calibri"/>
              <a:ea typeface="Calibri"/>
              <a:cs typeface="Calibri"/>
              <a:sym typeface="Calibri"/>
            </a:endParaRPr>
          </a:p>
          <a:p>
            <a:pPr marL="0" lvl="0" indent="0" algn="l" rtl="0">
              <a:spcBef>
                <a:spcPts val="0"/>
              </a:spcBef>
              <a:spcAft>
                <a:spcPts val="1200"/>
              </a:spcAft>
              <a:buNone/>
            </a:pPr>
            <a:endParaRPr>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Muoto ja sisältö</a:t>
            </a:r>
            <a:endParaRPr b="1">
              <a:latin typeface="Calibri"/>
              <a:ea typeface="Calibri"/>
              <a:cs typeface="Calibri"/>
              <a:sym typeface="Calibri"/>
            </a:endParaRPr>
          </a:p>
        </p:txBody>
      </p:sp>
      <p:sp>
        <p:nvSpPr>
          <p:cNvPr id="247" name="Google Shape;247;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Muodon ja sisällön käsittely on luontevaa pätevyyden ja pitävyyden yhteydessä (ks. pätevyys ja pitävyys)</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Opetustavoite: Opiskelija ymmärtää, että usealla argumentilla voi olla sama muoto vaikka niiden sisältö olisikin erilainen eli vaikka ne käsittelisivät eri asioita. </a:t>
            </a:r>
            <a:endParaRPr>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fi" sz="1800">
                <a:solidFill>
                  <a:schemeClr val="dk1"/>
                </a:solidFill>
                <a:latin typeface="Calibri"/>
                <a:ea typeface="Calibri"/>
                <a:cs typeface="Calibri"/>
                <a:sym typeface="Calibri"/>
              </a:rPr>
              <a:t>Argumentteja voi arvioida niiden muodon perusteella: siinä, kuinka hyvin annetut perusteet tukevat johtopäätöstä, on kyse ensisijaisesti muodosta.</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Muoto ja sisältö: </a:t>
            </a:r>
            <a:r>
              <a:rPr lang="fi">
                <a:latin typeface="Calibri"/>
                <a:ea typeface="Calibri"/>
                <a:cs typeface="Calibri"/>
                <a:sym typeface="Calibri"/>
              </a:rPr>
              <a:t>vinkkejä</a:t>
            </a:r>
            <a:endParaRPr>
              <a:latin typeface="Calibri"/>
              <a:ea typeface="Calibri"/>
              <a:cs typeface="Calibri"/>
              <a:sym typeface="Calibri"/>
            </a:endParaRPr>
          </a:p>
        </p:txBody>
      </p:sp>
      <p:sp>
        <p:nvSpPr>
          <p:cNvPr id="253" name="Google Shape;253;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Tässä kannattaa, tai on varmaan jopa pakollista, käyttää jonkinlaista formaalia esitystapaa: opiskelijoille voidaan esittää kaksi argumenttia, jotka ovat sisällöltään erilaiset mutta muodoltaan samanlaiset. Tämän jälkeen voidaan käyttää jotain puoliformaalia esitystapaa, jossa tuodaan esille päätelmien yleinen muoto.</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Euler-diagrammit ovat hyviä havainnollistamaan aristoteelisia syllogismeja (tämä ilmaistaan jotenkin helpommin)</a:t>
            </a:r>
            <a:endParaRPr>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Muoto ja sisältö:</a:t>
            </a:r>
            <a:r>
              <a:rPr lang="fi">
                <a:latin typeface="Calibri"/>
                <a:ea typeface="Calibri"/>
                <a:cs typeface="Calibri"/>
                <a:sym typeface="Calibri"/>
              </a:rPr>
              <a:t> tehtäviä</a:t>
            </a:r>
            <a:endParaRPr>
              <a:latin typeface="Calibri"/>
              <a:ea typeface="Calibri"/>
              <a:cs typeface="Calibri"/>
              <a:sym typeface="Calibri"/>
            </a:endParaRPr>
          </a:p>
        </p:txBody>
      </p:sp>
      <p:sp>
        <p:nvSpPr>
          <p:cNvPr id="259" name="Google Shape;259;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fi">
                <a:solidFill>
                  <a:schemeClr val="dk1"/>
                </a:solidFill>
                <a:latin typeface="Calibri"/>
                <a:ea typeface="Calibri"/>
                <a:cs typeface="Calibri"/>
                <a:sym typeface="Calibri"/>
              </a:rPr>
              <a:t>Kuvaa seuraavien päättelyiden muoto:</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Jos kesä on lämmin, niin talvi on kylmä.</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Kesä on lämmin.</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Siis: Talvi on kylmä.</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Jos päivä on pitkä, niin yö on lyhyt.</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Päivä on pitkä.</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Siis: Yö on lyhyt. </a:t>
            </a:r>
            <a:endParaRPr>
              <a:solidFill>
                <a:schemeClr val="dk1"/>
              </a:solidFill>
              <a:latin typeface="Calibri"/>
              <a:ea typeface="Calibri"/>
              <a:cs typeface="Calibri"/>
              <a:sym typeface="Calibri"/>
            </a:endParaRPr>
          </a:p>
          <a:p>
            <a:pPr marL="0" lvl="0" indent="0" algn="l" rtl="0">
              <a:spcBef>
                <a:spcPts val="1200"/>
              </a:spcBef>
              <a:spcAft>
                <a:spcPts val="1200"/>
              </a:spcAft>
              <a:buNone/>
            </a:pPr>
            <a:endParaRPr>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HVP</a:t>
            </a:r>
            <a:endParaRPr/>
          </a:p>
        </p:txBody>
      </p:sp>
      <p:sp>
        <p:nvSpPr>
          <p:cNvPr id="265" name="Google Shape;265;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fi"/>
              <a:t>Kummankin päättelyn muoto voidaan esittää lausemuuttujia A ja B käyttäen seuraavasti: Jos A, niin B. A. Siis: B. Tällaista päätelmää kutsutaan logiikassa ilmauksella </a:t>
            </a:r>
            <a:r>
              <a:rPr lang="fi" i="1"/>
              <a:t>modus ponens</a:t>
            </a:r>
            <a:r>
              <a:rPr lang="fi"/>
              <a:t>. Päätelmän pätevyys ei riipu väitteiden “Jos A, niin B” ja “A” sisällöstä, vaan pelkästään niiden suhteesta toisiinsa. Jos kumpikin ovat tosia, niin myös johtopäätöksen on oltava tosi.</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12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Muoto ja sisältö:</a:t>
            </a:r>
            <a:r>
              <a:rPr lang="fi">
                <a:latin typeface="Calibri"/>
                <a:ea typeface="Calibri"/>
                <a:cs typeface="Calibri"/>
                <a:sym typeface="Calibri"/>
              </a:rPr>
              <a:t> tehtäviä</a:t>
            </a:r>
            <a:endParaRPr>
              <a:latin typeface="Calibri"/>
              <a:ea typeface="Calibri"/>
              <a:cs typeface="Calibri"/>
              <a:sym typeface="Calibri"/>
            </a:endParaRPr>
          </a:p>
        </p:txBody>
      </p:sp>
      <p:sp>
        <p:nvSpPr>
          <p:cNvPr id="271" name="Google Shape;271;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fi">
                <a:solidFill>
                  <a:schemeClr val="dk1"/>
                </a:solidFill>
                <a:latin typeface="Calibri"/>
                <a:ea typeface="Calibri"/>
                <a:cs typeface="Calibri"/>
                <a:sym typeface="Calibri"/>
              </a:rPr>
              <a:t>Kuvaa seuraavien päättelyiden muoto:</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Jos ulkona on satanut, tie on märkä.</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Tie ei ole märkä.</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Siis: Ulkona ei ole satanut.</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Jos Henrillä on nuha, hän niistää.</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Hän ei niistä.</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Siis: Hänellä ei ole nuhaa.</a:t>
            </a:r>
            <a:endParaRPr>
              <a:solidFill>
                <a:schemeClr val="dk1"/>
              </a:solidFill>
              <a:latin typeface="Calibri"/>
              <a:ea typeface="Calibri"/>
              <a:cs typeface="Calibri"/>
              <a:sym typeface="Calibri"/>
            </a:endParaRPr>
          </a:p>
          <a:p>
            <a:pPr marL="0" lvl="0" indent="0" algn="l" rtl="0">
              <a:spcBef>
                <a:spcPts val="1200"/>
              </a:spcBef>
              <a:spcAft>
                <a:spcPts val="1200"/>
              </a:spcAft>
              <a:buNone/>
            </a:pPr>
            <a:endParaRPr>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HVP</a:t>
            </a:r>
            <a:endParaRPr/>
          </a:p>
        </p:txBody>
      </p:sp>
      <p:sp>
        <p:nvSpPr>
          <p:cNvPr id="277" name="Google Shape;277;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solidFill>
                  <a:schemeClr val="dk1"/>
                </a:solidFill>
                <a:latin typeface="Calibri"/>
                <a:ea typeface="Calibri"/>
                <a:cs typeface="Calibri"/>
                <a:sym typeface="Calibri"/>
              </a:rPr>
              <a:t>Kummankin päättelyn muoto voidaan esittää lausemuuttujia A ja B käyttäen seuraavasti: Jos A, niin B. Ei-B. Siis: Ei-A. Tällaista päättelyä kutsutaan logiikassa ilmauksella </a:t>
            </a:r>
            <a:r>
              <a:rPr lang="fi" i="1">
                <a:solidFill>
                  <a:schemeClr val="dk1"/>
                </a:solidFill>
                <a:latin typeface="Calibri"/>
                <a:ea typeface="Calibri"/>
                <a:cs typeface="Calibri"/>
                <a:sym typeface="Calibri"/>
              </a:rPr>
              <a:t>modus tollens</a:t>
            </a:r>
            <a:r>
              <a:rPr lang="fi">
                <a:solidFill>
                  <a:schemeClr val="dk1"/>
                </a:solidFill>
                <a:latin typeface="Calibri"/>
                <a:ea typeface="Calibri"/>
                <a:cs typeface="Calibri"/>
                <a:sym typeface="Calibri"/>
              </a:rPr>
              <a:t>. Päätelmä on muodoltaan pätevä.</a:t>
            </a:r>
            <a:endParaRPr>
              <a:solidFill>
                <a:schemeClr val="dk1"/>
              </a:solidFill>
              <a:latin typeface="Calibri"/>
              <a:ea typeface="Calibri"/>
              <a:cs typeface="Calibri"/>
              <a:sym typeface="Calibri"/>
            </a:endParaRPr>
          </a:p>
          <a:p>
            <a:pPr marL="0" lvl="0" indent="0" algn="l" rtl="0">
              <a:spcBef>
                <a:spcPts val="1200"/>
              </a:spcBef>
              <a:spcAft>
                <a:spcPts val="0"/>
              </a:spcAft>
              <a:buNone/>
            </a:pPr>
            <a:endParaRPr>
              <a:solidFill>
                <a:schemeClr val="dk1"/>
              </a:solidFill>
              <a:latin typeface="Calibri"/>
              <a:ea typeface="Calibri"/>
              <a:cs typeface="Calibri"/>
              <a:sym typeface="Calibri"/>
            </a:endParaRPr>
          </a:p>
          <a:p>
            <a:pPr marL="0" lvl="0" indent="0" algn="l" rtl="0">
              <a:spcBef>
                <a:spcPts val="1200"/>
              </a:spcBef>
              <a:spcAft>
                <a:spcPts val="1200"/>
              </a:spcAft>
              <a:buClr>
                <a:schemeClr val="dk1"/>
              </a:buClr>
              <a:buSzPts val="1100"/>
              <a:buFont typeface="Arial"/>
              <a:buNone/>
            </a:pPr>
            <a:r>
              <a:rPr lang="fi">
                <a:solidFill>
                  <a:schemeClr val="dk1"/>
                </a:solidFill>
                <a:latin typeface="Calibri"/>
                <a:ea typeface="Calibri"/>
                <a:cs typeface="Calibri"/>
                <a:sym typeface="Calibri"/>
              </a:rPr>
              <a:t>On huomattava, että päättelyn pätevyys perustuu jos-niin -lauseen totuusehtoihin: kyseinen lause on tosi vain, jos ei ole niin, että etujäsen on tosi, mutta takajäsen epätosi. Jos siis takajäsen on epätosi, niin myös etujäsenen täytyy olla epätosi. Tällä ei ole mitään tekemistä esimerkkipäättelyn väitteiden sisällön kanssa.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Muoto ja sisältö:</a:t>
            </a:r>
            <a:r>
              <a:rPr lang="fi">
                <a:latin typeface="Calibri"/>
                <a:ea typeface="Calibri"/>
                <a:cs typeface="Calibri"/>
                <a:sym typeface="Calibri"/>
              </a:rPr>
              <a:t> vinkki</a:t>
            </a:r>
            <a:endParaRPr>
              <a:latin typeface="Calibri"/>
              <a:ea typeface="Calibri"/>
              <a:cs typeface="Calibri"/>
              <a:sym typeface="Calibri"/>
            </a:endParaRPr>
          </a:p>
        </p:txBody>
      </p:sp>
      <p:sp>
        <p:nvSpPr>
          <p:cNvPr id="283" name="Google Shape;283;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fi">
                <a:solidFill>
                  <a:schemeClr val="dk1"/>
                </a:solidFill>
                <a:latin typeface="Calibri"/>
                <a:ea typeface="Calibri"/>
                <a:cs typeface="Calibri"/>
                <a:sym typeface="Calibri"/>
              </a:rPr>
              <a:t>[Alkuun idean avaus tyyliin “opiskelijoille on syytä näyttää, että suomen kielessä samantyyppisiä loogisia rakenteita voidaan ilmaista moni eri tavoin. Väitteen tai argumentin ilmiasu ei välttämättä suoraan näytä, minkä tyyppisestä väitteestä tai argumentista on kyse. Esimerkiksi logiikasta tuttu jos-niin-rakenne (implikaatio) voi kätkeytyä monenlaisen kieliasuun. Esimerkiksi… 1, 2  ja 4. </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Nämä kaikki on helposti formalisoitavissa loogiseksi lauseeksi P→Q. Varsinkin yo-kirjoituksiin valmistautuvien opiskelijoiden olisi hyvä tunnistaa tällaiset tapaukset.” Tähän perään sitten mahdollinen tehtävä.]</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Suomen kielessä samantyyppisiä loogisia rakenteita voidaan ilmaista moni eri tavoin. Mitkä seuraavista väittämistä ovat muodoltaan samanlaisia?</a:t>
            </a:r>
            <a:endParaRPr>
              <a:solidFill>
                <a:schemeClr val="dk1"/>
              </a:solidFill>
              <a:latin typeface="Calibri"/>
              <a:ea typeface="Calibri"/>
              <a:cs typeface="Calibri"/>
              <a:sym typeface="Calibri"/>
            </a:endParaRPr>
          </a:p>
          <a:p>
            <a:pPr marL="457200" lvl="0" indent="-317182" algn="l" rtl="0">
              <a:spcBef>
                <a:spcPts val="120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Kaikki suomalaiset tykkäävät saunoa.</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Joka vitsaa säästää, se lastaan vihaa.</a:t>
            </a:r>
            <a:endParaRPr strike="sngStrike">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Maan pinnalla painovoima vaikuttaa jokaiseen kappaleeseen samalla tavalla.</a:t>
            </a:r>
            <a:endParaRPr>
              <a:solidFill>
                <a:schemeClr val="dk1"/>
              </a:solidFill>
              <a:latin typeface="Calibri"/>
              <a:ea typeface="Calibri"/>
              <a:cs typeface="Calibri"/>
              <a:sym typeface="Calibri"/>
            </a:endParaRPr>
          </a:p>
          <a:p>
            <a:pPr marL="0" lvl="0" indent="0" algn="l" rtl="0">
              <a:spcBef>
                <a:spcPts val="1200"/>
              </a:spcBef>
              <a:spcAft>
                <a:spcPts val="1200"/>
              </a:spcAft>
              <a:buNone/>
            </a:pPr>
            <a:r>
              <a:rPr lang="fi">
                <a:solidFill>
                  <a:schemeClr val="dk1"/>
                </a:solidFill>
                <a:latin typeface="Calibri"/>
                <a:ea typeface="Calibri"/>
                <a:cs typeface="Calibri"/>
                <a:sym typeface="Calibri"/>
              </a:rPr>
              <a:t>Opettaja demonstroi</a:t>
            </a:r>
            <a:endParaRPr>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Perusteiden antaminen: ristiriidattomuus ja asiaankuuluvuus</a:t>
            </a:r>
            <a:endParaRPr b="1">
              <a:latin typeface="Calibri"/>
              <a:ea typeface="Calibri"/>
              <a:cs typeface="Calibri"/>
              <a:sym typeface="Calibri"/>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Ristiriidattomuudella tarkoitetaan väitteiden ja niiden perustelujen yhteensopivuutta muodollisessa mielessä. Kyse on siitä, että väite ei voi olla yhtä aikaa tosi perustelun kiellon kanssa eikä vastaavasti perustelu väitteen kiellon kanssa.</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Ristiriidattomuus väitteen kanssa on välttämätön ehto hyvälle perustelulle, mutta ei vielä riittävä. Ristiriidattomuuden lisäksi hyvän perustelun täytyy tukea väitettä sisällöllisesti eli perustelu on asiaankuuluva.</a:t>
            </a:r>
            <a:endParaRPr>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Pätevyys ja pitävyys</a:t>
            </a:r>
            <a:endParaRPr b="1">
              <a:latin typeface="Calibri"/>
              <a:ea typeface="Calibri"/>
              <a:cs typeface="Calibri"/>
              <a:sym typeface="Calibri"/>
            </a:endParaRPr>
          </a:p>
        </p:txBody>
      </p:sp>
      <p:sp>
        <p:nvSpPr>
          <p:cNvPr id="289" name="Google Shape;289;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Hyvän argumentin on täytettävä kaksi ehtoa: (1) sen premissien on oltava tosia tai vähintään uskottavia ja (2) premissien on tuettava johtopäätöstä.</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Premissit tukevat johtopäätöstä kaikkein vahvimmin, kun on mahdotonta, että johtopäätös olisi epätosi samalla kun premissit ovat tosia. Tällöin argumentti on </a:t>
            </a:r>
            <a:r>
              <a:rPr lang="fi" b="1" i="1">
                <a:solidFill>
                  <a:schemeClr val="dk1"/>
                </a:solidFill>
                <a:latin typeface="Calibri"/>
                <a:ea typeface="Calibri"/>
                <a:cs typeface="Calibri"/>
                <a:sym typeface="Calibri"/>
              </a:rPr>
              <a:t>pätevä</a:t>
            </a:r>
            <a:r>
              <a:rPr lang="fi">
                <a:solidFill>
                  <a:schemeClr val="dk1"/>
                </a:solidFill>
                <a:latin typeface="Calibri"/>
                <a:ea typeface="Calibri"/>
                <a:cs typeface="Calibri"/>
                <a:sym typeface="Calibri"/>
              </a:rPr>
              <a:t>. Pätevän argumentin johtopäätöksessä ei ole informaatiota, mitä premisseistä ei löydy.</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Argumentti on </a:t>
            </a:r>
            <a:r>
              <a:rPr lang="fi" b="1" i="1">
                <a:solidFill>
                  <a:schemeClr val="dk1"/>
                </a:solidFill>
                <a:latin typeface="Calibri"/>
                <a:ea typeface="Calibri"/>
                <a:cs typeface="Calibri"/>
                <a:sym typeface="Calibri"/>
              </a:rPr>
              <a:t>pitävä</a:t>
            </a:r>
            <a:r>
              <a:rPr lang="fi">
                <a:solidFill>
                  <a:schemeClr val="dk1"/>
                </a:solidFill>
                <a:latin typeface="Calibri"/>
                <a:ea typeface="Calibri"/>
                <a:cs typeface="Calibri"/>
                <a:sym typeface="Calibri"/>
              </a:rPr>
              <a:t>, kun se on pätevä ja sen premissit ovat tosia.</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Kaikki hyvät argumentit eivät kuitenkaan ole päteviä. Esimerkiksi induktioon perustuvat argumentit eivät ole päteviä, koska niiden johtopäätös sanoo enemmän kuin niiden premissit.</a:t>
            </a:r>
            <a:endParaRPr>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Pätevyys ja pitävyys:</a:t>
            </a:r>
            <a:r>
              <a:rPr lang="fi">
                <a:latin typeface="Calibri"/>
                <a:ea typeface="Calibri"/>
                <a:cs typeface="Calibri"/>
                <a:sym typeface="Calibri"/>
              </a:rPr>
              <a:t> vinkkejä</a:t>
            </a:r>
            <a:endParaRPr>
              <a:latin typeface="Calibri"/>
              <a:ea typeface="Calibri"/>
              <a:cs typeface="Calibri"/>
              <a:sym typeface="Calibri"/>
            </a:endParaRPr>
          </a:p>
        </p:txBody>
      </p:sp>
      <p:sp>
        <p:nvSpPr>
          <p:cNvPr id="295" name="Google Shape;295;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Opiskelijoille voi tuottaa hankaluuksia erottaa hyvän argumentin tai päätelmän eri osia: (1) premissien totuutta ja (2) premissien ja johtopäätöksen välistä suhdetta tai linkkiä. </a:t>
            </a:r>
            <a:endParaRPr>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fi">
                <a:solidFill>
                  <a:schemeClr val="dk1"/>
                </a:solidFill>
                <a:latin typeface="Calibri"/>
                <a:ea typeface="Calibri"/>
                <a:cs typeface="Calibri"/>
                <a:sym typeface="Calibri"/>
              </a:rPr>
              <a:t>Siksi on hyvä ensin ymmärtää mikä argumentin muoto on.</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Kun argumentin muodon ja sisällön välinen ero on opiskelijoille riittävän selvä, pätevyyttä ja pitävyyttä voidaan havainnollistaa esimerkkien avulla: Annetaan opiskelijoille tarkasteltavaksi ensin kaksi pitävää argumenttia. Argumenteilla on oltava sama looginen muoto. Sitten erotetaan ja ilmaistaan yhdessä argumenttien yhteinen muoto esimerkiksi käyttämällä jotain puoliformaalia ilmaisutapaa. Sitten voidaan esittää kolmas argumentti, jolla on sama muoto, mutta jonka premissit ovat ilmiselvästi epätosia. </a:t>
            </a:r>
            <a:endParaRPr>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Pätevyys ja pitävyys:</a:t>
            </a:r>
            <a:r>
              <a:rPr lang="fi">
                <a:latin typeface="Calibri"/>
                <a:ea typeface="Calibri"/>
                <a:cs typeface="Calibri"/>
                <a:sym typeface="Calibri"/>
              </a:rPr>
              <a:t> tehtäviä</a:t>
            </a:r>
            <a:endParaRPr>
              <a:latin typeface="Calibri"/>
              <a:ea typeface="Calibri"/>
              <a:cs typeface="Calibri"/>
              <a:sym typeface="Calibri"/>
            </a:endParaRPr>
          </a:p>
        </p:txBody>
      </p:sp>
      <p:sp>
        <p:nvSpPr>
          <p:cNvPr id="301" name="Google Shape;301;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457200" lvl="0" indent="-308610" algn="l" rtl="0">
              <a:spcBef>
                <a:spcPts val="0"/>
              </a:spcBef>
              <a:spcAft>
                <a:spcPts val="0"/>
              </a:spcAft>
              <a:buClr>
                <a:schemeClr val="dk1"/>
              </a:buClr>
              <a:buSzPct val="100000"/>
              <a:buFont typeface="Calibri"/>
              <a:buAutoNum type="alphaLcParenR"/>
            </a:pPr>
            <a:r>
              <a:rPr lang="fi">
                <a:solidFill>
                  <a:schemeClr val="dk1"/>
                </a:solidFill>
                <a:latin typeface="Calibri"/>
                <a:ea typeface="Calibri"/>
                <a:cs typeface="Calibri"/>
                <a:sym typeface="Calibri"/>
              </a:rPr>
              <a:t>Mitkä seuraavista argumenteista ovat muodoltaan samanlaisia?</a:t>
            </a:r>
            <a:endParaRPr>
              <a:solidFill>
                <a:schemeClr val="dk1"/>
              </a:solidFill>
              <a:latin typeface="Calibri"/>
              <a:ea typeface="Calibri"/>
              <a:cs typeface="Calibri"/>
              <a:sym typeface="Calibri"/>
            </a:endParaRPr>
          </a:p>
          <a:p>
            <a:pPr marL="457200" lvl="0" indent="-308610" algn="l" rtl="0">
              <a:spcBef>
                <a:spcPts val="0"/>
              </a:spcBef>
              <a:spcAft>
                <a:spcPts val="0"/>
              </a:spcAft>
              <a:buClr>
                <a:schemeClr val="dk1"/>
              </a:buClr>
              <a:buSzPct val="100000"/>
              <a:buFont typeface="Calibri"/>
              <a:buAutoNum type="alphaLcParenR"/>
            </a:pPr>
            <a:r>
              <a:rPr lang="fi">
                <a:solidFill>
                  <a:schemeClr val="dk1"/>
                </a:solidFill>
                <a:latin typeface="Calibri"/>
                <a:ea typeface="Calibri"/>
                <a:cs typeface="Calibri"/>
                <a:sym typeface="Calibri"/>
              </a:rPr>
              <a:t>Miten eroavan argumentin muoto eroaa muista?</a:t>
            </a:r>
            <a:endParaRPr>
              <a:solidFill>
                <a:schemeClr val="dk1"/>
              </a:solidFill>
              <a:latin typeface="Calibri"/>
              <a:ea typeface="Calibri"/>
              <a:cs typeface="Calibri"/>
              <a:sym typeface="Calibri"/>
            </a:endParaRPr>
          </a:p>
          <a:p>
            <a:pPr marL="457200" lvl="0" indent="-308610" algn="l" rtl="0">
              <a:spcBef>
                <a:spcPts val="0"/>
              </a:spcBef>
              <a:spcAft>
                <a:spcPts val="0"/>
              </a:spcAft>
              <a:buClr>
                <a:schemeClr val="dk1"/>
              </a:buClr>
              <a:buSzPct val="100000"/>
              <a:buFont typeface="Calibri"/>
              <a:buAutoNum type="alphaLcParenR"/>
            </a:pPr>
            <a:r>
              <a:rPr lang="fi">
                <a:solidFill>
                  <a:schemeClr val="dk1"/>
                </a:solidFill>
                <a:latin typeface="Calibri"/>
                <a:ea typeface="Calibri"/>
                <a:cs typeface="Calibri"/>
                <a:sym typeface="Calibri"/>
              </a:rPr>
              <a:t>Mitkä argumentit ovat päteviä?</a:t>
            </a:r>
            <a:br>
              <a:rPr lang="fi">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marL="457200" lvl="0" indent="-308610"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Kaikki Koulumäen lukion opiskelijat osaavat lukea. Annukka on Koulumäen lukion opiskelija. Siispä Annukka osaa lukea.</a:t>
            </a:r>
            <a:endParaRPr>
              <a:solidFill>
                <a:schemeClr val="dk1"/>
              </a:solidFill>
              <a:latin typeface="Calibri"/>
              <a:ea typeface="Calibri"/>
              <a:cs typeface="Calibri"/>
              <a:sym typeface="Calibri"/>
            </a:endParaRPr>
          </a:p>
          <a:p>
            <a:pPr marL="457200" lvl="0" indent="-308610"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Kaikki prinsessat osaavat laskea. Lumikki osaa laskea. Siispä Lumikki on prinsessa.</a:t>
            </a:r>
            <a:endParaRPr>
              <a:solidFill>
                <a:schemeClr val="dk1"/>
              </a:solidFill>
              <a:latin typeface="Calibri"/>
              <a:ea typeface="Calibri"/>
              <a:cs typeface="Calibri"/>
              <a:sym typeface="Calibri"/>
            </a:endParaRPr>
          </a:p>
          <a:p>
            <a:pPr marL="457200" lvl="0" indent="-308610"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Kaikki prinssit osaavat kirjoittaa. Hans on prinssi. Siispä Hans osaa kirjoittaa.</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Mallivastaus: 1 ja 3 ovat samanlaisia. Niiden muoto on “Kaikki joukon A jäsenet kuuluvat joukkoon B. X on joukon A jäsen. Siispä hän kuuluu myös joukkoon B.” Esimerkin 2 muoto on:  “Kaikki joukon A jäsenet kuuluvat joukkoon B. X on joukon B jäsen. Siispä hän kuuluu myös joukkoon A.”</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Esimerkit 1 ja 3 voitaisiin ilmaista myös muodossa “Jos A niin B. A. Siis B.” (Jos Annukka on Koulumäen lukion opiskelija, hän osaa lukea jne.) Esimerkki 2 voitaisiin ilmaista myös muodossa “Jos A niin B. B. Siis A.” (Jos Lumikki on prinsessa, Lumikki osaa laskea jne.)</a:t>
            </a:r>
            <a:endParaRPr>
              <a:solidFill>
                <a:schemeClr val="dk1"/>
              </a:solidFill>
              <a:latin typeface="Calibri"/>
              <a:ea typeface="Calibri"/>
              <a:cs typeface="Calibri"/>
              <a:sym typeface="Calibri"/>
            </a:endParaRPr>
          </a:p>
          <a:p>
            <a:pPr marL="0" lvl="0" indent="0" algn="l" rtl="0">
              <a:spcBef>
                <a:spcPts val="1200"/>
              </a:spcBef>
              <a:spcAft>
                <a:spcPts val="1200"/>
              </a:spcAft>
              <a:buNone/>
            </a:pPr>
            <a:r>
              <a:rPr lang="fi">
                <a:solidFill>
                  <a:schemeClr val="dk1"/>
                </a:solidFill>
                <a:latin typeface="Calibri"/>
                <a:ea typeface="Calibri"/>
                <a:cs typeface="Calibri"/>
                <a:sym typeface="Calibri"/>
              </a:rPr>
              <a:t>1 ja 3 ovat päteviä, 2 epäpätevä.</a:t>
            </a:r>
            <a:endParaRPr>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Pätevyys ja pitävyys:</a:t>
            </a:r>
            <a:r>
              <a:rPr lang="fi">
                <a:latin typeface="Calibri"/>
                <a:ea typeface="Calibri"/>
                <a:cs typeface="Calibri"/>
                <a:sym typeface="Calibri"/>
              </a:rPr>
              <a:t> tehtäviä</a:t>
            </a:r>
            <a:endParaRPr>
              <a:latin typeface="Calibri"/>
              <a:ea typeface="Calibri"/>
              <a:cs typeface="Calibri"/>
              <a:sym typeface="Calibri"/>
            </a:endParaRPr>
          </a:p>
        </p:txBody>
      </p:sp>
      <p:sp>
        <p:nvSpPr>
          <p:cNvPr id="307" name="Google Shape;307;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Clr>
                <a:schemeClr val="dk1"/>
              </a:buClr>
              <a:buSzPct val="100000"/>
              <a:buFont typeface="Calibri"/>
              <a:buAutoNum type="alphaLcParenR"/>
            </a:pPr>
            <a:r>
              <a:rPr lang="fi">
                <a:solidFill>
                  <a:schemeClr val="dk1"/>
                </a:solidFill>
                <a:latin typeface="Calibri"/>
                <a:ea typeface="Calibri"/>
                <a:cs typeface="Calibri"/>
                <a:sym typeface="Calibri"/>
              </a:rPr>
              <a:t>Mitkä seuraavista argumenteista ovat muodoltaan samanlaisia?</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lphaLcParenR"/>
            </a:pPr>
            <a:r>
              <a:rPr lang="fi">
                <a:solidFill>
                  <a:schemeClr val="dk1"/>
                </a:solidFill>
                <a:latin typeface="Calibri"/>
                <a:ea typeface="Calibri"/>
                <a:cs typeface="Calibri"/>
                <a:sym typeface="Calibri"/>
              </a:rPr>
              <a:t>Miten eroavan argumentin muoto eroaa muista?</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lphaLcParenR"/>
            </a:pPr>
            <a:r>
              <a:rPr lang="fi">
                <a:solidFill>
                  <a:schemeClr val="dk1"/>
                </a:solidFill>
                <a:latin typeface="Calibri"/>
                <a:ea typeface="Calibri"/>
                <a:cs typeface="Calibri"/>
                <a:sym typeface="Calibri"/>
              </a:rPr>
              <a:t>Mitkä argumentit ovat päteviä?</a:t>
            </a:r>
            <a:br>
              <a:rPr lang="fi">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Jotkut Koulumäen lukiolaiset rakastavat filosofiaa. Jotkut filosofian rakastajat saavat koulussa hyviä arvosanoja. Siispä jotkut Koulumäen lukiolaiset saavat koulussa hyviä arvosanoja.</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Jotkut prinsessat pitävät omenoista. Kaikki, jotka pitävät omenoista, ovat kasvissyöjiä. Siispä jotkut prinsessat ovat kasvissyöjiä.</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Jotkut prinssit pelkäävät talvea. Jotkut, jotka pelkäävät talvea, ovat vallanhimoisia. Siispä jotkut prinssit ovat vallanhimoisia.</a:t>
            </a:r>
            <a:endParaRPr>
              <a:solidFill>
                <a:schemeClr val="dk1"/>
              </a:solidFill>
              <a:latin typeface="Calibri"/>
              <a:ea typeface="Calibri"/>
              <a:cs typeface="Calibri"/>
              <a:sym typeface="Calibri"/>
            </a:endParaRPr>
          </a:p>
          <a:p>
            <a:pPr marL="0" lvl="0" indent="0" algn="l" rtl="0">
              <a:spcBef>
                <a:spcPts val="1200"/>
              </a:spcBef>
              <a:spcAft>
                <a:spcPts val="1200"/>
              </a:spcAft>
              <a:buNone/>
            </a:pPr>
            <a:r>
              <a:rPr lang="fi">
                <a:solidFill>
                  <a:schemeClr val="dk1"/>
                </a:solidFill>
                <a:latin typeface="Calibri"/>
                <a:ea typeface="Calibri"/>
                <a:cs typeface="Calibri"/>
                <a:sym typeface="Calibri"/>
              </a:rPr>
              <a:t>Mallivastaus: 1 ja 3 ovat samanlaisia. Niiden muoto on “Jotkut joukon A jäsenet kuuluvat joukkoon B. Jotkut B-joukon jäsenet kuuluvat joukkoon C. Siispä jotkut joukon A jäsenet kuuluvat joukkoon C.” Argumentti ei ole pätevä, mikä on helppo havainnollistaa euler-diagrammilla. Sen sijaan esimerkki 2 on pätevä. Sen muoto on “Jotkut joukon A jäsenet kuuluvat joukkoon B. Kaikki B-joukon jäsenet kuuluvat joukkoon C. Siispä jotkut joukon A jäsenet  kuuluvat joukkoon C.”</a:t>
            </a:r>
            <a:endParaRPr>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Pätevyys ja pitävyys:</a:t>
            </a:r>
            <a:r>
              <a:rPr lang="fi">
                <a:latin typeface="Calibri"/>
                <a:ea typeface="Calibri"/>
                <a:cs typeface="Calibri"/>
                <a:sym typeface="Calibri"/>
              </a:rPr>
              <a:t> tehtäviä</a:t>
            </a:r>
            <a:endParaRPr>
              <a:latin typeface="Calibri"/>
              <a:ea typeface="Calibri"/>
              <a:cs typeface="Calibri"/>
              <a:sym typeface="Calibri"/>
            </a:endParaRPr>
          </a:p>
        </p:txBody>
      </p:sp>
      <p:sp>
        <p:nvSpPr>
          <p:cNvPr id="313" name="Google Shape;313;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457200" lvl="0" indent="-317182" algn="l" rtl="0">
              <a:spcBef>
                <a:spcPts val="0"/>
              </a:spcBef>
              <a:spcAft>
                <a:spcPts val="0"/>
              </a:spcAft>
              <a:buClr>
                <a:schemeClr val="dk1"/>
              </a:buClr>
              <a:buSzPct val="100000"/>
              <a:buFont typeface="Calibri"/>
              <a:buAutoNum type="alphaLcParenR"/>
            </a:pPr>
            <a:r>
              <a:rPr lang="fi">
                <a:solidFill>
                  <a:schemeClr val="dk1"/>
                </a:solidFill>
                <a:latin typeface="Calibri"/>
                <a:ea typeface="Calibri"/>
                <a:cs typeface="Calibri"/>
                <a:sym typeface="Calibri"/>
              </a:rPr>
              <a:t>Mitkä seuraavista argumenteista ovat muodoltaan samanlaisia?</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lphaLcParenR"/>
            </a:pPr>
            <a:r>
              <a:rPr lang="fi">
                <a:solidFill>
                  <a:schemeClr val="dk1"/>
                </a:solidFill>
                <a:latin typeface="Calibri"/>
                <a:ea typeface="Calibri"/>
                <a:cs typeface="Calibri"/>
                <a:sym typeface="Calibri"/>
              </a:rPr>
              <a:t>Miten eroavan argumentin muoto eroaa muista?</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lphaLcParenR"/>
            </a:pPr>
            <a:r>
              <a:rPr lang="fi">
                <a:solidFill>
                  <a:schemeClr val="dk1"/>
                </a:solidFill>
                <a:latin typeface="Calibri"/>
                <a:ea typeface="Calibri"/>
                <a:cs typeface="Calibri"/>
                <a:sym typeface="Calibri"/>
              </a:rPr>
              <a:t>Mitkä argumentit ovat päteviä?</a:t>
            </a:r>
            <a:br>
              <a:rPr lang="fi">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Kukaan Koulumäen lukiolainen ei ole avaruusolio. Kaikki avaruusoliot ovat älykkäitä. Siispä kukaan Koulumäen lukiolainen ei ole älykäs.</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Kukaan prinsessa ei pidä laulamisesta. Kaikki, jotka pitävät laulamisesta, selviytyvät hyvin elämässä. Siispä kukaan prinsessa ei selviydy hyvin elämässä.</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Kukaan prinssi ei ole uhkarohkea. Jotkut uhkarohkeat ovat runoilijoita. Siispä jotkut runoilijat eivät ole prinssejä.</a:t>
            </a:r>
            <a:endParaRPr>
              <a:solidFill>
                <a:schemeClr val="dk1"/>
              </a:solidFill>
              <a:latin typeface="Calibri"/>
              <a:ea typeface="Calibri"/>
              <a:cs typeface="Calibri"/>
              <a:sym typeface="Calibri"/>
            </a:endParaRPr>
          </a:p>
          <a:p>
            <a:pPr marL="0" lvl="0" indent="0" algn="l" rtl="0">
              <a:spcBef>
                <a:spcPts val="1200"/>
              </a:spcBef>
              <a:spcAft>
                <a:spcPts val="1200"/>
              </a:spcAft>
              <a:buNone/>
            </a:pPr>
            <a:r>
              <a:rPr lang="fi">
                <a:solidFill>
                  <a:schemeClr val="dk1"/>
                </a:solidFill>
                <a:latin typeface="Calibri"/>
                <a:ea typeface="Calibri"/>
                <a:cs typeface="Calibri"/>
                <a:sym typeface="Calibri"/>
              </a:rPr>
              <a:t>Mallivastaus: 1 ja 2 ovat samanlaisia. Niiden muoto on: “ Kukaan joukon A jäsen ei kuulu joukkoon B. Kaikki joukon B jäsenet kuuluvat joukkoon C. Siispä kukaan joukon A jäsen ei kuulu joukkoon C.” Argumentti ei ole pätevä, mikä on helppo havainnollistaa euler-diagrammilla. Sen sijaan esimerkki 3 on pätevä. Sen muoto on: “ Kukaan joukon A jäsen ei kuulu joukkoon B. Jotkut joukon B jäsenet kuuluvat joukkoon C. Siispä jotkut joukon C jäsenet eivät kuulu joukkoon A.”</a:t>
            </a:r>
            <a:endParaRPr>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Pätevyys ja pitävyys:</a:t>
            </a:r>
            <a:r>
              <a:rPr lang="fi">
                <a:latin typeface="Calibri"/>
                <a:ea typeface="Calibri"/>
                <a:cs typeface="Calibri"/>
                <a:sym typeface="Calibri"/>
              </a:rPr>
              <a:t> tehtäviä</a:t>
            </a:r>
            <a:endParaRPr>
              <a:latin typeface="Calibri"/>
              <a:ea typeface="Calibri"/>
              <a:cs typeface="Calibri"/>
              <a:sym typeface="Calibri"/>
            </a:endParaRPr>
          </a:p>
        </p:txBody>
      </p:sp>
      <p:sp>
        <p:nvSpPr>
          <p:cNvPr id="319" name="Google Shape;319;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Clr>
                <a:schemeClr val="dk1"/>
              </a:buClr>
              <a:buSzPct val="100000"/>
              <a:buFont typeface="Calibri"/>
              <a:buAutoNum type="alphaLcParenR"/>
            </a:pPr>
            <a:r>
              <a:rPr lang="fi">
                <a:solidFill>
                  <a:schemeClr val="dk1"/>
                </a:solidFill>
                <a:latin typeface="Calibri"/>
                <a:ea typeface="Calibri"/>
                <a:cs typeface="Calibri"/>
                <a:sym typeface="Calibri"/>
              </a:rPr>
              <a:t>Mitkä seuraavista argumenteista ovat muodoltaan samanlaisia?</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AutoNum type="alphaLcParenR"/>
            </a:pPr>
            <a:r>
              <a:rPr lang="fi">
                <a:solidFill>
                  <a:schemeClr val="dk1"/>
                </a:solidFill>
                <a:latin typeface="Calibri"/>
                <a:ea typeface="Calibri"/>
                <a:cs typeface="Calibri"/>
                <a:sym typeface="Calibri"/>
              </a:rPr>
              <a:t>Miten eroavan argumentin muoto eroaa muista?</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AutoNum type="alphaLcParenR"/>
            </a:pPr>
            <a:r>
              <a:rPr lang="fi">
                <a:solidFill>
                  <a:schemeClr val="dk1"/>
                </a:solidFill>
                <a:latin typeface="Calibri"/>
                <a:ea typeface="Calibri"/>
                <a:cs typeface="Calibri"/>
                <a:sym typeface="Calibri"/>
              </a:rPr>
              <a:t>Mitkä argumentit ovat päteviä?</a:t>
            </a:r>
            <a:br>
              <a:rPr lang="fi">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Jos Annukka ahkeroi kurssilla, hän saa kurssista suoritusmerkinnän. Annukka ahkeroi kurssilla. Siispä hän saa kurssista suoritusmerkinnän.</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Jos Lumikki karkotetaan metsään, hän ystävystyy eläinten kanssa. Lumikki karkotetaan metsään. Siispä hän ystävystyy eläinten kanssa.</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Jos Hans rakastaa jäätelöä, hän oppii kirjoittamaan runoja. Hans ei opi kirjoittamaan runoja. Siispä Hans ei rakasta jäätelöä.</a:t>
            </a:r>
            <a:endParaRPr>
              <a:solidFill>
                <a:schemeClr val="dk1"/>
              </a:solidFill>
              <a:latin typeface="Calibri"/>
              <a:ea typeface="Calibri"/>
              <a:cs typeface="Calibri"/>
              <a:sym typeface="Calibri"/>
            </a:endParaRPr>
          </a:p>
          <a:p>
            <a:pPr marL="0" lvl="0" indent="0" algn="l" rtl="0">
              <a:spcBef>
                <a:spcPts val="1200"/>
              </a:spcBef>
              <a:spcAft>
                <a:spcPts val="1200"/>
              </a:spcAft>
              <a:buNone/>
            </a:pPr>
            <a:r>
              <a:rPr lang="fi">
                <a:solidFill>
                  <a:schemeClr val="dk1"/>
                </a:solidFill>
                <a:latin typeface="Calibri"/>
                <a:ea typeface="Calibri"/>
                <a:cs typeface="Calibri"/>
                <a:sym typeface="Calibri"/>
              </a:rPr>
              <a:t>Mallivastaus: 1 ja 2 ovat muodoltaan samanlaisia. Niiden muoto on: “Jos A niin B. A. Siis B.” 3 on erilainen. Sen muoto on: “Jos A niin B. Ei B. Siis ei A.” Kaikki argumentit ovat päteviä. (Modus ponens ja modus tollens.)</a:t>
            </a:r>
            <a:endParaRPr>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Pätevyys ja pitävyys:</a:t>
            </a:r>
            <a:r>
              <a:rPr lang="fi">
                <a:latin typeface="Calibri"/>
                <a:ea typeface="Calibri"/>
                <a:cs typeface="Calibri"/>
                <a:sym typeface="Calibri"/>
              </a:rPr>
              <a:t> tehtäviä</a:t>
            </a:r>
            <a:endParaRPr>
              <a:latin typeface="Calibri"/>
              <a:ea typeface="Calibri"/>
              <a:cs typeface="Calibri"/>
              <a:sym typeface="Calibri"/>
            </a:endParaRPr>
          </a:p>
        </p:txBody>
      </p:sp>
      <p:sp>
        <p:nvSpPr>
          <p:cNvPr id="325" name="Google Shape;325;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Clr>
                <a:schemeClr val="dk1"/>
              </a:buClr>
              <a:buSzPct val="100000"/>
              <a:buFont typeface="Calibri"/>
              <a:buAutoNum type="alphaLcParenR"/>
            </a:pPr>
            <a:r>
              <a:rPr lang="fi">
                <a:solidFill>
                  <a:schemeClr val="dk1"/>
                </a:solidFill>
                <a:latin typeface="Calibri"/>
                <a:ea typeface="Calibri"/>
                <a:cs typeface="Calibri"/>
                <a:sym typeface="Calibri"/>
              </a:rPr>
              <a:t>Mitkä seuraavista argumenteista ovat muodoltaan samanlaisia?</a:t>
            </a:r>
            <a:endParaRPr>
              <a:solidFill>
                <a:schemeClr val="dk1"/>
              </a:solidFill>
              <a:latin typeface="Calibri"/>
              <a:ea typeface="Calibri"/>
              <a:cs typeface="Calibri"/>
              <a:sym typeface="Calibri"/>
            </a:endParaRPr>
          </a:p>
          <a:p>
            <a:pPr marL="457200" lvl="0" indent="-334327" algn="l" rtl="0">
              <a:spcBef>
                <a:spcPts val="0"/>
              </a:spcBef>
              <a:spcAft>
                <a:spcPts val="0"/>
              </a:spcAft>
              <a:buClr>
                <a:schemeClr val="dk1"/>
              </a:buClr>
              <a:buSzPct val="100000"/>
              <a:buFont typeface="Calibri"/>
              <a:buAutoNum type="alphaLcParenR"/>
            </a:pPr>
            <a:r>
              <a:rPr lang="fi">
                <a:solidFill>
                  <a:schemeClr val="dk1"/>
                </a:solidFill>
                <a:latin typeface="Calibri"/>
                <a:ea typeface="Calibri"/>
                <a:cs typeface="Calibri"/>
                <a:sym typeface="Calibri"/>
              </a:rPr>
              <a:t>Miten eroavan argumentin muoto eroaa muista?</a:t>
            </a:r>
            <a:endParaRPr>
              <a:solidFill>
                <a:schemeClr val="dk1"/>
              </a:solidFill>
              <a:latin typeface="Calibri"/>
              <a:ea typeface="Calibri"/>
              <a:cs typeface="Calibri"/>
              <a:sym typeface="Calibri"/>
            </a:endParaRPr>
          </a:p>
          <a:p>
            <a:pPr marL="457200" lvl="0" indent="-334327" algn="l" rtl="0">
              <a:spcBef>
                <a:spcPts val="0"/>
              </a:spcBef>
              <a:spcAft>
                <a:spcPts val="0"/>
              </a:spcAft>
              <a:buClr>
                <a:schemeClr val="dk1"/>
              </a:buClr>
              <a:buSzPct val="100000"/>
              <a:buFont typeface="Calibri"/>
              <a:buAutoNum type="alphaLcParenR"/>
            </a:pPr>
            <a:r>
              <a:rPr lang="fi">
                <a:solidFill>
                  <a:schemeClr val="dk1"/>
                </a:solidFill>
                <a:latin typeface="Calibri"/>
                <a:ea typeface="Calibri"/>
                <a:cs typeface="Calibri"/>
                <a:sym typeface="Calibri"/>
              </a:rPr>
              <a:t>Mitkä argumentit ovat päteviä?</a:t>
            </a:r>
            <a:br>
              <a:rPr lang="fi">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marL="457200" lvl="0" indent="-334327"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Jos Annukka kuuluu koulun huvitoimikuntaan, hän osallistuu penkkarijärjestelyihin. Annukka ei osallistu penkkarijärjestelyihin. Siispä hän ei kuulu koulun huvitoimikuntaan.</a:t>
            </a:r>
            <a:endParaRPr>
              <a:solidFill>
                <a:schemeClr val="dk1"/>
              </a:solidFill>
              <a:latin typeface="Calibri"/>
              <a:ea typeface="Calibri"/>
              <a:cs typeface="Calibri"/>
              <a:sym typeface="Calibri"/>
            </a:endParaRPr>
          </a:p>
          <a:p>
            <a:pPr marL="457200" lvl="0" indent="-334327"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Jos äitipuoli on käyttänyt kuvastinta, Lumikki joutuu vaikeuksiin. Lumikki ei joudu vaikeuksiin. Siispä äitipuoli ei ole käyttänyt kuvastinta.</a:t>
            </a:r>
            <a:endParaRPr>
              <a:solidFill>
                <a:schemeClr val="dk1"/>
              </a:solidFill>
              <a:latin typeface="Calibri"/>
              <a:ea typeface="Calibri"/>
              <a:cs typeface="Calibri"/>
              <a:sym typeface="Calibri"/>
            </a:endParaRPr>
          </a:p>
          <a:p>
            <a:pPr marL="457200" lvl="0" indent="-334327"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Jos Hans on tyylitietoinen, häntä pidetään komeana. Hans ei ole tyylitietoinen. Siispä häntä ei pidetä komeana.</a:t>
            </a:r>
            <a:endParaRPr>
              <a:solidFill>
                <a:schemeClr val="dk1"/>
              </a:solidFill>
              <a:latin typeface="Calibri"/>
              <a:ea typeface="Calibri"/>
              <a:cs typeface="Calibri"/>
              <a:sym typeface="Calibri"/>
            </a:endParaRPr>
          </a:p>
          <a:p>
            <a:pPr marL="0" lvl="0" indent="0" algn="l" rtl="0">
              <a:spcBef>
                <a:spcPts val="1200"/>
              </a:spcBef>
              <a:spcAft>
                <a:spcPts val="1200"/>
              </a:spcAft>
              <a:buNone/>
            </a:pPr>
            <a:r>
              <a:rPr lang="fi">
                <a:solidFill>
                  <a:schemeClr val="dk1"/>
                </a:solidFill>
                <a:latin typeface="Calibri"/>
                <a:ea typeface="Calibri"/>
                <a:cs typeface="Calibri"/>
                <a:sym typeface="Calibri"/>
              </a:rPr>
              <a:t>Mallivastaus: 1 ja 2 ovat samanlaisia. Niiden muoto on: “Jos A niin B. Ei B. Siis ei A.” Esimerkin 3 muoto on sen sijaan: “Jos A niin B. Ei A. Siis ei B.” 1 ja 2 ovat päteviä, 3 ei ole.</a:t>
            </a:r>
            <a:endParaRPr>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Pätevyys ja pitävyys:</a:t>
            </a:r>
            <a:r>
              <a:rPr lang="fi">
                <a:latin typeface="Calibri"/>
                <a:ea typeface="Calibri"/>
                <a:cs typeface="Calibri"/>
                <a:sym typeface="Calibri"/>
              </a:rPr>
              <a:t> tehtäviä</a:t>
            </a:r>
            <a:endParaRPr>
              <a:latin typeface="Calibri"/>
              <a:ea typeface="Calibri"/>
              <a:cs typeface="Calibri"/>
              <a:sym typeface="Calibri"/>
            </a:endParaRPr>
          </a:p>
        </p:txBody>
      </p:sp>
      <p:sp>
        <p:nvSpPr>
          <p:cNvPr id="331" name="Google Shape;331;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libri"/>
              <a:buAutoNum type="alphaLcParenR"/>
            </a:pPr>
            <a:r>
              <a:rPr lang="fi">
                <a:solidFill>
                  <a:schemeClr val="dk1"/>
                </a:solidFill>
                <a:latin typeface="Calibri"/>
                <a:ea typeface="Calibri"/>
                <a:cs typeface="Calibri"/>
                <a:sym typeface="Calibri"/>
              </a:rPr>
              <a:t>Kuvaa seuraavan argumentin looginen muoto.</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lphaLcParenR"/>
            </a:pPr>
            <a:r>
              <a:rPr lang="fi">
                <a:solidFill>
                  <a:schemeClr val="dk1"/>
                </a:solidFill>
                <a:latin typeface="Calibri"/>
                <a:ea typeface="Calibri"/>
                <a:cs typeface="Calibri"/>
                <a:sym typeface="Calibri"/>
              </a:rPr>
              <a:t>Arvioi argumentin pitävyyttä.</a:t>
            </a:r>
            <a:br>
              <a:rPr lang="fi">
                <a:solidFill>
                  <a:schemeClr val="dk1"/>
                </a:solidFill>
                <a:latin typeface="Calibri"/>
                <a:ea typeface="Calibri"/>
                <a:cs typeface="Calibri"/>
                <a:sym typeface="Calibri"/>
              </a:rPr>
            </a:br>
            <a:endParaRPr b="1">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Jos tiedän, että minulla on kaksi kättä, niin tiedän, etten ole aivot altaassa.</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Tiedän, että minulla on kaksi kättä.</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Siis tiedän, etten ole aivot altaassa.</a:t>
            </a:r>
            <a:endParaRPr>
              <a:solidFill>
                <a:schemeClr val="dk1"/>
              </a:solidFill>
              <a:latin typeface="Calibri"/>
              <a:ea typeface="Calibri"/>
              <a:cs typeface="Calibri"/>
              <a:sym typeface="Calibri"/>
            </a:endParaRPr>
          </a:p>
          <a:p>
            <a:pPr marL="0" lvl="0" indent="0" algn="l" rtl="0">
              <a:spcBef>
                <a:spcPts val="1200"/>
              </a:spcBef>
              <a:spcAft>
                <a:spcPts val="1200"/>
              </a:spcAft>
              <a:buNone/>
            </a:pPr>
            <a:endParaRPr>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HVP</a:t>
            </a:r>
            <a:endParaRPr/>
          </a:p>
        </p:txBody>
      </p:sp>
      <p:sp>
        <p:nvSpPr>
          <p:cNvPr id="337" name="Google Shape;337;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sz="1850">
                <a:solidFill>
                  <a:srgbClr val="3C4043"/>
                </a:solidFill>
                <a:highlight>
                  <a:srgbClr val="FFFFFF"/>
                </a:highlight>
                <a:latin typeface="Roboto"/>
                <a:ea typeface="Roboto"/>
                <a:cs typeface="Roboto"/>
                <a:sym typeface="Roboto"/>
              </a:rPr>
              <a:t>a) Argumentin looginen muoto on seuraava: Jos A, niin B. A. Siis: B. (modus ponens) Kyse on pätevästä päätelmästä.</a:t>
            </a:r>
            <a:endParaRPr sz="1850">
              <a:solidFill>
                <a:srgbClr val="3C4043"/>
              </a:solidFill>
              <a:highlight>
                <a:srgbClr val="FFFFFF"/>
              </a:highlight>
              <a:latin typeface="Roboto"/>
              <a:ea typeface="Roboto"/>
              <a:cs typeface="Roboto"/>
              <a:sym typeface="Roboto"/>
            </a:endParaRPr>
          </a:p>
          <a:p>
            <a:pPr marL="0" lvl="0" indent="0" algn="l" rtl="0">
              <a:spcBef>
                <a:spcPts val="1200"/>
              </a:spcBef>
              <a:spcAft>
                <a:spcPts val="1200"/>
              </a:spcAft>
              <a:buNone/>
            </a:pPr>
            <a:r>
              <a:rPr lang="fi" sz="1850">
                <a:solidFill>
                  <a:srgbClr val="3C4043"/>
                </a:solidFill>
                <a:highlight>
                  <a:srgbClr val="FFFFFF"/>
                </a:highlight>
                <a:latin typeface="Roboto"/>
                <a:ea typeface="Roboto"/>
                <a:cs typeface="Roboto"/>
                <a:sym typeface="Roboto"/>
              </a:rPr>
              <a:t>b) Vaikka argumentti on loogisesti pätevä, ei ole selvää, että se olisi pitävä. Argumentti perustuu oletukseen, että tiedämme myös sen, mitä tiedostamme seuraa loogisesti (“episteeminen sulkeuma”). Tämä oletus on kiistanalainen. Edelleen kumpikin argumentin premissi, mutta varsinkin jälkimmäinen on kiistanalainen. G. E. Mooren terveen järjen filosofiassa premissi hyväksytään, mutta se tarvitsisi kuitenkin tuekseen taustaoletuksia, joita ei ole lausuttu julki.</a:t>
            </a:r>
            <a:endParaRPr sz="26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Pätevyys ja pitävyys:</a:t>
            </a:r>
            <a:r>
              <a:rPr lang="fi">
                <a:latin typeface="Calibri"/>
                <a:ea typeface="Calibri"/>
                <a:cs typeface="Calibri"/>
                <a:sym typeface="Calibri"/>
              </a:rPr>
              <a:t> tehtäviä</a:t>
            </a:r>
            <a:endParaRPr>
              <a:latin typeface="Calibri"/>
              <a:ea typeface="Calibri"/>
              <a:cs typeface="Calibri"/>
              <a:sym typeface="Calibri"/>
            </a:endParaRPr>
          </a:p>
        </p:txBody>
      </p:sp>
      <p:sp>
        <p:nvSpPr>
          <p:cNvPr id="343" name="Google Shape;343;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libri"/>
              <a:buAutoNum type="alphaLcParenR"/>
            </a:pPr>
            <a:r>
              <a:rPr lang="fi">
                <a:solidFill>
                  <a:schemeClr val="dk1"/>
                </a:solidFill>
                <a:latin typeface="Calibri"/>
                <a:ea typeface="Calibri"/>
                <a:cs typeface="Calibri"/>
                <a:sym typeface="Calibri"/>
              </a:rPr>
              <a:t>Kuvaa seuraavan argumentin looginen muoto.</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lphaLcParenR"/>
            </a:pPr>
            <a:r>
              <a:rPr lang="fi">
                <a:solidFill>
                  <a:schemeClr val="dk1"/>
                </a:solidFill>
                <a:latin typeface="Calibri"/>
                <a:ea typeface="Calibri"/>
                <a:cs typeface="Calibri"/>
                <a:sym typeface="Calibri"/>
              </a:rPr>
              <a:t>Arvioi argumentin pitävyyttä.</a:t>
            </a:r>
            <a:br>
              <a:rPr lang="fi">
                <a:solidFill>
                  <a:schemeClr val="dk1"/>
                </a:solidFill>
                <a:latin typeface="Calibri"/>
                <a:ea typeface="Calibri"/>
                <a:cs typeface="Calibri"/>
                <a:sym typeface="Calibri"/>
              </a:rPr>
            </a:br>
            <a:endParaRPr b="1">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Jos tiedän, että minulla on kaksi kättä, niin tiedän, etten ole aivot altaassa.</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En tiedä, etten ole aivot altaassa.</a:t>
            </a:r>
            <a:endParaRPr>
              <a:solidFill>
                <a:schemeClr val="dk1"/>
              </a:solidFill>
              <a:latin typeface="Calibri"/>
              <a:ea typeface="Calibri"/>
              <a:cs typeface="Calibri"/>
              <a:sym typeface="Calibri"/>
            </a:endParaRPr>
          </a:p>
          <a:p>
            <a:pPr marL="0" lvl="0" indent="0" algn="l" rtl="0">
              <a:spcBef>
                <a:spcPts val="1200"/>
              </a:spcBef>
              <a:spcAft>
                <a:spcPts val="1200"/>
              </a:spcAft>
              <a:buNone/>
            </a:pPr>
            <a:r>
              <a:rPr lang="fi">
                <a:solidFill>
                  <a:schemeClr val="dk1"/>
                </a:solidFill>
                <a:latin typeface="Calibri"/>
                <a:ea typeface="Calibri"/>
                <a:cs typeface="Calibri"/>
                <a:sym typeface="Calibri"/>
              </a:rPr>
              <a:t>Siis en tiedä, että minulla on kaksi kättä.</a:t>
            </a:r>
            <a:endParaRPr>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Perusteiden antaminen: </a:t>
            </a:r>
            <a:r>
              <a:rPr lang="fi">
                <a:latin typeface="Calibri"/>
                <a:ea typeface="Calibri"/>
                <a:cs typeface="Calibri"/>
                <a:sym typeface="Calibri"/>
              </a:rPr>
              <a:t>vinkkejä</a:t>
            </a:r>
            <a:endParaRPr>
              <a:latin typeface="Calibri"/>
              <a:ea typeface="Calibri"/>
              <a:cs typeface="Calibri"/>
              <a:sym typeface="Calibri"/>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Perustelujen tärkeyttä voi havainnollistaa esimerkiksi tuomalla esille normatiivisen relativismin ongelmia. </a:t>
            </a:r>
            <a:endParaRPr>
              <a:solidFill>
                <a:schemeClr val="dk1"/>
              </a:solidFill>
              <a:latin typeface="Calibri"/>
              <a:ea typeface="Calibri"/>
              <a:cs typeface="Calibri"/>
              <a:sym typeface="Calibri"/>
            </a:endParaRPr>
          </a:p>
          <a:p>
            <a:pPr marL="9144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Jos jonkun mielestä varastaminen on hyväksyttävää ja toisen mielestä ei, jälkimmäinen henkilö tuskin voisi vain sanoa: ”No, omapa on asiasi.” Lisäksi tällaisten ristiriitatilanteiden ratkominen rationaalisten perusteiden sijaan jotenkin muuten, kuten käyttämällä väkivaltaa tai retoriikkaa, tuskin tuottaisi tyydyttävää lopputulosta. Varas saattaa olla retorisesti lahjakkaampi tai voimakkaampi.</a:t>
            </a:r>
            <a:endParaRPr>
              <a:solidFill>
                <a:schemeClr val="dk1"/>
              </a:solidFill>
              <a:latin typeface="Calibri"/>
              <a:ea typeface="Calibri"/>
              <a:cs typeface="Calibri"/>
              <a:sym typeface="Calibri"/>
            </a:endParaRPr>
          </a:p>
          <a:p>
            <a:pPr marL="0" lvl="0" indent="0" algn="l" rtl="0">
              <a:spcBef>
                <a:spcPts val="1200"/>
              </a:spcBef>
              <a:spcAft>
                <a:spcPts val="1200"/>
              </a:spcAft>
              <a:buNone/>
            </a:pPr>
            <a:r>
              <a:rPr lang="fi">
                <a:solidFill>
                  <a:schemeClr val="dk1"/>
                </a:solidFill>
                <a:latin typeface="Calibri"/>
                <a:ea typeface="Calibri"/>
                <a:cs typeface="Calibri"/>
                <a:sym typeface="Calibri"/>
              </a:rPr>
              <a:t>- Väitteen ja sen perusteiden ristiriidattomuuden merkitystä voi korostaa huomauttamalla, että ristiriidasta voi johtaa loogisesti minkä tahansa väitteen. Näin ollen ristiriita johtaa mielettömyyteen.</a:t>
            </a:r>
            <a:endParaRPr>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HVP</a:t>
            </a:r>
            <a:endParaRPr/>
          </a:p>
        </p:txBody>
      </p:sp>
      <p:sp>
        <p:nvSpPr>
          <p:cNvPr id="349" name="Google Shape;349;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t>a) Argumentin looginen muoto on seuraava: Jos A, niin B. Ei-B. Siis: Ei-A. (modus tollens). Kyse on loogisesti pätevästä päätelmästä.</a:t>
            </a:r>
            <a:endParaRPr/>
          </a:p>
          <a:p>
            <a:pPr marL="0" lvl="0" indent="0" algn="l" rtl="0">
              <a:spcBef>
                <a:spcPts val="1200"/>
              </a:spcBef>
              <a:spcAft>
                <a:spcPts val="1200"/>
              </a:spcAft>
              <a:buNone/>
            </a:pPr>
            <a:r>
              <a:rPr lang="fi"/>
              <a:t>b) </a:t>
            </a:r>
            <a:r>
              <a:rPr lang="fi">
                <a:solidFill>
                  <a:srgbClr val="3C4043"/>
                </a:solidFill>
                <a:highlight>
                  <a:srgbClr val="FFFFFF"/>
                </a:highlight>
                <a:latin typeface="Roboto"/>
                <a:ea typeface="Roboto"/>
                <a:cs typeface="Roboto"/>
                <a:sym typeface="Roboto"/>
              </a:rPr>
              <a:t>Tämäkään argumentti ei ole välttämättä pitävä samoista syistä kuin edellisen tehtävän argumentti. Argumentti nojaa oletukseen, että tiedämme myös tietomme loogiset seuraukset. Toiseksi varsinkin toinen premissi on kyseenalainen. Se olisi tosi, jos tietäminen vaatisi kaikkien loogisesti mahdollisten kumoajien poissulkemista, mutta useimmat tietoteoreetikot pitävät tätä liian kovana vaatimuksena tiedolle. Joka tapauksessa toinen premissi vaatisi tuekseen lisäpremissejä.</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Päätelmätyypit ja argumentaatiovirheet</a:t>
            </a:r>
            <a:endParaRPr b="1">
              <a:latin typeface="Calibri"/>
              <a:ea typeface="Calibri"/>
              <a:cs typeface="Calibri"/>
              <a:sym typeface="Calibri"/>
            </a:endParaRPr>
          </a:p>
        </p:txBody>
      </p:sp>
      <p:sp>
        <p:nvSpPr>
          <p:cNvPr id="355" name="Google Shape;355;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457200" lvl="0" indent="-334327"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Opiskelijoilta ei vaadita tietyn muotoisten päätelmien nimien osaamista ulkoa.</a:t>
            </a:r>
            <a:endParaRPr>
              <a:solidFill>
                <a:schemeClr val="dk1"/>
              </a:solidFill>
              <a:latin typeface="Calibri"/>
              <a:ea typeface="Calibri"/>
              <a:cs typeface="Calibri"/>
              <a:sym typeface="Calibri"/>
            </a:endParaRPr>
          </a:p>
          <a:p>
            <a:pPr marL="457200" lvl="0" indent="-334327"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On kuitenkin suositeltavaa, että opetuksessa esiintyy myös päätelmien nimiä, koska ne voivat helpottaa päätelmien muistamista ja tunnistamista.</a:t>
            </a:r>
            <a:endParaRPr>
              <a:solidFill>
                <a:schemeClr val="dk1"/>
              </a:solidFill>
              <a:latin typeface="Calibri"/>
              <a:ea typeface="Calibri"/>
              <a:cs typeface="Calibri"/>
              <a:sym typeface="Calibri"/>
            </a:endParaRPr>
          </a:p>
          <a:p>
            <a:pPr marL="457200" lvl="0" indent="-334327"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Jotta opiskelijat pystyvät erottamaan päätelmän sisällön ja muodon sekä pätevät päätelmät että virhepäätelmät, olisi hyvä käsitellä vähintään kahta eri muotoista pätevää päätelmää (luonnolliset vaihtoehdot olisivat </a:t>
            </a:r>
            <a:r>
              <a:rPr lang="fi" i="1">
                <a:solidFill>
                  <a:schemeClr val="dk1"/>
                </a:solidFill>
                <a:latin typeface="Calibri"/>
                <a:ea typeface="Calibri"/>
                <a:cs typeface="Calibri"/>
                <a:sym typeface="Calibri"/>
              </a:rPr>
              <a:t>modus ponens</a:t>
            </a:r>
            <a:r>
              <a:rPr lang="fi">
                <a:solidFill>
                  <a:schemeClr val="dk1"/>
                </a:solidFill>
                <a:latin typeface="Calibri"/>
                <a:ea typeface="Calibri"/>
                <a:cs typeface="Calibri"/>
                <a:sym typeface="Calibri"/>
              </a:rPr>
              <a:t> ja </a:t>
            </a:r>
            <a:r>
              <a:rPr lang="fi" i="1">
                <a:solidFill>
                  <a:schemeClr val="dk1"/>
                </a:solidFill>
                <a:latin typeface="Calibri"/>
                <a:ea typeface="Calibri"/>
                <a:cs typeface="Calibri"/>
                <a:sym typeface="Calibri"/>
              </a:rPr>
              <a:t>modus tollens</a:t>
            </a:r>
            <a:r>
              <a:rPr lang="fi">
                <a:solidFill>
                  <a:schemeClr val="dk1"/>
                </a:solidFill>
                <a:latin typeface="Calibri"/>
                <a:ea typeface="Calibri"/>
                <a:cs typeface="Calibri"/>
                <a:sym typeface="Calibri"/>
              </a:rPr>
              <a:t> yksinkertaisuutensa ja yleisyytensä vuoksi) sekä joitakin virhepäätelmiä (esim. kehäpäätelmä, </a:t>
            </a:r>
            <a:r>
              <a:rPr lang="fi" i="1">
                <a:solidFill>
                  <a:schemeClr val="dk1"/>
                </a:solidFill>
                <a:latin typeface="Calibri"/>
                <a:ea typeface="Calibri"/>
                <a:cs typeface="Calibri"/>
                <a:sym typeface="Calibri"/>
              </a:rPr>
              <a:t>ad hominem</a:t>
            </a:r>
            <a:r>
              <a:rPr lang="fi">
                <a:solidFill>
                  <a:schemeClr val="dk1"/>
                </a:solidFill>
                <a:latin typeface="Calibri"/>
                <a:ea typeface="Calibri"/>
                <a:cs typeface="Calibri"/>
                <a:sym typeface="Calibri"/>
              </a:rPr>
              <a:t>, olkiukko ja kalteva pinta).</a:t>
            </a:r>
            <a:endParaRPr>
              <a:solidFill>
                <a:schemeClr val="dk1"/>
              </a:solidFill>
              <a:latin typeface="Calibri"/>
              <a:ea typeface="Calibri"/>
              <a:cs typeface="Calibri"/>
              <a:sym typeface="Calibri"/>
            </a:endParaRPr>
          </a:p>
          <a:p>
            <a:pPr marL="457200" lvl="0" indent="-334327"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Tietoa lisäävistä päätelmän tyypeistä on opetettava induktio.</a:t>
            </a:r>
            <a:endParaRPr>
              <a:solidFill>
                <a:schemeClr val="dk1"/>
              </a:solidFill>
              <a:latin typeface="Calibri"/>
              <a:ea typeface="Calibri"/>
              <a:cs typeface="Calibri"/>
              <a:sym typeface="Calibri"/>
            </a:endParaRPr>
          </a:p>
          <a:p>
            <a:pPr marL="457200" lvl="0" indent="-334327"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Monien argumentaatiovirheiden virheellisyys riippuu kontekstista: Esimerkiksi auktoriteettiin vetoaminen ei ole ongelmallista, jos auktoriteetti on luotettava tarkasteltavan asian suhteen, eikä sillä pyritä vain vaientamaan oikeutettua kritiikkiä.</a:t>
            </a:r>
            <a:endParaRPr>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Päätelmätyypit ja argumentaatiovirheet:</a:t>
            </a:r>
            <a:r>
              <a:rPr lang="fi">
                <a:latin typeface="Calibri"/>
                <a:ea typeface="Calibri"/>
                <a:cs typeface="Calibri"/>
                <a:sym typeface="Calibri"/>
              </a:rPr>
              <a:t> vinkkejä</a:t>
            </a:r>
            <a:endParaRPr>
              <a:latin typeface="Calibri"/>
              <a:ea typeface="Calibri"/>
              <a:cs typeface="Calibri"/>
              <a:sym typeface="Calibri"/>
            </a:endParaRPr>
          </a:p>
        </p:txBody>
      </p:sp>
      <p:sp>
        <p:nvSpPr>
          <p:cNvPr id="361" name="Google Shape;361;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Font typeface="Calibri"/>
              <a:buChar char="-"/>
            </a:pPr>
            <a:r>
              <a:rPr lang="fi" sz="1100">
                <a:solidFill>
                  <a:schemeClr val="dk1"/>
                </a:solidFill>
                <a:latin typeface="Calibri"/>
                <a:ea typeface="Calibri"/>
                <a:cs typeface="Calibri"/>
                <a:sym typeface="Calibri"/>
              </a:rPr>
              <a:t>Päätelmiä ei kannata välttämättä opettaa lähtemällä liikkeelle niiden nimistä: “Tässä on virhepäätelmä, jonka nimi on olkinukke.”</a:t>
            </a:r>
            <a:endParaRPr sz="110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fi" sz="1100">
                <a:solidFill>
                  <a:schemeClr val="dk1"/>
                </a:solidFill>
                <a:latin typeface="Calibri"/>
                <a:ea typeface="Calibri"/>
                <a:cs typeface="Calibri"/>
                <a:sym typeface="Calibri"/>
              </a:rPr>
              <a:t>Parempi on aloittaa tarkastelemalla jotain argumenttia, jolla on selkeästi jokin muoto. Ensin voidaan esimerkiksi pohtia yhdessä, onko jokin päätelmä ongelmallinen tai miksi se on ongelmallinen.</a:t>
            </a:r>
            <a:endParaRPr sz="1100">
              <a:solidFill>
                <a:schemeClr val="dk1"/>
              </a:solidFill>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fi" sz="1100">
                <a:solidFill>
                  <a:schemeClr val="dk1"/>
                </a:solidFill>
                <a:latin typeface="Calibri"/>
                <a:ea typeface="Calibri"/>
                <a:cs typeface="Calibri"/>
                <a:sym typeface="Calibri"/>
              </a:rPr>
              <a:t>Virhepäätelmiä opettaessa opettaja voi joko ensin paljastaa, että kyseessä on ongelmallinen päätelmä, ja sitten pohditaan yhdessä, mikä siinä on pielessä TAI pohditaan ensin ylipäätään onko päätelmä ongelmallinen vai ei.</a:t>
            </a:r>
            <a:endParaRPr sz="110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fi" sz="1100">
                <a:solidFill>
                  <a:schemeClr val="dk1"/>
                </a:solidFill>
                <a:latin typeface="Calibri"/>
                <a:ea typeface="Calibri"/>
                <a:cs typeface="Calibri"/>
                <a:sym typeface="Calibri"/>
              </a:rPr>
              <a:t>Opetuksessa ei kannata painottaa vain tiettyjen virhepäätelmien tunnistamista, vaan ylipäätään sen pohtimista, onko päätelmä ongelmallinen. Tavoitteena on, että opiskelija saattaisi tunnistaa ongelmallisen päätelmän, vaikkei ole kohdannut juuri sellaista aiemmin.</a:t>
            </a:r>
            <a:endParaRPr sz="110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fi" sz="1100">
                <a:solidFill>
                  <a:schemeClr val="dk1"/>
                </a:solidFill>
                <a:latin typeface="Calibri"/>
                <a:ea typeface="Calibri"/>
                <a:cs typeface="Calibri"/>
                <a:sym typeface="Calibri"/>
              </a:rPr>
              <a:t>Virheellisiä esimerkkejä kannattaa antaa poliittisen kentän eri laidoilta. Ei vain tasapuolisuuden vuoksi vaan koska nuoret eivät monesti huomaa virheitä, jos niitä tekevät ihmiset, joiden kanssa he ovat samaa mieltä erityisesti voimakkaita tunteita herättävistä kysymyksistä.</a:t>
            </a:r>
            <a:endParaRPr sz="110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fi" sz="1100">
                <a:solidFill>
                  <a:schemeClr val="dk1"/>
                </a:solidFill>
                <a:latin typeface="Calibri"/>
                <a:ea typeface="Calibri"/>
                <a:cs typeface="Calibri"/>
                <a:sym typeface="Calibri"/>
              </a:rPr>
              <a:t>Opiskelijoiden pitää ensin muodostaa oma kanta ennenkuin alkavat tarkastelemaan toisten argumentaation heikkouksia, etteivät he valitse omaa kantaansa vain sen perusteella, oliko argumenteissa virheitä tai ei. Tämä pätee varsinkin tilanteisiin, joissa seurataan väittelyitä.</a:t>
            </a:r>
            <a:endParaRPr sz="110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fi" sz="1100">
                <a:solidFill>
                  <a:schemeClr val="dk1"/>
                </a:solidFill>
                <a:latin typeface="Calibri"/>
                <a:ea typeface="Calibri"/>
                <a:cs typeface="Calibri"/>
                <a:sym typeface="Calibri"/>
              </a:rPr>
              <a:t>Jos argumentaation esimerkit ovat aluksi mielikuvituksellisia (täysin fiktiivisiä tilanteita), ihmiset pystyvät paremmin keskittymään itse argumentaatioon. Vähitellen siirrytään oikeaan maailmaan.</a:t>
            </a:r>
            <a:endParaRPr sz="110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fi" sz="1100">
                <a:solidFill>
                  <a:schemeClr val="dk1"/>
                </a:solidFill>
                <a:latin typeface="Calibri"/>
                <a:ea typeface="Calibri"/>
                <a:cs typeface="Calibri"/>
                <a:sym typeface="Calibri"/>
              </a:rPr>
              <a:t>Kehäpäätelmä on lukiolaisille vaikea.</a:t>
            </a:r>
            <a:endParaRPr sz="110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fi" sz="1100">
                <a:solidFill>
                  <a:schemeClr val="dk1"/>
                </a:solidFill>
                <a:latin typeface="Calibri"/>
                <a:ea typeface="Calibri"/>
                <a:cs typeface="Calibri"/>
                <a:sym typeface="Calibri"/>
              </a:rPr>
              <a:t>Opiskelijoilla on ongelmia negaation kanssa – ja varsinkin kaksoisnegaation. Tämä kannattaa ottaa opetuksessa huomioon, ja kaksoisnegaation käyttöä kannattanee jopa välttää.</a:t>
            </a:r>
            <a:endParaRPr sz="11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i" b="1">
                <a:latin typeface="Calibri"/>
                <a:ea typeface="Calibri"/>
                <a:cs typeface="Calibri"/>
                <a:sym typeface="Calibri"/>
              </a:rPr>
              <a:t>Päätelmätyypit ja argumentaatiovirheet:</a:t>
            </a:r>
            <a:r>
              <a:rPr lang="fi">
                <a:latin typeface="Calibri"/>
                <a:ea typeface="Calibri"/>
                <a:cs typeface="Calibri"/>
                <a:sym typeface="Calibri"/>
              </a:rPr>
              <a:t> tehtäviä</a:t>
            </a:r>
            <a:endParaRPr>
              <a:latin typeface="Calibri"/>
              <a:ea typeface="Calibri"/>
              <a:cs typeface="Calibri"/>
              <a:sym typeface="Calibri"/>
            </a:endParaRPr>
          </a:p>
        </p:txBody>
      </p:sp>
      <p:sp>
        <p:nvSpPr>
          <p:cNvPr id="367" name="Google Shape;367;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Etsitään lyhyistä (a) teksteistä (max. 2 kappaletta), (b) videoista tai (c) äänitallenteista argumentaatiovirheitä.</a:t>
            </a:r>
            <a:endParaRPr>
              <a:solidFill>
                <a:schemeClr val="dk1"/>
              </a:solidFill>
              <a:latin typeface="Calibri"/>
              <a:ea typeface="Calibri"/>
              <a:cs typeface="Calibri"/>
              <a:sym typeface="Calibri"/>
            </a:endParaRPr>
          </a:p>
          <a:p>
            <a:pPr marL="457200" lvl="0" indent="-334327"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Analysoi ja arvioi seuraavan tekstikatkelman argumentaatiota logiikan kannalta. Ovatko siinä esitetyt perusteet hyviä? Onko argumentaatio ristiriidatonta? Tukevatko perusteet johtopäätöksiä.</a:t>
            </a:r>
            <a:endParaRPr>
              <a:solidFill>
                <a:schemeClr val="dk1"/>
              </a:solidFill>
              <a:latin typeface="Calibri"/>
              <a:ea typeface="Calibri"/>
              <a:cs typeface="Calibri"/>
              <a:sym typeface="Calibri"/>
            </a:endParaRPr>
          </a:p>
          <a:p>
            <a:pPr marL="914400" lvl="0" indent="-334327"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Kannattaa itse kirjoittaa tekstit opiskelijoiden tasoon sopivaksi</a:t>
            </a:r>
            <a:endParaRPr>
              <a:solidFill>
                <a:schemeClr val="dk1"/>
              </a:solidFill>
              <a:latin typeface="Calibri"/>
              <a:ea typeface="Calibri"/>
              <a:cs typeface="Calibri"/>
              <a:sym typeface="Calibri"/>
            </a:endParaRPr>
          </a:p>
          <a:p>
            <a:pPr marL="914400" lvl="0" indent="-334327"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Tehtävien kannattaa olla kaksiosaisia: </a:t>
            </a:r>
            <a:endParaRPr>
              <a:solidFill>
                <a:schemeClr val="dk1"/>
              </a:solidFill>
              <a:latin typeface="Calibri"/>
              <a:ea typeface="Calibri"/>
              <a:cs typeface="Calibri"/>
              <a:sym typeface="Calibri"/>
            </a:endParaRPr>
          </a:p>
          <a:p>
            <a:pPr marL="1828800" lvl="0" indent="-334327" algn="l" rtl="0">
              <a:spcBef>
                <a:spcPts val="0"/>
              </a:spcBef>
              <a:spcAft>
                <a:spcPts val="0"/>
              </a:spcAft>
              <a:buClr>
                <a:schemeClr val="dk1"/>
              </a:buClr>
              <a:buSzPct val="100000"/>
              <a:buFont typeface="Calibri"/>
              <a:buAutoNum type="alphaLcParenBoth"/>
            </a:pPr>
            <a:r>
              <a:rPr lang="fi">
                <a:solidFill>
                  <a:schemeClr val="dk1"/>
                </a:solidFill>
                <a:latin typeface="Calibri"/>
                <a:ea typeface="Calibri"/>
                <a:cs typeface="Calibri"/>
                <a:sym typeface="Calibri"/>
              </a:rPr>
              <a:t>monivalintatehtävä</a:t>
            </a:r>
            <a:endParaRPr>
              <a:solidFill>
                <a:schemeClr val="dk1"/>
              </a:solidFill>
              <a:latin typeface="Calibri"/>
              <a:ea typeface="Calibri"/>
              <a:cs typeface="Calibri"/>
              <a:sym typeface="Calibri"/>
            </a:endParaRPr>
          </a:p>
          <a:p>
            <a:pPr marL="1828800" lvl="0" indent="-334327" algn="l" rtl="0">
              <a:spcBef>
                <a:spcPts val="0"/>
              </a:spcBef>
              <a:spcAft>
                <a:spcPts val="0"/>
              </a:spcAft>
              <a:buClr>
                <a:schemeClr val="dk1"/>
              </a:buClr>
              <a:buSzPct val="100000"/>
              <a:buFont typeface="Calibri"/>
              <a:buAutoNum type="alphaLcParenBoth"/>
            </a:pPr>
            <a:r>
              <a:rPr lang="fi">
                <a:solidFill>
                  <a:schemeClr val="dk1"/>
                </a:solidFill>
                <a:latin typeface="Calibri"/>
                <a:ea typeface="Calibri"/>
                <a:cs typeface="Calibri"/>
                <a:sym typeface="Calibri"/>
              </a:rPr>
              <a:t>essee</a:t>
            </a:r>
            <a:endParaRPr>
              <a:solidFill>
                <a:schemeClr val="dk1"/>
              </a:solidFill>
              <a:latin typeface="Calibri"/>
              <a:ea typeface="Calibri"/>
              <a:cs typeface="Calibri"/>
              <a:sym typeface="Calibri"/>
            </a:endParaRPr>
          </a:p>
          <a:p>
            <a:pPr marL="457200" lvl="0" indent="-334327"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Mitä vikaa on seuraavissa perusteluissa?</a:t>
            </a:r>
            <a:endParaRPr>
              <a:solidFill>
                <a:schemeClr val="dk1"/>
              </a:solidFill>
              <a:latin typeface="Calibri"/>
              <a:ea typeface="Calibri"/>
              <a:cs typeface="Calibri"/>
              <a:sym typeface="Calibri"/>
            </a:endParaRPr>
          </a:p>
          <a:p>
            <a:pPr marL="1371600" lvl="0" indent="-334327" algn="l" rtl="0">
              <a:spcBef>
                <a:spcPts val="0"/>
              </a:spcBef>
              <a:spcAft>
                <a:spcPts val="0"/>
              </a:spcAft>
              <a:buClr>
                <a:schemeClr val="dk1"/>
              </a:buClr>
              <a:buSzPct val="100000"/>
              <a:buFont typeface="Calibri"/>
              <a:buAutoNum type="alphaLcParenBoth"/>
            </a:pPr>
            <a:r>
              <a:rPr lang="fi">
                <a:solidFill>
                  <a:schemeClr val="dk1"/>
                </a:solidFill>
                <a:latin typeface="Calibri"/>
                <a:ea typeface="Calibri"/>
                <a:cs typeface="Calibri"/>
                <a:sym typeface="Calibri"/>
              </a:rPr>
              <a:t>Lihansyöntiä ei pidä kieltää, koska se on luontaista.</a:t>
            </a:r>
            <a:endParaRPr>
              <a:solidFill>
                <a:schemeClr val="dk1"/>
              </a:solidFill>
              <a:latin typeface="Calibri"/>
              <a:ea typeface="Calibri"/>
              <a:cs typeface="Calibri"/>
              <a:sym typeface="Calibri"/>
            </a:endParaRPr>
          </a:p>
          <a:p>
            <a:pPr marL="1371600" lvl="0" indent="-334327" algn="l" rtl="0">
              <a:spcBef>
                <a:spcPts val="0"/>
              </a:spcBef>
              <a:spcAft>
                <a:spcPts val="0"/>
              </a:spcAft>
              <a:buClr>
                <a:schemeClr val="dk1"/>
              </a:buClr>
              <a:buSzPct val="100000"/>
              <a:buFont typeface="Calibri"/>
              <a:buAutoNum type="alphaLcParenBoth"/>
            </a:pPr>
            <a:r>
              <a:rPr lang="fi">
                <a:solidFill>
                  <a:schemeClr val="dk1"/>
                </a:solidFill>
                <a:latin typeface="Calibri"/>
                <a:ea typeface="Calibri"/>
                <a:cs typeface="Calibri"/>
                <a:sym typeface="Calibri"/>
              </a:rPr>
              <a:t>Puukiukaita ei pidä kieltää, koska ne ovat perinne.</a:t>
            </a:r>
            <a:endParaRPr>
              <a:solidFill>
                <a:schemeClr val="dk1"/>
              </a:solidFill>
              <a:latin typeface="Calibri"/>
              <a:ea typeface="Calibri"/>
              <a:cs typeface="Calibri"/>
              <a:sym typeface="Calibri"/>
            </a:endParaRPr>
          </a:p>
          <a:p>
            <a:pPr marL="1371600" lvl="0" indent="-334327" algn="l" rtl="0">
              <a:spcBef>
                <a:spcPts val="0"/>
              </a:spcBef>
              <a:spcAft>
                <a:spcPts val="0"/>
              </a:spcAft>
              <a:buClr>
                <a:schemeClr val="dk1"/>
              </a:buClr>
              <a:buSzPct val="100000"/>
              <a:buFont typeface="Calibri"/>
              <a:buAutoNum type="alphaLcParenBoth"/>
            </a:pPr>
            <a:r>
              <a:rPr lang="fi">
                <a:solidFill>
                  <a:schemeClr val="dk1"/>
                </a:solidFill>
                <a:latin typeface="Calibri"/>
                <a:ea typeface="Calibri"/>
                <a:cs typeface="Calibri"/>
                <a:sym typeface="Calibri"/>
              </a:rPr>
              <a:t>Tyttöjen sukuelinten silpomista ei pidä kieltää, koska se on yhteisön oma asia.</a:t>
            </a:r>
            <a:endParaRPr>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latin typeface="Calibri"/>
                <a:ea typeface="Calibri"/>
                <a:cs typeface="Calibri"/>
                <a:sym typeface="Calibri"/>
              </a:rPr>
              <a:t>Selitä, miksi seuraavat perustelut ovat ongelmallisia.</a:t>
            </a:r>
            <a:endParaRPr>
              <a:latin typeface="Calibri"/>
              <a:ea typeface="Calibri"/>
              <a:cs typeface="Calibri"/>
              <a:sym typeface="Calibri"/>
            </a:endParaRPr>
          </a:p>
        </p:txBody>
      </p:sp>
      <p:sp>
        <p:nvSpPr>
          <p:cNvPr id="373" name="Google Shape;373;p66"/>
          <p:cNvSpPr txBox="1">
            <a:spLocks noGrp="1"/>
          </p:cNvSpPr>
          <p:nvPr>
            <p:ph type="body" idx="1"/>
          </p:nvPr>
        </p:nvSpPr>
        <p:spPr>
          <a:xfrm>
            <a:off x="311700" y="1152475"/>
            <a:ext cx="8520600" cy="3706200"/>
          </a:xfrm>
          <a:prstGeom prst="rect">
            <a:avLst/>
          </a:prstGeom>
        </p:spPr>
        <p:txBody>
          <a:bodyPr spcFirstLastPara="1" wrap="square" lIns="91425" tIns="91425" rIns="91425" bIns="91425" anchor="t" anchorCtr="0">
            <a:normAutofit lnSpcReduction="10000"/>
          </a:bodyPr>
          <a:lstStyle/>
          <a:p>
            <a:pPr marL="457200" lvl="0" indent="-317500" algn="l" rtl="0">
              <a:spcBef>
                <a:spcPts val="1200"/>
              </a:spcBef>
              <a:spcAft>
                <a:spcPts val="0"/>
              </a:spcAft>
              <a:buClr>
                <a:schemeClr val="dk1"/>
              </a:buClr>
              <a:buSzPts val="1400"/>
              <a:buFont typeface="Calibri"/>
              <a:buAutoNum type="alphaLcParenBoth"/>
            </a:pPr>
            <a:r>
              <a:rPr lang="fi" sz="1400">
                <a:solidFill>
                  <a:schemeClr val="dk1"/>
                </a:solidFill>
                <a:latin typeface="Calibri"/>
                <a:ea typeface="Calibri"/>
                <a:cs typeface="Calibri"/>
                <a:sym typeface="Calibri"/>
              </a:rPr>
              <a:t>Minun kaverillani on neljä lasta, ja niistä yksikään ei ole rokotettu. Kaikki nämä kaverini lapset ovat kuitenkin terveempiä kuin kukaan muu tutuistani.</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lphaLcParenBoth"/>
            </a:pPr>
            <a:r>
              <a:rPr lang="fi" sz="1400">
                <a:solidFill>
                  <a:schemeClr val="dk1"/>
                </a:solidFill>
                <a:highlight>
                  <a:srgbClr val="FFFFFF"/>
                </a:highlight>
                <a:latin typeface="Calibri"/>
                <a:ea typeface="Calibri"/>
                <a:cs typeface="Calibri"/>
                <a:sym typeface="Calibri"/>
              </a:rPr>
              <a:t>Ethän sinä insinöörinä voikaan ymmärtää näistä sydämenasioista yhtään mitään!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lphaLcParenBoth"/>
            </a:pPr>
            <a:r>
              <a:rPr lang="fi" sz="1400">
                <a:solidFill>
                  <a:schemeClr val="dk1"/>
                </a:solidFill>
                <a:latin typeface="Calibri"/>
                <a:ea typeface="Calibri"/>
                <a:cs typeface="Calibri"/>
                <a:sym typeface="Calibri"/>
              </a:rPr>
              <a:t>On ihan älytöntä uskoa johonkin pilven päällä asustelevaan partaukkoon, niin kuin kristityt uskoo.</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lphaLcParenBoth"/>
            </a:pPr>
            <a:r>
              <a:rPr lang="fi" sz="1400">
                <a:solidFill>
                  <a:schemeClr val="dk1"/>
                </a:solidFill>
                <a:latin typeface="Calibri"/>
                <a:ea typeface="Calibri"/>
                <a:cs typeface="Calibri"/>
                <a:sym typeface="Calibri"/>
              </a:rPr>
              <a:t>Kesällä, kun syödään paljon jäätelöä, niin hukkuu myös paljon ihmisiä. Jäätelönsyönti aiheuttaa siis hukkumiskuolemia.</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lphaLcParenBoth"/>
            </a:pPr>
            <a:r>
              <a:rPr lang="fi" sz="1400">
                <a:solidFill>
                  <a:schemeClr val="dk1"/>
                </a:solidFill>
                <a:latin typeface="Calibri"/>
                <a:ea typeface="Calibri"/>
                <a:cs typeface="Calibri"/>
                <a:sym typeface="Calibri"/>
              </a:rPr>
              <a:t>Jos jätät treenit kerrankin väliin, niin voit unohtaa pääsyn finaaliin.</a:t>
            </a:r>
            <a:endParaRPr sz="14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lphaLcParenBoth"/>
            </a:pPr>
            <a:r>
              <a:rPr lang="fi" sz="1400">
                <a:solidFill>
                  <a:schemeClr val="dk1"/>
                </a:solidFill>
                <a:latin typeface="Calibri"/>
                <a:ea typeface="Calibri"/>
                <a:cs typeface="Calibri"/>
                <a:sym typeface="Calibri"/>
              </a:rPr>
              <a:t>Ihan turhaa naiset valittavat Suomessa epätasa-arvoisesta asemastaan työelämässä, kun Saudi-Arabiassa naiset ei saa edes syödä ravintolassa ilman perhettään.</a:t>
            </a:r>
            <a:endParaRPr sz="1400">
              <a:solidFill>
                <a:schemeClr val="dk1"/>
              </a:solidFill>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fi" sz="1400">
                <a:solidFill>
                  <a:schemeClr val="dk1"/>
                </a:solidFill>
                <a:latin typeface="Calibri"/>
                <a:ea typeface="Calibri"/>
                <a:cs typeface="Calibri"/>
                <a:sym typeface="Calibri"/>
              </a:rPr>
              <a:t>LIIKKUVA KOULU - hengessä argumentaatiovirheharjoituksen voi toteuttaa myös niin, että puolet ryhmästä saa näitä ongelmallisia väitteitä ja puolet taas niissä piilevien ongelmien kuvailuja. Sitten puoliskot lähtevät kiertämään koulurakennusta eri suunnista ja kohdatessaan yrittävät löytää parinsa. </a:t>
            </a:r>
            <a:endParaRPr sz="1400">
              <a:solidFill>
                <a:schemeClr val="dk1"/>
              </a:solidFill>
              <a:latin typeface="Calibri"/>
              <a:ea typeface="Calibri"/>
              <a:cs typeface="Calibri"/>
              <a:sym typeface="Calibri"/>
            </a:endParaRPr>
          </a:p>
          <a:p>
            <a:pPr marL="0" lvl="0" indent="0" algn="l" rtl="0">
              <a:spcBef>
                <a:spcPts val="1200"/>
              </a:spcBef>
              <a:spcAft>
                <a:spcPts val="1200"/>
              </a:spcAft>
              <a:buNone/>
            </a:pPr>
            <a:endParaRPr>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Paritehtävä: huonot perustelut</a:t>
            </a:r>
            <a:endParaRPr/>
          </a:p>
        </p:txBody>
      </p:sp>
      <p:sp>
        <p:nvSpPr>
          <p:cNvPr id="379" name="Google Shape;379;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fi">
                <a:solidFill>
                  <a:schemeClr val="dk1"/>
                </a:solidFill>
                <a:latin typeface="Calibri"/>
                <a:ea typeface="Calibri"/>
                <a:cs typeface="Calibri"/>
                <a:sym typeface="Calibri"/>
              </a:rPr>
              <a:t>Työskennelkää pareittain. Jokainen pari valitsee yhden seuraavista väitteistä (vaihtoehtoisesti väitteet voi keksiä itse):</a:t>
            </a:r>
            <a:endParaRPr>
              <a:solidFill>
                <a:schemeClr val="dk1"/>
              </a:solidFill>
              <a:latin typeface="Calibri"/>
              <a:ea typeface="Calibri"/>
              <a:cs typeface="Calibri"/>
              <a:sym typeface="Calibri"/>
            </a:endParaRPr>
          </a:p>
          <a:p>
            <a:pPr marL="457200" lvl="0" indent="-325755" algn="l" rtl="0">
              <a:spcBef>
                <a:spcPts val="1200"/>
              </a:spcBef>
              <a:spcAft>
                <a:spcPts val="0"/>
              </a:spcAft>
              <a:buClr>
                <a:schemeClr val="dk1"/>
              </a:buClr>
              <a:buSzPct val="100000"/>
              <a:buFont typeface="Calibri"/>
              <a:buChar char="●"/>
            </a:pPr>
            <a:r>
              <a:rPr lang="fi">
                <a:solidFill>
                  <a:schemeClr val="dk1"/>
                </a:solidFill>
                <a:latin typeface="Calibri"/>
                <a:ea typeface="Calibri"/>
                <a:cs typeface="Calibri"/>
                <a:sym typeface="Calibri"/>
              </a:rPr>
              <a:t>Jälki-istunto on hyvä kasvatuskeino.</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Rokotteet aiheuttavat kasvaimia.</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Maa kiertää Aurinkoa.</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Oppitunnilla pitäisi saada käyttää lippistä.</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Kuvatkaa videolle 30 sekunnin puhe, jossa valitsemanne väite perustellaan mahdollisimman huonosti. 30 sekuntiin tulee siis mahduttaa mahdollisimman paljon huonoa argumentaatiota. </a:t>
            </a:r>
            <a:endParaRPr>
              <a:solidFill>
                <a:schemeClr val="dk1"/>
              </a:solidFill>
              <a:latin typeface="Calibri"/>
              <a:ea typeface="Calibri"/>
              <a:cs typeface="Calibri"/>
              <a:sym typeface="Calibri"/>
            </a:endParaRPr>
          </a:p>
          <a:p>
            <a:pPr marL="0" lvl="0" indent="0" algn="l" rtl="0">
              <a:spcBef>
                <a:spcPts val="1200"/>
              </a:spcBef>
              <a:spcAft>
                <a:spcPts val="1200"/>
              </a:spcAft>
              <a:buNone/>
            </a:pPr>
            <a:r>
              <a:rPr lang="fi">
                <a:solidFill>
                  <a:schemeClr val="dk1"/>
                </a:solidFill>
                <a:latin typeface="Calibri"/>
                <a:ea typeface="Calibri"/>
                <a:cs typeface="Calibri"/>
                <a:sym typeface="Calibri"/>
              </a:rPr>
              <a:t>Tämän jälkeen parit yhdistyvät neljän hengen ryhmiksi ja näyttävät videonsa toisilleen. Toisen parin tehtävänä on (1) tunnistaa, mitä perusteita väitteelle annettiin (2) selittää, miksi perustelut ovat huonoja ja (3) valita yksi näkemistään huonoista perusteluista esiteltäväksi muulle luokalle. Jos videolla on jokin perustelu, joka ei toisen parin mielestä olekaan huono, tämä otetaan yhteiseen tarkasteluun.</a:t>
            </a:r>
            <a:endParaRPr>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i" b="1">
                <a:latin typeface="Calibri"/>
                <a:ea typeface="Calibri"/>
                <a:cs typeface="Calibri"/>
                <a:sym typeface="Calibri"/>
              </a:rPr>
              <a:t>Päätelmätyypit ja argumentaatiovirheet:</a:t>
            </a:r>
            <a:r>
              <a:rPr lang="fi">
                <a:latin typeface="Calibri"/>
                <a:ea typeface="Calibri"/>
                <a:cs typeface="Calibri"/>
                <a:sym typeface="Calibri"/>
              </a:rPr>
              <a:t> tehtäviä</a:t>
            </a:r>
            <a:endParaRPr>
              <a:latin typeface="Calibri"/>
              <a:ea typeface="Calibri"/>
              <a:cs typeface="Calibri"/>
              <a:sym typeface="Calibri"/>
            </a:endParaRPr>
          </a:p>
        </p:txBody>
      </p:sp>
      <p:sp>
        <p:nvSpPr>
          <p:cNvPr id="385" name="Google Shape;385;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solidFill>
                  <a:schemeClr val="dk1"/>
                </a:solidFill>
                <a:latin typeface="Calibri"/>
                <a:ea typeface="Calibri"/>
                <a:cs typeface="Calibri"/>
                <a:sym typeface="Calibri"/>
              </a:rPr>
              <a:t>Mitä vikaa on seuraavissa määritelmissä? (Vastaesimerkkejä/virhepäätelmiä)</a:t>
            </a:r>
            <a:endParaRPr>
              <a:solidFill>
                <a:schemeClr val="dk1"/>
              </a:solidFill>
              <a:latin typeface="Calibri"/>
              <a:ea typeface="Calibri"/>
              <a:cs typeface="Calibri"/>
              <a:sym typeface="Calibri"/>
            </a:endParaRPr>
          </a:p>
          <a:p>
            <a:pPr marL="457200" lvl="0" indent="-342900" algn="l" rtl="0">
              <a:spcBef>
                <a:spcPts val="1200"/>
              </a:spcBef>
              <a:spcAft>
                <a:spcPts val="0"/>
              </a:spcAft>
              <a:buClr>
                <a:schemeClr val="dk1"/>
              </a:buClr>
              <a:buSzPts val="1800"/>
              <a:buFont typeface="Calibri"/>
              <a:buAutoNum type="alphaLcParenBoth"/>
            </a:pPr>
            <a:r>
              <a:rPr lang="fi">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lphaLcParenBoth"/>
            </a:pPr>
            <a:r>
              <a:rPr lang="fi">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lphaLcParenBoth"/>
            </a:pPr>
            <a:r>
              <a:rPr lang="fi">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0" lvl="0" indent="0" algn="l" rtl="0">
              <a:spcBef>
                <a:spcPts val="1200"/>
              </a:spcBef>
              <a:spcAft>
                <a:spcPts val="1200"/>
              </a:spcAft>
              <a:buNone/>
            </a:pPr>
            <a:r>
              <a:rPr lang="fi">
                <a:solidFill>
                  <a:schemeClr val="dk1"/>
                </a:solidFill>
                <a:latin typeface="Calibri"/>
                <a:ea typeface="Calibri"/>
                <a:cs typeface="Calibri"/>
                <a:sym typeface="Calibri"/>
              </a:rPr>
              <a:t>Vastaus: (a) käsitteellinen ristiriita, (b) liiallinen yleistys, (c) …</a:t>
            </a:r>
            <a:endParaRPr>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Vastaesimerkit</a:t>
            </a:r>
            <a:endParaRPr b="1">
              <a:latin typeface="Calibri"/>
              <a:ea typeface="Calibri"/>
              <a:cs typeface="Calibri"/>
              <a:sym typeface="Calibri"/>
            </a:endParaRPr>
          </a:p>
        </p:txBody>
      </p:sp>
      <p:sp>
        <p:nvSpPr>
          <p:cNvPr id="391" name="Google Shape;391;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Opiskelijoiden oletetaan osaavan kahdenlaisia vastaesimerkkejä:</a:t>
            </a:r>
            <a:endParaRPr>
              <a:solidFill>
                <a:schemeClr val="dk1"/>
              </a:solidFill>
              <a:latin typeface="Calibri"/>
              <a:ea typeface="Calibri"/>
              <a:cs typeface="Calibri"/>
              <a:sym typeface="Calibri"/>
            </a:endParaRPr>
          </a:p>
          <a:p>
            <a:pPr marL="457200" lvl="0" indent="0" algn="l" rtl="0">
              <a:spcBef>
                <a:spcPts val="1200"/>
              </a:spcBef>
              <a:spcAft>
                <a:spcPts val="0"/>
              </a:spcAft>
              <a:buNone/>
            </a:pPr>
            <a:r>
              <a:rPr lang="fi" sz="1800">
                <a:solidFill>
                  <a:schemeClr val="dk1"/>
                </a:solidFill>
                <a:latin typeface="Calibri"/>
                <a:ea typeface="Calibri"/>
                <a:cs typeface="Calibri"/>
                <a:sym typeface="Calibri"/>
              </a:rPr>
              <a:t>(</a:t>
            </a:r>
            <a:r>
              <a:rPr lang="fi">
                <a:solidFill>
                  <a:schemeClr val="dk1"/>
                </a:solidFill>
                <a:latin typeface="Calibri"/>
                <a:ea typeface="Calibri"/>
                <a:cs typeface="Calibri"/>
                <a:sym typeface="Calibri"/>
              </a:rPr>
              <a:t>A</a:t>
            </a:r>
            <a:r>
              <a:rPr lang="fi" sz="1800">
                <a:solidFill>
                  <a:schemeClr val="dk1"/>
                </a:solidFill>
                <a:latin typeface="Calibri"/>
                <a:ea typeface="Calibri"/>
                <a:cs typeface="Calibri"/>
                <a:sym typeface="Calibri"/>
              </a:rPr>
              <a:t>) Vastaesimerkk</a:t>
            </a:r>
            <a:r>
              <a:rPr lang="fi">
                <a:solidFill>
                  <a:schemeClr val="dk1"/>
                </a:solidFill>
                <a:latin typeface="Calibri"/>
                <a:ea typeface="Calibri"/>
                <a:cs typeface="Calibri"/>
                <a:sym typeface="Calibri"/>
              </a:rPr>
              <a:t>i</a:t>
            </a:r>
            <a:r>
              <a:rPr lang="fi" sz="1800">
                <a:solidFill>
                  <a:schemeClr val="dk1"/>
                </a:solidFill>
                <a:latin typeface="Calibri"/>
                <a:ea typeface="Calibri"/>
                <a:cs typeface="Calibri"/>
                <a:sym typeface="Calibri"/>
              </a:rPr>
              <a:t> yleis</a:t>
            </a:r>
            <a:r>
              <a:rPr lang="fi">
                <a:solidFill>
                  <a:schemeClr val="dk1"/>
                </a:solidFill>
                <a:latin typeface="Calibri"/>
                <a:ea typeface="Calibri"/>
                <a:cs typeface="Calibri"/>
                <a:sym typeface="Calibri"/>
              </a:rPr>
              <a:t>elle</a:t>
            </a:r>
            <a:r>
              <a:rPr lang="fi" sz="1800">
                <a:solidFill>
                  <a:schemeClr val="dk1"/>
                </a:solidFill>
                <a:latin typeface="Calibri"/>
                <a:ea typeface="Calibri"/>
                <a:cs typeface="Calibri"/>
                <a:sym typeface="Calibri"/>
              </a:rPr>
              <a:t> väitte</a:t>
            </a:r>
            <a:r>
              <a:rPr lang="fi">
                <a:solidFill>
                  <a:schemeClr val="dk1"/>
                </a:solidFill>
                <a:latin typeface="Calibri"/>
                <a:ea typeface="Calibri"/>
                <a:cs typeface="Calibri"/>
                <a:sym typeface="Calibri"/>
              </a:rPr>
              <a:t>e</a:t>
            </a:r>
            <a:r>
              <a:rPr lang="fi" sz="1800">
                <a:solidFill>
                  <a:schemeClr val="dk1"/>
                </a:solidFill>
                <a:latin typeface="Calibri"/>
                <a:ea typeface="Calibri"/>
                <a:cs typeface="Calibri"/>
                <a:sym typeface="Calibri"/>
              </a:rPr>
              <a:t>lle tai määritelm</a:t>
            </a:r>
            <a:r>
              <a:rPr lang="fi">
                <a:solidFill>
                  <a:schemeClr val="dk1"/>
                </a:solidFill>
                <a:latin typeface="Calibri"/>
                <a:ea typeface="Calibri"/>
                <a:cs typeface="Calibri"/>
                <a:sym typeface="Calibri"/>
              </a:rPr>
              <a:t>ä</a:t>
            </a:r>
            <a:r>
              <a:rPr lang="fi" sz="1800">
                <a:solidFill>
                  <a:schemeClr val="dk1"/>
                </a:solidFill>
                <a:latin typeface="Calibri"/>
                <a:ea typeface="Calibri"/>
                <a:cs typeface="Calibri"/>
                <a:sym typeface="Calibri"/>
              </a:rPr>
              <a:t>lle: tapau</a:t>
            </a:r>
            <a:r>
              <a:rPr lang="fi">
                <a:solidFill>
                  <a:schemeClr val="dk1"/>
                </a:solidFill>
                <a:latin typeface="Calibri"/>
                <a:ea typeface="Calibri"/>
                <a:cs typeface="Calibri"/>
                <a:sym typeface="Calibri"/>
              </a:rPr>
              <a:t>s</a:t>
            </a:r>
            <a:r>
              <a:rPr lang="fi" sz="1800">
                <a:solidFill>
                  <a:schemeClr val="dk1"/>
                </a:solidFill>
                <a:latin typeface="Calibri"/>
                <a:ea typeface="Calibri"/>
                <a:cs typeface="Calibri"/>
                <a:sym typeface="Calibri"/>
              </a:rPr>
              <a:t>, jossa yleinen väite tai määritelmä ei pidä paikkaansa. </a:t>
            </a:r>
            <a:endParaRPr sz="1800">
              <a:solidFill>
                <a:schemeClr val="dk1"/>
              </a:solidFill>
              <a:latin typeface="Calibri"/>
              <a:ea typeface="Calibri"/>
              <a:cs typeface="Calibri"/>
              <a:sym typeface="Calibri"/>
            </a:endParaRPr>
          </a:p>
          <a:p>
            <a:pPr marL="914400" lvl="1" indent="-325755" algn="l" rtl="0">
              <a:spcBef>
                <a:spcPts val="1200"/>
              </a:spcBef>
              <a:spcAft>
                <a:spcPts val="0"/>
              </a:spcAft>
              <a:buClr>
                <a:schemeClr val="dk1"/>
              </a:buClr>
              <a:buSzPct val="100000"/>
              <a:buFont typeface="Calibri"/>
              <a:buChar char="-"/>
            </a:pPr>
            <a:r>
              <a:rPr lang="fi" sz="1800">
                <a:solidFill>
                  <a:schemeClr val="dk1"/>
                </a:solidFill>
                <a:latin typeface="Calibri"/>
                <a:ea typeface="Calibri"/>
                <a:cs typeface="Calibri"/>
                <a:sym typeface="Calibri"/>
              </a:rPr>
              <a:t>“Kaikki joutsenet ovat valkoisia.” → Yksi joutsen, joka ei ole valkoinen, osoittaa väitteen epätodeksi.</a:t>
            </a:r>
            <a:endParaRPr sz="1800">
              <a:solidFill>
                <a:schemeClr val="dk1"/>
              </a:solidFill>
              <a:latin typeface="Calibri"/>
              <a:ea typeface="Calibri"/>
              <a:cs typeface="Calibri"/>
              <a:sym typeface="Calibri"/>
            </a:endParaRPr>
          </a:p>
          <a:p>
            <a:pPr marL="457200" lvl="0" indent="0" algn="l" rtl="0">
              <a:spcBef>
                <a:spcPts val="1200"/>
              </a:spcBef>
              <a:spcAft>
                <a:spcPts val="0"/>
              </a:spcAft>
              <a:buNone/>
            </a:pPr>
            <a:r>
              <a:rPr lang="fi">
                <a:solidFill>
                  <a:schemeClr val="dk1"/>
                </a:solidFill>
                <a:latin typeface="Calibri"/>
                <a:ea typeface="Calibri"/>
                <a:cs typeface="Calibri"/>
                <a:sym typeface="Calibri"/>
              </a:rPr>
              <a:t>(B) </a:t>
            </a:r>
            <a:r>
              <a:rPr lang="fi" sz="1800">
                <a:solidFill>
                  <a:schemeClr val="dk1"/>
                </a:solidFill>
                <a:latin typeface="Calibri"/>
                <a:ea typeface="Calibri"/>
                <a:cs typeface="Calibri"/>
                <a:sym typeface="Calibri"/>
              </a:rPr>
              <a:t>Vastaesimerkki argumentille: tilanne tai tapaus, jossa argumentin premissit pitävät paikkansa, mutta johtopäätös ei pidä. </a:t>
            </a:r>
            <a:endParaRPr sz="1800">
              <a:solidFill>
                <a:schemeClr val="dk1"/>
              </a:solidFill>
              <a:latin typeface="Calibri"/>
              <a:ea typeface="Calibri"/>
              <a:cs typeface="Calibri"/>
              <a:sym typeface="Calibri"/>
            </a:endParaRPr>
          </a:p>
          <a:p>
            <a:pPr marL="914400" lvl="0" indent="0" algn="l" rtl="0">
              <a:spcBef>
                <a:spcPts val="1200"/>
              </a:spcBef>
              <a:spcAft>
                <a:spcPts val="0"/>
              </a:spcAft>
              <a:buNone/>
            </a:pPr>
            <a:r>
              <a:rPr lang="fi" sz="1800">
                <a:solidFill>
                  <a:schemeClr val="dk1"/>
                </a:solidFill>
                <a:latin typeface="Calibri"/>
                <a:ea typeface="Calibri"/>
                <a:cs typeface="Calibri"/>
                <a:sym typeface="Calibri"/>
              </a:rPr>
              <a:t>(1) Jos on satanut, niin jalkakäytävä on kastunut</a:t>
            </a:r>
            <a:endParaRPr sz="1800">
              <a:solidFill>
                <a:schemeClr val="dk1"/>
              </a:solidFill>
              <a:latin typeface="Calibri"/>
              <a:ea typeface="Calibri"/>
              <a:cs typeface="Calibri"/>
              <a:sym typeface="Calibri"/>
            </a:endParaRPr>
          </a:p>
          <a:p>
            <a:pPr marL="914400" lvl="0" indent="0" algn="l" rtl="0">
              <a:spcBef>
                <a:spcPts val="0"/>
              </a:spcBef>
              <a:spcAft>
                <a:spcPts val="0"/>
              </a:spcAft>
              <a:buNone/>
            </a:pPr>
            <a:r>
              <a:rPr lang="fi" sz="1800" u="sng">
                <a:solidFill>
                  <a:schemeClr val="dk1"/>
                </a:solidFill>
                <a:latin typeface="Calibri"/>
                <a:ea typeface="Calibri"/>
                <a:cs typeface="Calibri"/>
                <a:sym typeface="Calibri"/>
              </a:rPr>
              <a:t>(2) Jalkakäytävä on kastunut </a:t>
            </a:r>
            <a:endParaRPr sz="1800" u="sng">
              <a:solidFill>
                <a:schemeClr val="dk1"/>
              </a:solidFill>
              <a:latin typeface="Calibri"/>
              <a:ea typeface="Calibri"/>
              <a:cs typeface="Calibri"/>
              <a:sym typeface="Calibri"/>
            </a:endParaRPr>
          </a:p>
          <a:p>
            <a:pPr marL="914400" lvl="0" indent="0" algn="l" rtl="0">
              <a:spcBef>
                <a:spcPts val="0"/>
              </a:spcBef>
              <a:spcAft>
                <a:spcPts val="0"/>
              </a:spcAft>
              <a:buNone/>
            </a:pPr>
            <a:r>
              <a:rPr lang="fi" sz="1800">
                <a:solidFill>
                  <a:schemeClr val="dk1"/>
                </a:solidFill>
                <a:latin typeface="Calibri"/>
                <a:ea typeface="Calibri"/>
                <a:cs typeface="Calibri"/>
                <a:sym typeface="Calibri"/>
              </a:rPr>
              <a:t>(JP) On siis satanut</a:t>
            </a:r>
            <a:endParaRPr sz="1800">
              <a:solidFill>
                <a:schemeClr val="dk1"/>
              </a:solidFill>
              <a:latin typeface="Calibri"/>
              <a:ea typeface="Calibri"/>
              <a:cs typeface="Calibri"/>
              <a:sym typeface="Calibri"/>
            </a:endParaRPr>
          </a:p>
          <a:p>
            <a:pPr marL="914400" lvl="0" indent="0" algn="l" rtl="0">
              <a:spcBef>
                <a:spcPts val="1200"/>
              </a:spcBef>
              <a:spcAft>
                <a:spcPts val="1200"/>
              </a:spcAft>
              <a:buNone/>
            </a:pPr>
            <a:r>
              <a:rPr lang="fi">
                <a:solidFill>
                  <a:schemeClr val="dk1"/>
                </a:solidFill>
                <a:latin typeface="Calibri"/>
                <a:ea typeface="Calibri"/>
                <a:cs typeface="Calibri"/>
                <a:sym typeface="Calibri"/>
              </a:rPr>
              <a:t>Jalkakäytävä voi olla märkä jostain muusta syystä. Esimerkiksi se on voitu pestä.</a:t>
            </a:r>
            <a:endParaRPr sz="18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fi" b="1">
                <a:latin typeface="Calibri"/>
                <a:ea typeface="Calibri"/>
                <a:cs typeface="Calibri"/>
                <a:sym typeface="Calibri"/>
              </a:rPr>
              <a:t>Vastaesimerkit: </a:t>
            </a:r>
            <a:r>
              <a:rPr lang="fi">
                <a:latin typeface="Calibri"/>
                <a:ea typeface="Calibri"/>
                <a:cs typeface="Calibri"/>
                <a:sym typeface="Calibri"/>
              </a:rPr>
              <a:t>tehtäviä</a:t>
            </a:r>
            <a:endParaRPr>
              <a:latin typeface="Calibri"/>
              <a:ea typeface="Calibri"/>
              <a:cs typeface="Calibri"/>
              <a:sym typeface="Calibri"/>
            </a:endParaRPr>
          </a:p>
        </p:txBody>
      </p:sp>
      <p:sp>
        <p:nvSpPr>
          <p:cNvPr id="397" name="Google Shape;397;p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fi">
                <a:solidFill>
                  <a:schemeClr val="dk1"/>
                </a:solidFill>
                <a:latin typeface="Calibri"/>
                <a:ea typeface="Calibri"/>
                <a:cs typeface="Calibri"/>
                <a:sym typeface="Calibri"/>
              </a:rPr>
              <a:t>Tehtävä, jossa on yleistyksiä ja argumentteja, joihin pitäisi osoittaa ongelmallisiksi vastaesimerkkien avulla. Esim. 2 yleistystä, kolme argumenttia.</a:t>
            </a:r>
            <a:endParaRPr>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Epäsuora perustelu ja todistaminen</a:t>
            </a:r>
            <a:endParaRPr b="1">
              <a:latin typeface="Calibri"/>
              <a:ea typeface="Calibri"/>
              <a:cs typeface="Calibri"/>
              <a:sym typeface="Calibri"/>
            </a:endParaRPr>
          </a:p>
        </p:txBody>
      </p:sp>
      <p:sp>
        <p:nvSpPr>
          <p:cNvPr id="403" name="Google Shape;403;p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Monia hyvin perustavia väitteitä ei voi oikeuttaa tai osoittaa todeksi johtamalla niitä suoraan vielä perustavammista oletuksista. </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Kyseisten väitteiden oikeuttamiseksi tai todistamiseksi käytetään usein epäsuoraa todistusta eli niin sanottua </a:t>
            </a:r>
            <a:r>
              <a:rPr lang="fi" i="1">
                <a:solidFill>
                  <a:schemeClr val="dk1"/>
                </a:solidFill>
                <a:latin typeface="Calibri"/>
                <a:ea typeface="Calibri"/>
                <a:cs typeface="Calibri"/>
                <a:sym typeface="Calibri"/>
              </a:rPr>
              <a:t>reductio ad absurdum</a:t>
            </a:r>
            <a:r>
              <a:rPr lang="fi">
                <a:solidFill>
                  <a:schemeClr val="dk1"/>
                </a:solidFill>
                <a:latin typeface="Calibri"/>
                <a:ea typeface="Calibri"/>
                <a:cs typeface="Calibri"/>
                <a:sym typeface="Calibri"/>
              </a:rPr>
              <a:t> -menetelmää. </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fi">
                <a:solidFill>
                  <a:schemeClr val="dk1"/>
                </a:solidFill>
                <a:latin typeface="Calibri"/>
                <a:ea typeface="Calibri"/>
                <a:cs typeface="Calibri"/>
                <a:sym typeface="Calibri"/>
              </a:rPr>
              <a:t>Siinä lähtökohtana on kyseisen väitteen kielto. Jos voidaan osoittaa sen johtavan ristiriitaan jonkin keskustelussa hyväksytyn oletuksen kanssa, voidaan päätellä, että oli alun alkaen virhe kieltää kyseinen väite.</a:t>
            </a:r>
            <a:endParaRPr>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Ristiriidattomuus:</a:t>
            </a:r>
            <a:r>
              <a:rPr lang="fi">
                <a:latin typeface="Calibri"/>
                <a:ea typeface="Calibri"/>
                <a:cs typeface="Calibri"/>
                <a:sym typeface="Calibri"/>
              </a:rPr>
              <a:t> tehtäviä</a:t>
            </a:r>
            <a:endParaRPr>
              <a:latin typeface="Calibri"/>
              <a:ea typeface="Calibri"/>
              <a:cs typeface="Calibri"/>
              <a:sym typeface="Calibri"/>
            </a:endParaRPr>
          </a:p>
        </p:txBody>
      </p:sp>
      <p:sp>
        <p:nvSpPr>
          <p:cNvPr id="85" name="Google Shape;85;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1200"/>
              </a:spcBef>
              <a:spcAft>
                <a:spcPts val="0"/>
              </a:spcAft>
              <a:buClr>
                <a:schemeClr val="dk1"/>
              </a:buClr>
              <a:buSzPts val="688"/>
              <a:buFont typeface="Arial"/>
              <a:buNone/>
            </a:pPr>
            <a:r>
              <a:rPr lang="fi" sz="1487" b="1">
                <a:solidFill>
                  <a:schemeClr val="dk1"/>
                </a:solidFill>
                <a:latin typeface="Calibri"/>
                <a:ea typeface="Calibri"/>
                <a:cs typeface="Calibri"/>
                <a:sym typeface="Calibri"/>
              </a:rPr>
              <a:t>Eeron tehtävä ristiriidasta</a:t>
            </a:r>
            <a:endParaRPr sz="1487">
              <a:solidFill>
                <a:schemeClr val="dk1"/>
              </a:solidFill>
              <a:latin typeface="Calibri"/>
              <a:ea typeface="Calibri"/>
              <a:cs typeface="Calibri"/>
              <a:sym typeface="Calibri"/>
            </a:endParaRPr>
          </a:p>
          <a:p>
            <a:pPr marL="0" lvl="0" indent="0" algn="l" rtl="0">
              <a:lnSpc>
                <a:spcPct val="95000"/>
              </a:lnSpc>
              <a:spcBef>
                <a:spcPts val="1200"/>
              </a:spcBef>
              <a:spcAft>
                <a:spcPts val="0"/>
              </a:spcAft>
              <a:buClr>
                <a:schemeClr val="dk1"/>
              </a:buClr>
              <a:buSzPts val="688"/>
              <a:buFont typeface="Arial"/>
              <a:buNone/>
            </a:pPr>
            <a:r>
              <a:rPr lang="fi" sz="1487">
                <a:solidFill>
                  <a:schemeClr val="dk1"/>
                </a:solidFill>
                <a:latin typeface="Calibri"/>
                <a:ea typeface="Calibri"/>
                <a:cs typeface="Calibri"/>
                <a:sym typeface="Calibri"/>
              </a:rPr>
              <a:t>Arkikielessä puhutaan erilaisista ristiriidoista. On eturistiriitoja, luokkaristiriitoja ja loogisia ristiriitoja. Muodollisessa logiikassa ristiriita on pahinta mitä on. Väitejoukossa voi olla erilaisia puutteita, mutta jos se sisältää ristiriidan tai johtaa ristiriitaan, se on pahimmalla mahdollisella tavalla virheellinen.</a:t>
            </a:r>
            <a:endParaRPr sz="1487">
              <a:solidFill>
                <a:schemeClr val="dk1"/>
              </a:solidFill>
              <a:latin typeface="Calibri"/>
              <a:ea typeface="Calibri"/>
              <a:cs typeface="Calibri"/>
              <a:sym typeface="Calibri"/>
            </a:endParaRPr>
          </a:p>
          <a:p>
            <a:pPr marL="0" lvl="0" indent="0" algn="l" rtl="0">
              <a:lnSpc>
                <a:spcPct val="95000"/>
              </a:lnSpc>
              <a:spcBef>
                <a:spcPts val="1200"/>
              </a:spcBef>
              <a:spcAft>
                <a:spcPts val="0"/>
              </a:spcAft>
              <a:buClr>
                <a:schemeClr val="dk1"/>
              </a:buClr>
              <a:buSzPts val="688"/>
              <a:buFont typeface="Arial"/>
              <a:buNone/>
            </a:pPr>
            <a:r>
              <a:rPr lang="fi" sz="1487">
                <a:solidFill>
                  <a:schemeClr val="dk1"/>
                </a:solidFill>
                <a:latin typeface="Calibri"/>
                <a:ea typeface="Calibri"/>
                <a:cs typeface="Calibri"/>
                <a:sym typeface="Calibri"/>
              </a:rPr>
              <a:t>Erittele seuraavia väitejoukkoja loogisten seurausten suhteen ja arvioi, ovatko ne ristiriitaisia.</a:t>
            </a:r>
            <a:endParaRPr sz="1487">
              <a:solidFill>
                <a:schemeClr val="dk1"/>
              </a:solidFill>
              <a:latin typeface="Calibri"/>
              <a:ea typeface="Calibri"/>
              <a:cs typeface="Calibri"/>
              <a:sym typeface="Calibri"/>
            </a:endParaRPr>
          </a:p>
          <a:p>
            <a:pPr marL="457200" lvl="0" indent="0" algn="l" rtl="0">
              <a:lnSpc>
                <a:spcPct val="95000"/>
              </a:lnSpc>
              <a:spcBef>
                <a:spcPts val="1200"/>
              </a:spcBef>
              <a:spcAft>
                <a:spcPts val="0"/>
              </a:spcAft>
              <a:buNone/>
            </a:pPr>
            <a:r>
              <a:rPr lang="fi" sz="1487">
                <a:solidFill>
                  <a:schemeClr val="dk1"/>
                </a:solidFill>
                <a:latin typeface="Calibri"/>
                <a:ea typeface="Calibri"/>
                <a:cs typeface="Calibri"/>
                <a:sym typeface="Calibri"/>
              </a:rPr>
              <a:t>Kaikki tämän lausejoukon henkilöt kuuluvat samaan filosofian ryhmään. Ryhmässä ei ole ketään Kallea pidempään. Jos Leena olisi 5 senttiä pidempi kuin Tuisku, hän olisi pidempi kuin Kalle. Lumi on luokan lyhin, hän 150-senttinen. Ainoastaan Tuisku on vain pari senttiä Lumia pidempi, muut ovat eri kymmenluvulla.</a:t>
            </a:r>
            <a:endParaRPr sz="1487">
              <a:solidFill>
                <a:schemeClr val="dk1"/>
              </a:solidFill>
              <a:latin typeface="Calibri"/>
              <a:ea typeface="Calibri"/>
              <a:cs typeface="Calibri"/>
              <a:sym typeface="Calibri"/>
            </a:endParaRPr>
          </a:p>
          <a:p>
            <a:pPr marL="0" lvl="0" indent="0" algn="l" rtl="0">
              <a:lnSpc>
                <a:spcPct val="95000"/>
              </a:lnSpc>
              <a:spcBef>
                <a:spcPts val="1200"/>
              </a:spcBef>
              <a:spcAft>
                <a:spcPts val="0"/>
              </a:spcAft>
              <a:buClr>
                <a:schemeClr val="dk1"/>
              </a:buClr>
              <a:buSzPts val="688"/>
              <a:buFont typeface="Arial"/>
              <a:buNone/>
            </a:pPr>
            <a:endParaRPr sz="1487">
              <a:solidFill>
                <a:schemeClr val="dk1"/>
              </a:solidFill>
              <a:latin typeface="Calibri"/>
              <a:ea typeface="Calibri"/>
              <a:cs typeface="Calibri"/>
              <a:sym typeface="Calibri"/>
            </a:endParaRPr>
          </a:p>
          <a:p>
            <a:pPr marL="0" lvl="0" indent="0" algn="l" rtl="0">
              <a:lnSpc>
                <a:spcPct val="95000"/>
              </a:lnSpc>
              <a:spcBef>
                <a:spcPts val="1200"/>
              </a:spcBef>
              <a:spcAft>
                <a:spcPts val="1200"/>
              </a:spcAft>
              <a:buClr>
                <a:schemeClr val="dk1"/>
              </a:buClr>
              <a:buSzPts val="688"/>
              <a:buFont typeface="Arial"/>
              <a:buNone/>
            </a:pPr>
            <a:endParaRPr sz="1125">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t>Epäsuora perustelu ja todistaminen: </a:t>
            </a:r>
            <a:r>
              <a:rPr lang="fi"/>
              <a:t>tehtäviä</a:t>
            </a:r>
            <a:endParaRPr/>
          </a:p>
        </p:txBody>
      </p:sp>
      <p:sp>
        <p:nvSpPr>
          <p:cNvPr id="409" name="Google Shape;409;p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solidFill>
                  <a:schemeClr val="dk1"/>
                </a:solidFill>
                <a:latin typeface="Calibri"/>
                <a:ea typeface="Calibri"/>
                <a:cs typeface="Calibri"/>
                <a:sym typeface="Calibri"/>
              </a:rPr>
              <a:t>Oletetaan, että väitteellä “Suomi on kuningaskunta” on mieli, vaikka väite onkin epätosi. Osoita </a:t>
            </a:r>
            <a:r>
              <a:rPr lang="fi" i="1">
                <a:solidFill>
                  <a:schemeClr val="dk1"/>
                </a:solidFill>
                <a:latin typeface="Calibri"/>
                <a:ea typeface="Calibri"/>
                <a:cs typeface="Calibri"/>
                <a:sym typeface="Calibri"/>
              </a:rPr>
              <a:t>reductio ad absurdum</a:t>
            </a:r>
            <a:r>
              <a:rPr lang="fi">
                <a:solidFill>
                  <a:schemeClr val="dk1"/>
                </a:solidFill>
                <a:latin typeface="Calibri"/>
                <a:ea typeface="Calibri"/>
                <a:cs typeface="Calibri"/>
                <a:sym typeface="Calibri"/>
              </a:rPr>
              <a:t> -menetelmää hyödyntäen, että väitteen mieli on eri asia kuin totuus.</a:t>
            </a:r>
            <a:endParaRPr>
              <a:solidFill>
                <a:schemeClr val="dk1"/>
              </a:solidFill>
              <a:latin typeface="Calibri"/>
              <a:ea typeface="Calibri"/>
              <a:cs typeface="Calibri"/>
              <a:sym typeface="Calibri"/>
            </a:endParaRPr>
          </a:p>
          <a:p>
            <a:pPr marL="0" lvl="0" indent="0" algn="l" rtl="0">
              <a:spcBef>
                <a:spcPts val="1200"/>
              </a:spcBef>
              <a:spcAft>
                <a:spcPts val="0"/>
              </a:spcAft>
              <a:buNone/>
            </a:pPr>
            <a:endParaRPr>
              <a:solidFill>
                <a:schemeClr val="dk1"/>
              </a:solidFill>
              <a:latin typeface="Calibri"/>
              <a:ea typeface="Calibri"/>
              <a:cs typeface="Calibri"/>
              <a:sym typeface="Calibri"/>
            </a:endParaRPr>
          </a:p>
          <a:p>
            <a:pPr marL="0" lvl="0" indent="0" algn="l" rtl="0">
              <a:spcBef>
                <a:spcPts val="1200"/>
              </a:spcBef>
              <a:spcAft>
                <a:spcPts val="0"/>
              </a:spcAft>
              <a:buNone/>
            </a:pPr>
            <a:endParaRPr>
              <a:solidFill>
                <a:schemeClr val="dk1"/>
              </a:solidFill>
              <a:latin typeface="Calibri"/>
              <a:ea typeface="Calibri"/>
              <a:cs typeface="Calibri"/>
              <a:sym typeface="Calibri"/>
            </a:endParaRPr>
          </a:p>
          <a:p>
            <a:pPr marL="0" lvl="0" indent="0" algn="l" rtl="0">
              <a:spcBef>
                <a:spcPts val="1200"/>
              </a:spcBef>
              <a:spcAft>
                <a:spcPts val="0"/>
              </a:spcAft>
              <a:buNone/>
            </a:pPr>
            <a:endParaRPr>
              <a:solidFill>
                <a:schemeClr val="dk1"/>
              </a:solidFill>
              <a:latin typeface="Calibri"/>
              <a:ea typeface="Calibri"/>
              <a:cs typeface="Calibri"/>
              <a:sym typeface="Calibri"/>
            </a:endParaRPr>
          </a:p>
          <a:p>
            <a:pPr marL="0" lvl="0" indent="0" algn="l" rtl="0">
              <a:spcBef>
                <a:spcPts val="1200"/>
              </a:spcBef>
              <a:spcAft>
                <a:spcPts val="1200"/>
              </a:spcAft>
              <a:buNone/>
            </a:pPr>
            <a:endParaRPr>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HVP</a:t>
            </a:r>
            <a:endParaRPr/>
          </a:p>
        </p:txBody>
      </p:sp>
      <p:sp>
        <p:nvSpPr>
          <p:cNvPr id="415" name="Google Shape;415;p7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i">
                <a:solidFill>
                  <a:schemeClr val="dk1"/>
                </a:solidFill>
                <a:latin typeface="Calibri"/>
                <a:ea typeface="Calibri"/>
                <a:cs typeface="Calibri"/>
                <a:sym typeface="Calibri"/>
              </a:rPr>
              <a:t>Todistus: Oletetaan, että todistettavan väitteen kielto “Mieli on sama asia kuin totuus” on tosi. Tästä seuraa, että vain tosilla väitteillä on mieli. Tämä on kuitenkin ristiriidassa sen oletuksemme kanssa, että epätosi väite “Suomi on kuningaskunta” on mielekäs. Siitä voimme päätellä, että oli väärin kieltää todistettava väite. Näin on todistettu, että mieli on eri asia kuin totuus. </a:t>
            </a:r>
            <a:endParaRPr>
              <a:solidFill>
                <a:schemeClr val="dk1"/>
              </a:solidFill>
              <a:latin typeface="Calibri"/>
              <a:ea typeface="Calibri"/>
              <a:cs typeface="Calibri"/>
              <a:sym typeface="Calibri"/>
            </a:endParaRPr>
          </a:p>
          <a:p>
            <a:pPr marL="0" lvl="0" indent="0" algn="l" rtl="0">
              <a:spcBef>
                <a:spcPts val="1200"/>
              </a:spcBef>
              <a:spcAft>
                <a:spcPts val="0"/>
              </a:spcAft>
              <a:buNone/>
            </a:pPr>
            <a:endParaRPr>
              <a:solidFill>
                <a:schemeClr val="dk1"/>
              </a:solidFill>
              <a:latin typeface="Calibri"/>
              <a:ea typeface="Calibri"/>
              <a:cs typeface="Calibri"/>
              <a:sym typeface="Calibri"/>
            </a:endParaRPr>
          </a:p>
          <a:p>
            <a:pPr marL="0" lvl="0" indent="0" algn="l" rtl="0">
              <a:spcBef>
                <a:spcPts val="1200"/>
              </a:spcBef>
              <a:spcAft>
                <a:spcPts val="1200"/>
              </a:spcAft>
              <a:buClr>
                <a:schemeClr val="dk1"/>
              </a:buClr>
              <a:buSzPts val="1100"/>
              <a:buFont typeface="Arial"/>
              <a:buNone/>
            </a:pPr>
            <a:r>
              <a:rPr lang="fi">
                <a:solidFill>
                  <a:schemeClr val="dk1"/>
                </a:solidFill>
                <a:latin typeface="Calibri"/>
                <a:ea typeface="Calibri"/>
                <a:cs typeface="Calibri"/>
                <a:sym typeface="Calibri"/>
              </a:rPr>
              <a:t>Huomaa, että väite “Suomi on kuningaskunta” on mielekäs, koska voimme ymmärtää sen, vaikka se onkin epätosi. Mielen ja totuuden eroa on modernissa logiikassa puolustanut esimerkiksi Gottlob Frege. </a:t>
            </a:r>
            <a:endParaRPr>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Kognitiiviset vinoumat</a:t>
            </a:r>
            <a:endParaRPr b="1">
              <a:latin typeface="Calibri"/>
              <a:ea typeface="Calibri"/>
              <a:cs typeface="Calibri"/>
              <a:sym typeface="Calibri"/>
            </a:endParaRPr>
          </a:p>
        </p:txBody>
      </p:sp>
      <p:sp>
        <p:nvSpPr>
          <p:cNvPr id="421" name="Google Shape;421;p74"/>
          <p:cNvSpPr txBox="1">
            <a:spLocks noGrp="1"/>
          </p:cNvSpPr>
          <p:nvPr>
            <p:ph type="body" idx="1"/>
          </p:nvPr>
        </p:nvSpPr>
        <p:spPr>
          <a:xfrm>
            <a:off x="311700" y="1152475"/>
            <a:ext cx="8520600" cy="35595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Calibri"/>
              <a:buChar char="-"/>
            </a:pPr>
            <a:r>
              <a:rPr lang="fi" sz="1500">
                <a:solidFill>
                  <a:schemeClr val="dk1"/>
                </a:solidFill>
                <a:latin typeface="Calibri"/>
                <a:ea typeface="Calibri"/>
                <a:cs typeface="Calibri"/>
                <a:sym typeface="Calibri"/>
              </a:rPr>
              <a:t>Kognitiiviset vinoumat eivät kuulu opetussuunnitelman perusteisiin. Niiden opetusta ei siis vaadita. </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fi" sz="1500">
                <a:solidFill>
                  <a:schemeClr val="dk1"/>
                </a:solidFill>
                <a:latin typeface="Calibri"/>
                <a:ea typeface="Calibri"/>
                <a:cs typeface="Calibri"/>
                <a:sym typeface="Calibri"/>
              </a:rPr>
              <a:t>Ylioppilaskirjoituksissa ei oleteta, että kokelailla olisi muistitietoa kognitiivisista vinoumista. </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fi" sz="1500">
                <a:solidFill>
                  <a:schemeClr val="dk1"/>
                </a:solidFill>
                <a:latin typeface="Calibri"/>
                <a:ea typeface="Calibri"/>
                <a:cs typeface="Calibri"/>
                <a:sym typeface="Calibri"/>
              </a:rPr>
              <a:t>On kuitenkin mahdollista, että kokeessa on niitä koskeva kysymys, jossa kaikki oleelliset taustatiedot annetaan tehtävänannossa. Lisäksi niiden tunteminen voi jossain tehtävissä katsoa ansioksi.</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fi" sz="1500">
                <a:solidFill>
                  <a:schemeClr val="dk1"/>
                </a:solidFill>
                <a:latin typeface="Calibri"/>
                <a:ea typeface="Calibri"/>
                <a:cs typeface="Calibri"/>
                <a:sym typeface="Calibri"/>
              </a:rPr>
              <a:t>Vaikka vinoumien käsittelyä ei vaadita, on suositeltavaa, että ne mainitaan opetuksen yhteydessä.</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fi" sz="1500">
                <a:solidFill>
                  <a:schemeClr val="dk1"/>
                </a:solidFill>
                <a:latin typeface="Calibri"/>
                <a:ea typeface="Calibri"/>
                <a:cs typeface="Calibri"/>
                <a:sym typeface="Calibri"/>
              </a:rPr>
              <a:t>Monet virhepäätelmät perustuvat kognitiivisiin vinoumiin.</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fi" sz="1500">
                <a:solidFill>
                  <a:schemeClr val="dk1"/>
                </a:solidFill>
                <a:latin typeface="Calibri"/>
                <a:ea typeface="Calibri"/>
                <a:cs typeface="Calibri"/>
                <a:sym typeface="Calibri"/>
              </a:rPr>
              <a:t>Ei kuitenkaan ole tarkoituksenmukaista antaa listaa erilaisista vinoumista! Yhden tai kahden mainitseminen riittää.</a:t>
            </a: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fi" sz="1500">
                <a:solidFill>
                  <a:schemeClr val="dk1"/>
                </a:solidFill>
                <a:latin typeface="Calibri"/>
                <a:ea typeface="Calibri"/>
                <a:cs typeface="Calibri"/>
                <a:sym typeface="Calibri"/>
              </a:rPr>
              <a:t>Erityisen suositeltavaa on käsitellä </a:t>
            </a:r>
            <a:r>
              <a:rPr lang="fi" sz="1500" b="1" i="1">
                <a:solidFill>
                  <a:schemeClr val="dk1"/>
                </a:solidFill>
                <a:latin typeface="Calibri"/>
                <a:ea typeface="Calibri"/>
                <a:cs typeface="Calibri"/>
                <a:sym typeface="Calibri"/>
              </a:rPr>
              <a:t>vahvistusvinoumaa</a:t>
            </a:r>
            <a:r>
              <a:rPr lang="fi" sz="1500">
                <a:solidFill>
                  <a:schemeClr val="dk1"/>
                </a:solidFill>
                <a:latin typeface="Calibri"/>
                <a:ea typeface="Calibri"/>
                <a:cs typeface="Calibri"/>
                <a:sym typeface="Calibri"/>
              </a:rPr>
              <a:t> tai </a:t>
            </a:r>
            <a:r>
              <a:rPr lang="fi" sz="1500" b="1" i="1">
                <a:solidFill>
                  <a:schemeClr val="dk1"/>
                </a:solidFill>
                <a:latin typeface="Calibri"/>
                <a:ea typeface="Calibri"/>
                <a:cs typeface="Calibri"/>
                <a:sym typeface="Calibri"/>
              </a:rPr>
              <a:t>-harhaa</a:t>
            </a:r>
            <a:r>
              <a:rPr lang="fi" sz="1500">
                <a:solidFill>
                  <a:schemeClr val="dk1"/>
                </a:solidFill>
                <a:latin typeface="Calibri"/>
                <a:ea typeface="Calibri"/>
                <a:cs typeface="Calibri"/>
                <a:sym typeface="Calibri"/>
              </a:rPr>
              <a:t>:</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fi" sz="1500">
                <a:solidFill>
                  <a:schemeClr val="dk1"/>
                </a:solidFill>
                <a:latin typeface="Calibri"/>
                <a:ea typeface="Calibri"/>
                <a:cs typeface="Calibri"/>
                <a:sym typeface="Calibri"/>
              </a:rPr>
              <a:t>Yleinen taipumus etsiä perusteita, jotka tukevat nykyisiä näkemyksiä sen sijaan, että aktiivisesti pyrittäisiin kumoamaan niitä. Lisäksi aikaa käytetään enemmän omalle kannalle vastakkaisten näkemysten kriittiseen arviointiin.</a:t>
            </a:r>
            <a:endParaRPr sz="15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Suositeltavaa aineistoa opettajille ja opetukseen</a:t>
            </a:r>
            <a:endParaRPr b="1">
              <a:latin typeface="Calibri"/>
              <a:ea typeface="Calibri"/>
              <a:cs typeface="Calibri"/>
              <a:sym typeface="Calibri"/>
            </a:endParaRPr>
          </a:p>
        </p:txBody>
      </p:sp>
      <p:sp>
        <p:nvSpPr>
          <p:cNvPr id="427" name="Google Shape;427;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fi">
                <a:solidFill>
                  <a:schemeClr val="dk1"/>
                </a:solidFill>
                <a:latin typeface="Calibri"/>
                <a:ea typeface="Calibri"/>
                <a:cs typeface="Calibri"/>
                <a:sym typeface="Calibri"/>
              </a:rPr>
              <a:t>Opettajien kannattaa tutustua alla oleviin kirjoihin ja niistä voi suositella osia edistyneille opiskelijoille. Monet kirjoista eivät välttämättä sovellu suoraan opetusmateriaaliksi (osaa niitä käytetään yliopistotason opetuksessa), mutta niistä voi saada ideoita.</a:t>
            </a:r>
            <a:endParaRPr>
              <a:solidFill>
                <a:schemeClr val="dk1"/>
              </a:solidFill>
              <a:latin typeface="Calibri"/>
              <a:ea typeface="Calibri"/>
              <a:cs typeface="Calibri"/>
              <a:sym typeface="Calibri"/>
            </a:endParaRPr>
          </a:p>
          <a:p>
            <a:pPr marL="457200" lvl="0" indent="-325755" algn="l" rtl="0">
              <a:spcBef>
                <a:spcPts val="1200"/>
              </a:spcBef>
              <a:spcAft>
                <a:spcPts val="0"/>
              </a:spcAft>
              <a:buClr>
                <a:schemeClr val="dk1"/>
              </a:buClr>
              <a:buSzPct val="100000"/>
              <a:buFont typeface="Calibri"/>
              <a:buChar char="-"/>
            </a:pPr>
            <a:r>
              <a:rPr lang="fi">
                <a:solidFill>
                  <a:schemeClr val="dk1"/>
                </a:solidFill>
                <a:latin typeface="Calibri"/>
                <a:ea typeface="Calibri"/>
                <a:cs typeface="Calibri"/>
                <a:sym typeface="Calibri"/>
              </a:rPr>
              <a:t>Marja-Liisa Kakkuri-Knuuttila (toim.): </a:t>
            </a:r>
            <a:r>
              <a:rPr lang="fi" i="1">
                <a:solidFill>
                  <a:schemeClr val="dk1"/>
                </a:solidFill>
                <a:latin typeface="Calibri"/>
                <a:ea typeface="Calibri"/>
                <a:cs typeface="Calibri"/>
                <a:sym typeface="Calibri"/>
              </a:rPr>
              <a:t>Argumentti ja kritiikki: lukemisen, keskustelun ja vakuuttamisen taidot</a:t>
            </a:r>
            <a:r>
              <a:rPr lang="fi">
                <a:solidFill>
                  <a:schemeClr val="dk1"/>
                </a:solidFill>
                <a:latin typeface="Calibri"/>
                <a:ea typeface="Calibri"/>
                <a:cs typeface="Calibri"/>
                <a:sym typeface="Calibri"/>
              </a:rPr>
              <a:t> (1998, 8. painos 2011)</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Arto Siitonen &amp; Ilpo Halonen: </a:t>
            </a:r>
            <a:r>
              <a:rPr lang="fi" i="1">
                <a:solidFill>
                  <a:schemeClr val="dk1"/>
                </a:solidFill>
                <a:latin typeface="Calibri"/>
                <a:ea typeface="Calibri"/>
                <a:cs typeface="Calibri"/>
                <a:sym typeface="Calibri"/>
              </a:rPr>
              <a:t>Ajattelu ja argumentointi</a:t>
            </a:r>
            <a:r>
              <a:rPr lang="fi">
                <a:solidFill>
                  <a:schemeClr val="dk1"/>
                </a:solidFill>
                <a:latin typeface="Calibri"/>
                <a:ea typeface="Calibri"/>
                <a:cs typeface="Calibri"/>
                <a:sym typeface="Calibri"/>
              </a:rPr>
              <a:t> (1997)</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Normand Baillargeon: </a:t>
            </a:r>
            <a:r>
              <a:rPr lang="fi" i="1">
                <a:solidFill>
                  <a:schemeClr val="dk1"/>
                </a:solidFill>
                <a:latin typeface="Calibri"/>
                <a:ea typeface="Calibri"/>
                <a:cs typeface="Calibri"/>
                <a:sym typeface="Calibri"/>
              </a:rPr>
              <a:t>Älyllisen itsepuolustuksen pikakurssi</a:t>
            </a:r>
            <a:r>
              <a:rPr lang="fi">
                <a:solidFill>
                  <a:schemeClr val="dk1"/>
                </a:solidFill>
                <a:latin typeface="Calibri"/>
                <a:ea typeface="Calibri"/>
                <a:cs typeface="Calibri"/>
                <a:sym typeface="Calibri"/>
              </a:rPr>
              <a:t> (suom. T. Kilpeläinen, 2011)</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Char char="-"/>
            </a:pPr>
            <a:r>
              <a:rPr lang="fi">
                <a:solidFill>
                  <a:schemeClr val="dk1"/>
                </a:solidFill>
                <a:highlight>
                  <a:srgbClr val="FF0000"/>
                </a:highlight>
                <a:latin typeface="Calibri"/>
                <a:ea typeface="Calibri"/>
                <a:cs typeface="Calibri"/>
                <a:sym typeface="Calibri"/>
              </a:rPr>
              <a:t>Stephen Toulmin, </a:t>
            </a:r>
            <a:r>
              <a:rPr lang="fi" i="1">
                <a:solidFill>
                  <a:schemeClr val="dk1"/>
                </a:solidFill>
                <a:highlight>
                  <a:srgbClr val="FF0000"/>
                </a:highlight>
                <a:latin typeface="Calibri"/>
                <a:ea typeface="Calibri"/>
                <a:cs typeface="Calibri"/>
                <a:sym typeface="Calibri"/>
              </a:rPr>
              <a:t>Argumentit: Luonne ja käyttö</a:t>
            </a:r>
            <a:r>
              <a:rPr lang="fi">
                <a:solidFill>
                  <a:schemeClr val="dk1"/>
                </a:solidFill>
                <a:highlight>
                  <a:srgbClr val="FF0000"/>
                </a:highlight>
                <a:latin typeface="Calibri"/>
                <a:ea typeface="Calibri"/>
                <a:cs typeface="Calibri"/>
                <a:sym typeface="Calibri"/>
              </a:rPr>
              <a:t> (suom. T. Kilpeläinen, 2015). </a:t>
            </a:r>
            <a:endParaRPr>
              <a:solidFill>
                <a:schemeClr val="dk1"/>
              </a:solidFill>
              <a:highlight>
                <a:srgbClr val="FF0000"/>
              </a:highlight>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Matthew Lipman, </a:t>
            </a:r>
            <a:r>
              <a:rPr lang="fi" i="1">
                <a:solidFill>
                  <a:schemeClr val="dk1"/>
                </a:solidFill>
                <a:latin typeface="Calibri"/>
                <a:ea typeface="Calibri"/>
                <a:cs typeface="Calibri"/>
                <a:sym typeface="Calibri"/>
              </a:rPr>
              <a:t>Ajattelu kasvatuksessa: Kasvatusfilosofinen johdatus ajattelun taitojen opettamiseen</a:t>
            </a:r>
            <a:r>
              <a:rPr lang="fi">
                <a:solidFill>
                  <a:schemeClr val="dk1"/>
                </a:solidFill>
                <a:latin typeface="Calibri"/>
                <a:ea typeface="Calibri"/>
                <a:cs typeface="Calibri"/>
                <a:sym typeface="Calibri"/>
              </a:rPr>
              <a:t> (suom. T. Kilpeläinen, 2019). </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Leila Haaparanta ja Ilkka Niiniluoto, </a:t>
            </a:r>
            <a:r>
              <a:rPr lang="fi" i="1">
                <a:solidFill>
                  <a:schemeClr val="dk1"/>
                </a:solidFill>
                <a:latin typeface="Calibri"/>
                <a:ea typeface="Calibri"/>
                <a:cs typeface="Calibri"/>
                <a:sym typeface="Calibri"/>
              </a:rPr>
              <a:t>Johdatus tieteelliseen ajatteluun </a:t>
            </a:r>
            <a:r>
              <a:rPr lang="fi">
                <a:solidFill>
                  <a:schemeClr val="dk1"/>
                </a:solidFill>
                <a:latin typeface="Calibri"/>
                <a:ea typeface="Calibri"/>
                <a:cs typeface="Calibri"/>
                <a:sym typeface="Calibri"/>
              </a:rPr>
              <a:t>(2016).</a:t>
            </a:r>
            <a:endParaRPr>
              <a:solidFill>
                <a:schemeClr val="dk1"/>
              </a:solidFill>
              <a:latin typeface="Calibri"/>
              <a:ea typeface="Calibri"/>
              <a:cs typeface="Calibri"/>
              <a:sym typeface="Calibri"/>
            </a:endParaRPr>
          </a:p>
          <a:p>
            <a:pPr marL="457200" lvl="0" indent="-325755" algn="l" rtl="0">
              <a:spcBef>
                <a:spcPts val="0"/>
              </a:spcBef>
              <a:spcAft>
                <a:spcPts val="0"/>
              </a:spcAft>
              <a:buClr>
                <a:schemeClr val="dk1"/>
              </a:buClr>
              <a:buSzPct val="100000"/>
              <a:buFont typeface="Calibri"/>
              <a:buChar char="-"/>
            </a:pPr>
            <a:r>
              <a:rPr lang="fi">
                <a:solidFill>
                  <a:schemeClr val="dk1"/>
                </a:solidFill>
                <a:latin typeface="Calibri"/>
                <a:ea typeface="Calibri"/>
                <a:cs typeface="Calibri"/>
                <a:sym typeface="Calibri"/>
              </a:rPr>
              <a:t>Kehnojen Argumenttien Kuvakirja. Verkkoaineisto: https://bookofbadarguments.com/fi/</a:t>
            </a:r>
            <a:endParaRPr>
              <a:solidFill>
                <a:schemeClr val="dk1"/>
              </a:solidFill>
              <a:latin typeface="Calibri"/>
              <a:ea typeface="Calibri"/>
              <a:cs typeface="Calibri"/>
              <a:sym typeface="Calibri"/>
            </a:endParaRPr>
          </a:p>
          <a:p>
            <a:pPr marL="914400" lvl="0" indent="0" algn="l" rtl="0">
              <a:spcBef>
                <a:spcPts val="1200"/>
              </a:spcBef>
              <a:spcAft>
                <a:spcPts val="1200"/>
              </a:spcAft>
              <a:buNone/>
            </a:pPr>
            <a:endParaRPr>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11700" y="4536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Perusteiden antaminen: </a:t>
            </a:r>
            <a:r>
              <a:rPr lang="fi">
                <a:latin typeface="Calibri"/>
                <a:ea typeface="Calibri"/>
                <a:cs typeface="Calibri"/>
                <a:sym typeface="Calibri"/>
              </a:rPr>
              <a:t>vinkkejä ja tehtäviä</a:t>
            </a:r>
            <a:endParaRPr>
              <a:latin typeface="Calibri"/>
              <a:ea typeface="Calibri"/>
              <a:cs typeface="Calibri"/>
              <a:sym typeface="Calibri"/>
            </a:endParaRPr>
          </a:p>
        </p:txBody>
      </p:sp>
      <p:sp>
        <p:nvSpPr>
          <p:cNvPr id="91" name="Google Shape;91;p19"/>
          <p:cNvSpPr txBox="1">
            <a:spLocks noGrp="1"/>
          </p:cNvSpPr>
          <p:nvPr>
            <p:ph type="body" idx="1"/>
          </p:nvPr>
        </p:nvSpPr>
        <p:spPr>
          <a:xfrm>
            <a:off x="311700" y="1204000"/>
            <a:ext cx="8520600" cy="3416400"/>
          </a:xfrm>
          <a:prstGeom prst="rect">
            <a:avLst/>
          </a:prstGeom>
        </p:spPr>
        <p:txBody>
          <a:bodyPr spcFirstLastPara="1" wrap="square" lIns="91425" tIns="91425" rIns="91425" bIns="91425" anchor="t" anchorCtr="0">
            <a:normAutofit fontScale="77500" lnSpcReduction="10000"/>
          </a:bodyPr>
          <a:lstStyle/>
          <a:p>
            <a:pPr marL="457200" lvl="0" indent="0" algn="l" rtl="0">
              <a:spcBef>
                <a:spcPts val="0"/>
              </a:spcBef>
              <a:spcAft>
                <a:spcPts val="0"/>
              </a:spcAft>
              <a:buNone/>
            </a:pPr>
            <a:r>
              <a:rPr lang="fi">
                <a:solidFill>
                  <a:schemeClr val="dk1"/>
                </a:solidFill>
                <a:latin typeface="Calibri"/>
                <a:ea typeface="Calibri"/>
                <a:cs typeface="Calibri"/>
                <a:sym typeface="Calibri"/>
              </a:rPr>
              <a:t>Väitteiden perustelussa olennaista on ymmärtää, minkälaiset asiat kelpaavat perusteeksi hyväksyä tietynkaltainen väite. Kaikkia väitteitä ei voi perustella samalla tavalla. Perusteluiden totuus on puolestaan empiirinen kysymys, joka ei liity niinkään varsinaiseen </a:t>
            </a:r>
            <a:r>
              <a:rPr lang="fi" b="1" i="1">
                <a:solidFill>
                  <a:schemeClr val="dk1"/>
                </a:solidFill>
                <a:latin typeface="Calibri"/>
                <a:ea typeface="Calibri"/>
                <a:cs typeface="Calibri"/>
                <a:sym typeface="Calibri"/>
              </a:rPr>
              <a:t>perustelun taitoon</a:t>
            </a:r>
            <a:r>
              <a:rPr lang="fi">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457200" lvl="0" indent="0" algn="l" rtl="0">
              <a:spcBef>
                <a:spcPts val="1200"/>
              </a:spcBef>
              <a:spcAft>
                <a:spcPts val="0"/>
              </a:spcAft>
              <a:buNone/>
            </a:pPr>
            <a:r>
              <a:rPr lang="fi">
                <a:solidFill>
                  <a:schemeClr val="dk1"/>
                </a:solidFill>
                <a:latin typeface="Calibri"/>
                <a:ea typeface="Calibri"/>
                <a:cs typeface="Calibri"/>
                <a:sym typeface="Calibri"/>
              </a:rPr>
              <a:t>Siksi perustelemista voi - ja kannattaakin - harjoitella täysin kuvitteellisilla tai spekultaviisilla esimerkeillä, joissa perustelun muoto nousee olennaiseksi seikaksi. </a:t>
            </a:r>
            <a:r>
              <a:rPr lang="fi" b="1" i="1">
                <a:solidFill>
                  <a:schemeClr val="dk1"/>
                </a:solidFill>
                <a:latin typeface="Calibri"/>
                <a:ea typeface="Calibri"/>
                <a:cs typeface="Calibri"/>
                <a:sym typeface="Calibri"/>
              </a:rPr>
              <a:t>Alla on esimerkkiväitteitä, joiden tueksi pitäisi keksiä hyvä perustelu. </a:t>
            </a:r>
            <a:r>
              <a:rPr lang="fi">
                <a:solidFill>
                  <a:schemeClr val="dk1"/>
                </a:solidFill>
                <a:latin typeface="Calibri"/>
                <a:ea typeface="Calibri"/>
                <a:cs typeface="Calibri"/>
                <a:sym typeface="Calibri"/>
              </a:rPr>
              <a:t>Annettuja perusteluita arvioidaan sen mukaan, voisivatko ne vakuuttaa kuulijan, jos ne olisivat tosia. Näin huomio kohdistuu siihen, </a:t>
            </a:r>
            <a:r>
              <a:rPr lang="fi" i="1">
                <a:solidFill>
                  <a:schemeClr val="dk1"/>
                </a:solidFill>
                <a:latin typeface="Calibri"/>
                <a:ea typeface="Calibri"/>
                <a:cs typeface="Calibri"/>
                <a:sym typeface="Calibri"/>
              </a:rPr>
              <a:t>millä tavalla tietynkaltaisia väitteitä ylipäätään voisi perustella</a:t>
            </a:r>
            <a:r>
              <a:rPr lang="fi">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457200" lvl="0" indent="-317182" algn="l" rtl="0">
              <a:spcBef>
                <a:spcPts val="120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Pikku Myy voittaisi Nuuskamuikkusen hohtokeilailussa.</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Andromedan galaksiin ei kannata matkustaa, vaikka se olisi mahdollista.</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Sokrates varasti viinitynnyrin 30-vuotisjuhliinsa.</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Teräsmies olisi epämiellyttävä ja epärehellinen heppu, jos hänellä ei olisi supervoimiaan.</a:t>
            </a:r>
            <a:endParaRPr>
              <a:solidFill>
                <a:schemeClr val="dk1"/>
              </a:solidFill>
              <a:latin typeface="Calibri"/>
              <a:ea typeface="Calibri"/>
              <a:cs typeface="Calibri"/>
              <a:sym typeface="Calibri"/>
            </a:endParaRPr>
          </a:p>
          <a:p>
            <a:pPr marL="457200" lvl="0" indent="0" algn="l" rtl="0">
              <a:spcBef>
                <a:spcPts val="1200"/>
              </a:spcBef>
              <a:spcAft>
                <a:spcPts val="1200"/>
              </a:spcAft>
              <a:buNone/>
            </a:pPr>
            <a:endParaRPr>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Tosiasiakysymysten ja mielipidekysymysten ero</a:t>
            </a:r>
            <a:endParaRPr b="1">
              <a:latin typeface="Calibri"/>
              <a:ea typeface="Calibri"/>
              <a:cs typeface="Calibri"/>
              <a:sym typeface="Calibri"/>
            </a:endParaRPr>
          </a:p>
        </p:txBody>
      </p:sp>
      <p:sp>
        <p:nvSpPr>
          <p:cNvPr id="97" name="Google Shape;97;p20"/>
          <p:cNvSpPr txBox="1">
            <a:spLocks noGrp="1"/>
          </p:cNvSpPr>
          <p:nvPr>
            <p:ph type="body" idx="1"/>
          </p:nvPr>
        </p:nvSpPr>
        <p:spPr>
          <a:xfrm>
            <a:off x="311700" y="1152475"/>
            <a:ext cx="8520600" cy="3727800"/>
          </a:xfrm>
          <a:prstGeom prst="rect">
            <a:avLst/>
          </a:prstGeom>
        </p:spPr>
        <p:txBody>
          <a:bodyPr spcFirstLastPara="1" wrap="square" lIns="91425" tIns="91425" rIns="91425" bIns="91425" anchor="t" anchorCtr="0">
            <a:normAutofit lnSpcReduction="20000"/>
          </a:bodyPr>
          <a:lstStyle/>
          <a:p>
            <a:pPr marL="457200" lvl="0" indent="-304800" algn="l" rtl="0">
              <a:spcBef>
                <a:spcPts val="0"/>
              </a:spcBef>
              <a:spcAft>
                <a:spcPts val="0"/>
              </a:spcAft>
              <a:buClr>
                <a:schemeClr val="dk1"/>
              </a:buClr>
              <a:buSzPts val="1200"/>
              <a:buFont typeface="Calibri"/>
              <a:buChar char="-"/>
            </a:pPr>
            <a:r>
              <a:rPr lang="fi" sz="1200">
                <a:solidFill>
                  <a:schemeClr val="dk1"/>
                </a:solidFill>
                <a:latin typeface="Calibri"/>
                <a:ea typeface="Calibri"/>
                <a:cs typeface="Calibri"/>
                <a:sym typeface="Calibri"/>
              </a:rPr>
              <a:t>Mielipidekysymykset eroavat tosiasiakysymyksistä seuraavien seikkojen suhteen: (1) mielipidekysymykset ovat subjektiivisia (monesti, mutta ei aina arvoarvostelmia), (2) eriävät mielipideväitteet eivät muodosta ristiriitaa ja (3) niistä ei ole (velvoittavia) seurauksia muille.</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fi" sz="1200" b="1">
                <a:solidFill>
                  <a:schemeClr val="dk1"/>
                </a:solidFill>
                <a:latin typeface="Calibri"/>
                <a:ea typeface="Calibri"/>
                <a:cs typeface="Calibri"/>
                <a:sym typeface="Calibri"/>
              </a:rPr>
              <a:t>Mielipiteiden subjektiivisuus:</a:t>
            </a:r>
            <a:r>
              <a:rPr lang="fi" sz="1200">
                <a:solidFill>
                  <a:schemeClr val="dk1"/>
                </a:solidFill>
                <a:latin typeface="Calibri"/>
                <a:ea typeface="Calibri"/>
                <a:cs typeface="Calibri"/>
                <a:sym typeface="Calibri"/>
              </a:rPr>
              <a:t> mielipiteet kertovat ensisijaisesti esittäjästään eivätkä ympäröivästä objektiivisesta tai intersubjektiivisesta todellisuudesta.</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fi" sz="1200" b="1">
                <a:solidFill>
                  <a:schemeClr val="dk1"/>
                </a:solidFill>
                <a:latin typeface="Calibri"/>
                <a:ea typeface="Calibri"/>
                <a:cs typeface="Calibri"/>
                <a:sym typeface="Calibri"/>
              </a:rPr>
              <a:t>Mielipiteiden ristiriidattomuus:</a:t>
            </a:r>
            <a:r>
              <a:rPr lang="fi" sz="1200">
                <a:solidFill>
                  <a:schemeClr val="dk1"/>
                </a:solidFill>
                <a:latin typeface="Calibri"/>
                <a:ea typeface="Calibri"/>
                <a:cs typeface="Calibri"/>
                <a:sym typeface="Calibri"/>
              </a:rPr>
              <a:t> koska mielipiteet kertovat ensisijaisesti yksilöistä, henkilöt, jotka ovat eri mieltä jostain asiasta, voivat olla samaa mieltä kaikista ko. asian objektiivisista tai intersubjektiivisista seikoista.</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fi" sz="1200">
                <a:solidFill>
                  <a:schemeClr val="dk1"/>
                </a:solidFill>
                <a:latin typeface="Calibri"/>
                <a:ea typeface="Calibri"/>
                <a:cs typeface="Calibri"/>
                <a:sym typeface="Calibri"/>
              </a:rPr>
              <a:t>Esim. A: “Minusta eilinen ruoka oli oikein hyvää.” B: “Ai jaa, minä en oikein välittänyt siitä.”</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fi" sz="1200">
                <a:solidFill>
                  <a:schemeClr val="dk1"/>
                </a:solidFill>
                <a:latin typeface="Calibri"/>
                <a:ea typeface="Calibri"/>
                <a:cs typeface="Calibri"/>
                <a:sym typeface="Calibri"/>
              </a:rPr>
              <a:t>Esim. A: “Minusta täällä on kylmä.” B: “Ai, oletkohan sairas?”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fi" sz="1200" b="1">
                <a:solidFill>
                  <a:schemeClr val="dk1"/>
                </a:solidFill>
                <a:latin typeface="Calibri"/>
                <a:ea typeface="Calibri"/>
                <a:cs typeface="Calibri"/>
                <a:sym typeface="Calibri"/>
              </a:rPr>
              <a:t>Mielipiteillä ei ole seurauksia muille: </a:t>
            </a:r>
            <a:r>
              <a:rPr lang="fi" sz="1200">
                <a:solidFill>
                  <a:schemeClr val="dk1"/>
                </a:solidFill>
                <a:latin typeface="Calibri"/>
                <a:ea typeface="Calibri"/>
                <a:cs typeface="Calibri"/>
                <a:sym typeface="Calibri"/>
              </a:rPr>
              <a:t>Jos A sanoo: “Mielestäni suklaa on hyvää,” tästä ei seuraa, että muiden pitäisi toimia jotenkin. Sen sijaan jos A sanoo: “Mielestäni varastaminen on väärin,” tai “Maapallo on pyöreä,” nämä väitteet vaikuttavat tai niiden pitäisi vaikuttaa muiden käyttäytymiseen. Jäkimmäiset lauseet käsittelevät intersubjektiivisia tai objektiivisia kysymyksiä, jotka eivät vain kuvaa puhujan ajatusmaailmaa. Esimerkiksi moraaliväitteet velvoittavat muita toimimaan tietyllä tavalla. Vastaavasti objektiivisen tosiasiaväitteen esittäjä pyrkii saamaan kuulijansa hyväksymään esittämänsä väitteen ja saamaan hänet toimimaan sen mukaisesti.</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fi" sz="1200" b="1">
                <a:solidFill>
                  <a:schemeClr val="dk1"/>
                </a:solidFill>
                <a:latin typeface="Calibri"/>
                <a:ea typeface="Calibri"/>
                <a:cs typeface="Calibri"/>
                <a:sym typeface="Calibri"/>
              </a:rPr>
              <a:t>Huom!</a:t>
            </a:r>
            <a:r>
              <a:rPr lang="fi" sz="1200">
                <a:solidFill>
                  <a:schemeClr val="dk1"/>
                </a:solidFill>
                <a:latin typeface="Calibri"/>
                <a:ea typeface="Calibri"/>
                <a:cs typeface="Calibri"/>
                <a:sym typeface="Calibri"/>
              </a:rPr>
              <a:t> Mikäli puhuja vaatii, että muut jakavat hänen kantansa tai pitävät sitä rationaalisesti perusteltuna, kyseessä ei ole enää puhdas mielipidekysymys. Tällöin puhujan on tarjottava näkemykselleen intersubjektiivisesti jaettavissa olevia perusteita.</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fi" sz="1200">
                <a:solidFill>
                  <a:schemeClr val="dk1"/>
                </a:solidFill>
                <a:latin typeface="Calibri"/>
                <a:ea typeface="Calibri"/>
                <a:cs typeface="Calibri"/>
                <a:sym typeface="Calibri"/>
              </a:rPr>
              <a:t>Se, että yksilö on jotain mieltä asiasta, ei siis riitä perusteeksi sen hyväksymiselle yksilöistä riippumattomaksi tosiasiaksi! </a:t>
            </a:r>
            <a:endParaRPr sz="12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b="1">
                <a:latin typeface="Calibri"/>
                <a:ea typeface="Calibri"/>
                <a:cs typeface="Calibri"/>
                <a:sym typeface="Calibri"/>
              </a:rPr>
              <a:t>Tosiasiaväitteiden ja mielipiteiden välinen ero: </a:t>
            </a:r>
            <a:r>
              <a:rPr lang="fi">
                <a:latin typeface="Calibri"/>
                <a:ea typeface="Calibri"/>
                <a:cs typeface="Calibri"/>
                <a:sym typeface="Calibri"/>
              </a:rPr>
              <a:t>vinkkejä</a:t>
            </a:r>
            <a:endParaRPr>
              <a:latin typeface="Calibri"/>
              <a:ea typeface="Calibri"/>
              <a:cs typeface="Calibri"/>
              <a:sym typeface="Calibri"/>
            </a:endParaRPr>
          </a:p>
        </p:txBody>
      </p:sp>
      <p:sp>
        <p:nvSpPr>
          <p:cNvPr id="103" name="Google Shape;10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fi">
                <a:solidFill>
                  <a:schemeClr val="dk1"/>
                </a:solidFill>
                <a:latin typeface="Calibri"/>
                <a:ea typeface="Calibri"/>
                <a:cs typeface="Calibri"/>
                <a:sym typeface="Calibri"/>
              </a:rPr>
              <a:t>On syytä huomata, että myös mielipiteitä ja makuasioita usein perustellaan - ja on syytäkin perustella, jos niillä halutaan tuoda keskusteluun jotakin merkityksellistä. Tällaisetkin perustelut voivat olla enemmän tai vähemmän vakuuttavia ja niihin pätevät yleiset perusteiden antamisen lainalaisuudet, vaikka niiden pätevyyden ja pitävyyden kriteerit voivat olla väljempiä kuin tosiasiaväitteiden kohdalla.</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fi">
                <a:solidFill>
                  <a:schemeClr val="dk1"/>
                </a:solidFill>
                <a:latin typeface="Calibri"/>
                <a:ea typeface="Calibri"/>
                <a:cs typeface="Calibri"/>
                <a:sym typeface="Calibri"/>
              </a:rPr>
              <a:t>Alla on muutama mielipide. Ovatko niiden perustelut vakuuttavia?</a:t>
            </a:r>
            <a:endParaRPr>
              <a:solidFill>
                <a:schemeClr val="dk1"/>
              </a:solidFill>
              <a:latin typeface="Calibri"/>
              <a:ea typeface="Calibri"/>
              <a:cs typeface="Calibri"/>
              <a:sym typeface="Calibri"/>
            </a:endParaRPr>
          </a:p>
          <a:p>
            <a:pPr marL="457200" lvl="0" indent="-317182" algn="l" rtl="0">
              <a:spcBef>
                <a:spcPts val="120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Mielestäni Suomi oli jalkapallon EM-kisojen paras joukkue. Se oli sympaattisin, taistelutahtoisin ja sen fantastinen joukkuehenki näkyi pelaajien kaikessa tekemisessä.</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Mielestäni Suomi pelasi jalkapallon EM-kisojen parasta futista. Se noudatti taktiikkaansa tinkimättömästi, jokainen pelaaja teki juuri sen, mitä piti ja heittopussiksi arvioitu joukkue kykeni haastamaan ennakkoon paljon kovempia vastustajia, joiden ylivertaisella pelaajamateriaalilla olisi pitänyt kyetä paljon parempaan.</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Mielestäni Ravintola Riistosta saa kaupungin parhaat pizzat, koska ne ovat kaupungin kalleimmat.</a:t>
            </a:r>
            <a:endParaRPr>
              <a:solidFill>
                <a:schemeClr val="dk1"/>
              </a:solidFill>
              <a:latin typeface="Calibri"/>
              <a:ea typeface="Calibri"/>
              <a:cs typeface="Calibri"/>
              <a:sym typeface="Calibri"/>
            </a:endParaRPr>
          </a:p>
          <a:p>
            <a:pPr marL="457200" lvl="0" indent="-317182" algn="l" rtl="0">
              <a:spcBef>
                <a:spcPts val="0"/>
              </a:spcBef>
              <a:spcAft>
                <a:spcPts val="0"/>
              </a:spcAft>
              <a:buClr>
                <a:schemeClr val="dk1"/>
              </a:buClr>
              <a:buSzPct val="100000"/>
              <a:buFont typeface="Calibri"/>
              <a:buAutoNum type="arabicPeriod"/>
            </a:pPr>
            <a:r>
              <a:rPr lang="fi">
                <a:solidFill>
                  <a:schemeClr val="dk1"/>
                </a:solidFill>
                <a:latin typeface="Calibri"/>
                <a:ea typeface="Calibri"/>
                <a:cs typeface="Calibri"/>
                <a:sym typeface="Calibri"/>
              </a:rPr>
              <a:t>Mielestäni koulutuksen merkityksestä paasataan ihan liikaa. Tosi moni on päätynyt miljonääriksi, vaikka on jättänyt koulun kesken. Menestys on ihan itsestä kiinni!</a:t>
            </a:r>
            <a:endParaRPr>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6713</Words>
  <Application>Microsoft Office PowerPoint</Application>
  <PresentationFormat>Näytössä katseltava esitys (16:9)</PresentationFormat>
  <Paragraphs>388</Paragraphs>
  <Slides>63</Slides>
  <Notes>63</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63</vt:i4>
      </vt:variant>
    </vt:vector>
  </HeadingPairs>
  <TitlesOfParts>
    <vt:vector size="67" baseType="lpstr">
      <vt:lpstr>Roboto</vt:lpstr>
      <vt:lpstr>Calibri</vt:lpstr>
      <vt:lpstr>Arial</vt:lpstr>
      <vt:lpstr>Simple Light</vt:lpstr>
      <vt:lpstr>Argumentaatio ja logiikka lukion filosofiassa</vt:lpstr>
      <vt:lpstr>Lähtökohtana on taitojen opetteleminen</vt:lpstr>
      <vt:lpstr>Perusteiden antaminen</vt:lpstr>
      <vt:lpstr>Perusteiden antaminen: ristiriidattomuus ja asiaankuuluvuus</vt:lpstr>
      <vt:lpstr>Perusteiden antaminen: vinkkejä</vt:lpstr>
      <vt:lpstr>Ristiriidattomuus: tehtäviä</vt:lpstr>
      <vt:lpstr>Perusteiden antaminen: vinkkejä ja tehtäviä</vt:lpstr>
      <vt:lpstr>Tosiasiakysymysten ja mielipidekysymysten ero</vt:lpstr>
      <vt:lpstr>Tosiasiaväitteiden ja mielipiteiden välinen ero: vinkkejä</vt:lpstr>
      <vt:lpstr>Tosiasiaväitteiden ja mielipiteiden välinen ero: vinkkejä</vt:lpstr>
      <vt:lpstr>Tosiasiaväitteiden ja mielipiteiden ero: vinkkejä</vt:lpstr>
      <vt:lpstr>Tosiasiaväitteiden ja mielipiteiden välinen ero: tehtäviä</vt:lpstr>
      <vt:lpstr>Tosiasiaväitteiden ja mielipiteiden ero </vt:lpstr>
      <vt:lpstr>Väitteiden ja perusteiden kontekstisidonnaisuus</vt:lpstr>
      <vt:lpstr>Väitteiden kontekstisidonnaisuus: vinkkejä</vt:lpstr>
      <vt:lpstr>Väitteiden kontekstisidonnaisuus: tehtäviä</vt:lpstr>
      <vt:lpstr>HVP</vt:lpstr>
      <vt:lpstr>Väitteiden kontekstisidonnaisuus: tehtävä</vt:lpstr>
      <vt:lpstr>Suopeuden periaate</vt:lpstr>
      <vt:lpstr>Suopeuden periaate: vinkkejä</vt:lpstr>
      <vt:lpstr>Suopeuden periaate: tehtäviä</vt:lpstr>
      <vt:lpstr>Johtopäätöksen ja perusteiden tunnistaminen</vt:lpstr>
      <vt:lpstr>Johtopäätöksen ja perusteiden tunnistaminen: vinkkejä </vt:lpstr>
      <vt:lpstr>Johtopäätöksen ja perusteiden tunnistaminen: Tehtävä</vt:lpstr>
      <vt:lpstr>Johtopäätöksen ja perusteiden tunnistaminen: Tehtävä jatkuu </vt:lpstr>
      <vt:lpstr>Tunnista jokaisesta kappaleesta väite ja sen perusteet</vt:lpstr>
      <vt:lpstr>HVP covid-esimerkkiin</vt:lpstr>
      <vt:lpstr>Premissien ja johtopäätösten tunnistaminen, pätevien argumenttien muotoilu ja premissien arviointi</vt:lpstr>
      <vt:lpstr>Esimerkki 1</vt:lpstr>
      <vt:lpstr>Esimerkki 2</vt:lpstr>
      <vt:lpstr>Esimerkki 3</vt:lpstr>
      <vt:lpstr>Esimerkki 4</vt:lpstr>
      <vt:lpstr>Muoto ja sisältö</vt:lpstr>
      <vt:lpstr>Muoto ja sisältö: vinkkejä</vt:lpstr>
      <vt:lpstr>Muoto ja sisältö: tehtäviä</vt:lpstr>
      <vt:lpstr>HVP</vt:lpstr>
      <vt:lpstr>Muoto ja sisältö: tehtäviä</vt:lpstr>
      <vt:lpstr>HVP</vt:lpstr>
      <vt:lpstr>Muoto ja sisältö: vinkki</vt:lpstr>
      <vt:lpstr>Pätevyys ja pitävyys</vt:lpstr>
      <vt:lpstr>Pätevyys ja pitävyys: vinkkejä</vt:lpstr>
      <vt:lpstr>Pätevyys ja pitävyys: tehtäviä</vt:lpstr>
      <vt:lpstr>Pätevyys ja pitävyys: tehtäviä</vt:lpstr>
      <vt:lpstr>Pätevyys ja pitävyys: tehtäviä</vt:lpstr>
      <vt:lpstr>Pätevyys ja pitävyys: tehtäviä</vt:lpstr>
      <vt:lpstr>Pätevyys ja pitävyys: tehtäviä</vt:lpstr>
      <vt:lpstr>Pätevyys ja pitävyys: tehtäviä</vt:lpstr>
      <vt:lpstr>HVP</vt:lpstr>
      <vt:lpstr>Pätevyys ja pitävyys: tehtäviä</vt:lpstr>
      <vt:lpstr>HVP</vt:lpstr>
      <vt:lpstr>Päätelmätyypit ja argumentaatiovirheet</vt:lpstr>
      <vt:lpstr>Päätelmätyypit ja argumentaatiovirheet: vinkkejä</vt:lpstr>
      <vt:lpstr>Päätelmätyypit ja argumentaatiovirheet: tehtäviä</vt:lpstr>
      <vt:lpstr>Selitä, miksi seuraavat perustelut ovat ongelmallisia.</vt:lpstr>
      <vt:lpstr>Paritehtävä: huonot perustelut</vt:lpstr>
      <vt:lpstr>Päätelmätyypit ja argumentaatiovirheet: tehtäviä</vt:lpstr>
      <vt:lpstr>Vastaesimerkit</vt:lpstr>
      <vt:lpstr>Vastaesimerkit: tehtäviä</vt:lpstr>
      <vt:lpstr>Epäsuora perustelu ja todistaminen</vt:lpstr>
      <vt:lpstr>Epäsuora perustelu ja todistaminen: tehtäviä</vt:lpstr>
      <vt:lpstr>HVP</vt:lpstr>
      <vt:lpstr>Kognitiiviset vinoumat</vt:lpstr>
      <vt:lpstr>Suositeltavaa aineistoa opettajille ja opetukseen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Argumentaatio ja logiikka lukion filosofiassa</dc:title>
  <dc:creator>Honkala Satu (OPH)</dc:creator>
  <cp:lastModifiedBy>Korhonen Anjuli (OPH)</cp:lastModifiedBy>
  <cp:revision>2</cp:revision>
  <dcterms:modified xsi:type="dcterms:W3CDTF">2022-01-19T06:38:52Z</dcterms:modified>
</cp:coreProperties>
</file>