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11" r:id="rId3"/>
    <p:sldId id="413" r:id="rId4"/>
    <p:sldId id="416" r:id="rId5"/>
    <p:sldId id="422" r:id="rId6"/>
    <p:sldId id="417" r:id="rId7"/>
    <p:sldId id="421" r:id="rId8"/>
    <p:sldId id="419" r:id="rId9"/>
    <p:sldId id="418" r:id="rId10"/>
    <p:sldId id="420" r:id="rId11"/>
    <p:sldId id="410" r:id="rId12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EF17A-D9F3-4BD3-9039-73ED37EBCEB6}" v="98" dt="2019-12-12T14:18:10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oto Pauliina" userId="5dd5fd09-9ac7-47de-a257-7d105d3b0e7d" providerId="ADAL" clId="{F3FEF17A-D9F3-4BD3-9039-73ED37EBCEB6}"/>
    <pc:docChg chg="undo custSel addSld delSld modSld">
      <pc:chgData name="Luoto Pauliina" userId="5dd5fd09-9ac7-47de-a257-7d105d3b0e7d" providerId="ADAL" clId="{F3FEF17A-D9F3-4BD3-9039-73ED37EBCEB6}" dt="2019-12-12T14:18:10.676" v="202"/>
      <pc:docMkLst>
        <pc:docMk/>
      </pc:docMkLst>
      <pc:sldChg chg="modAnim">
        <pc:chgData name="Luoto Pauliina" userId="5dd5fd09-9ac7-47de-a257-7d105d3b0e7d" providerId="ADAL" clId="{F3FEF17A-D9F3-4BD3-9039-73ED37EBCEB6}" dt="2019-12-12T14:06:32.783" v="170"/>
        <pc:sldMkLst>
          <pc:docMk/>
          <pc:sldMk cId="808442950" sldId="413"/>
        </pc:sldMkLst>
      </pc:sldChg>
      <pc:sldChg chg="del modAnim">
        <pc:chgData name="Luoto Pauliina" userId="5dd5fd09-9ac7-47de-a257-7d105d3b0e7d" providerId="ADAL" clId="{F3FEF17A-D9F3-4BD3-9039-73ED37EBCEB6}" dt="2019-12-12T14:05:48.714" v="169" actId="2696"/>
        <pc:sldMkLst>
          <pc:docMk/>
          <pc:sldMk cId="1330156697" sldId="414"/>
        </pc:sldMkLst>
      </pc:sldChg>
      <pc:sldChg chg="modAnim">
        <pc:chgData name="Luoto Pauliina" userId="5dd5fd09-9ac7-47de-a257-7d105d3b0e7d" providerId="ADAL" clId="{F3FEF17A-D9F3-4BD3-9039-73ED37EBCEB6}" dt="2019-12-12T14:06:39.620" v="171"/>
        <pc:sldMkLst>
          <pc:docMk/>
          <pc:sldMk cId="714989747" sldId="416"/>
        </pc:sldMkLst>
      </pc:sldChg>
      <pc:sldChg chg="modAnim">
        <pc:chgData name="Luoto Pauliina" userId="5dd5fd09-9ac7-47de-a257-7d105d3b0e7d" providerId="ADAL" clId="{F3FEF17A-D9F3-4BD3-9039-73ED37EBCEB6}" dt="2019-12-12T14:17:24.843" v="196"/>
        <pc:sldMkLst>
          <pc:docMk/>
          <pc:sldMk cId="2700216639" sldId="417"/>
        </pc:sldMkLst>
      </pc:sldChg>
      <pc:sldChg chg="modAnim">
        <pc:chgData name="Luoto Pauliina" userId="5dd5fd09-9ac7-47de-a257-7d105d3b0e7d" providerId="ADAL" clId="{F3FEF17A-D9F3-4BD3-9039-73ED37EBCEB6}" dt="2019-12-12T14:18:10.676" v="202"/>
        <pc:sldMkLst>
          <pc:docMk/>
          <pc:sldMk cId="2228435818" sldId="418"/>
        </pc:sldMkLst>
      </pc:sldChg>
      <pc:sldChg chg="modAnim">
        <pc:chgData name="Luoto Pauliina" userId="5dd5fd09-9ac7-47de-a257-7d105d3b0e7d" providerId="ADAL" clId="{F3FEF17A-D9F3-4BD3-9039-73ED37EBCEB6}" dt="2019-12-12T14:15:41.989" v="192"/>
        <pc:sldMkLst>
          <pc:docMk/>
          <pc:sldMk cId="3905947516" sldId="419"/>
        </pc:sldMkLst>
      </pc:sldChg>
      <pc:sldChg chg="modAnim">
        <pc:chgData name="Luoto Pauliina" userId="5dd5fd09-9ac7-47de-a257-7d105d3b0e7d" providerId="ADAL" clId="{F3FEF17A-D9F3-4BD3-9039-73ED37EBCEB6}" dt="2019-12-12T14:13:15.290" v="189"/>
        <pc:sldMkLst>
          <pc:docMk/>
          <pc:sldMk cId="2136096039" sldId="420"/>
        </pc:sldMkLst>
      </pc:sldChg>
      <pc:sldChg chg="modAnim">
        <pc:chgData name="Luoto Pauliina" userId="5dd5fd09-9ac7-47de-a257-7d105d3b0e7d" providerId="ADAL" clId="{F3FEF17A-D9F3-4BD3-9039-73ED37EBCEB6}" dt="2019-12-12T14:15:04.212" v="191"/>
        <pc:sldMkLst>
          <pc:docMk/>
          <pc:sldMk cId="1023564271" sldId="421"/>
        </pc:sldMkLst>
      </pc:sldChg>
      <pc:sldChg chg="addSp delSp modSp add modAnim">
        <pc:chgData name="Luoto Pauliina" userId="5dd5fd09-9ac7-47de-a257-7d105d3b0e7d" providerId="ADAL" clId="{F3FEF17A-D9F3-4BD3-9039-73ED37EBCEB6}" dt="2019-12-12T14:05:11.550" v="168"/>
        <pc:sldMkLst>
          <pc:docMk/>
          <pc:sldMk cId="392877834" sldId="422"/>
        </pc:sldMkLst>
        <pc:spChg chg="mod">
          <ac:chgData name="Luoto Pauliina" userId="5dd5fd09-9ac7-47de-a257-7d105d3b0e7d" providerId="ADAL" clId="{F3FEF17A-D9F3-4BD3-9039-73ED37EBCEB6}" dt="2019-12-12T14:04:15.329" v="161" actId="14100"/>
          <ac:spMkLst>
            <pc:docMk/>
            <pc:sldMk cId="392877834" sldId="422"/>
            <ac:spMk id="2" creationId="{4B0F86AD-1957-4DB6-9659-2CABABCC6053}"/>
          </ac:spMkLst>
        </pc:spChg>
        <pc:spChg chg="mod">
          <ac:chgData name="Luoto Pauliina" userId="5dd5fd09-9ac7-47de-a257-7d105d3b0e7d" providerId="ADAL" clId="{F3FEF17A-D9F3-4BD3-9039-73ED37EBCEB6}" dt="2019-12-12T14:04:21.605" v="162" actId="20577"/>
          <ac:spMkLst>
            <pc:docMk/>
            <pc:sldMk cId="392877834" sldId="422"/>
            <ac:spMk id="3" creationId="{84BED5CB-B52A-47B3-B5B0-4708D64182AA}"/>
          </ac:spMkLst>
        </pc:spChg>
        <pc:spChg chg="mod">
          <ac:chgData name="Luoto Pauliina" userId="5dd5fd09-9ac7-47de-a257-7d105d3b0e7d" providerId="ADAL" clId="{F3FEF17A-D9F3-4BD3-9039-73ED37EBCEB6}" dt="2019-12-12T13:56:55.651" v="74" actId="14100"/>
          <ac:spMkLst>
            <pc:docMk/>
            <pc:sldMk cId="392877834" sldId="422"/>
            <ac:spMk id="4" creationId="{3069D3A8-35A9-4CD9-A6F6-6A76A770CEA7}"/>
          </ac:spMkLst>
        </pc:spChg>
        <pc:spChg chg="del mod">
          <ac:chgData name="Luoto Pauliina" userId="5dd5fd09-9ac7-47de-a257-7d105d3b0e7d" providerId="ADAL" clId="{F3FEF17A-D9F3-4BD3-9039-73ED37EBCEB6}" dt="2019-12-12T14:02:58.935" v="149" actId="478"/>
          <ac:spMkLst>
            <pc:docMk/>
            <pc:sldMk cId="392877834" sldId="422"/>
            <ac:spMk id="5" creationId="{4407CDE8-C380-4EB4-BE41-4AC523F0B0EF}"/>
          </ac:spMkLst>
        </pc:spChg>
        <pc:spChg chg="mod">
          <ac:chgData name="Luoto Pauliina" userId="5dd5fd09-9ac7-47de-a257-7d105d3b0e7d" providerId="ADAL" clId="{F3FEF17A-D9F3-4BD3-9039-73ED37EBCEB6}" dt="2019-12-12T13:57:13.443" v="78" actId="27636"/>
          <ac:spMkLst>
            <pc:docMk/>
            <pc:sldMk cId="392877834" sldId="422"/>
            <ac:spMk id="6" creationId="{E449D933-C23A-4DF8-9EF6-911F82E0B27B}"/>
          </ac:spMkLst>
        </pc:spChg>
        <pc:spChg chg="add del mod">
          <ac:chgData name="Luoto Pauliina" userId="5dd5fd09-9ac7-47de-a257-7d105d3b0e7d" providerId="ADAL" clId="{F3FEF17A-D9F3-4BD3-9039-73ED37EBCEB6}" dt="2019-12-12T14:03:04.801" v="150" actId="478"/>
          <ac:spMkLst>
            <pc:docMk/>
            <pc:sldMk cId="392877834" sldId="422"/>
            <ac:spMk id="8" creationId="{3780D7E0-2AD1-4092-AE31-F63EDFB0D5B8}"/>
          </ac:spMkLst>
        </pc:spChg>
      </pc:sldChg>
      <pc:sldChg chg="add del">
        <pc:chgData name="Luoto Pauliina" userId="5dd5fd09-9ac7-47de-a257-7d105d3b0e7d" providerId="ADAL" clId="{F3FEF17A-D9F3-4BD3-9039-73ED37EBCEB6}" dt="2019-12-12T13:49:48.848" v="16" actId="2696"/>
        <pc:sldMkLst>
          <pc:docMk/>
          <pc:sldMk cId="1682124668" sldId="423"/>
        </pc:sldMkLst>
      </pc:sldChg>
      <pc:sldChg chg="add del">
        <pc:chgData name="Luoto Pauliina" userId="5dd5fd09-9ac7-47de-a257-7d105d3b0e7d" providerId="ADAL" clId="{F3FEF17A-D9F3-4BD3-9039-73ED37EBCEB6}" dt="2019-12-12T13:49:25.093" v="14"/>
        <pc:sldMkLst>
          <pc:docMk/>
          <pc:sldMk cId="3117554095" sldId="4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5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956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7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249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4045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700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11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altLang="fi-FI" sz="2600" dirty="0">
                <a:solidFill>
                  <a:schemeClr val="accent1"/>
                </a:solidFill>
              </a:rPr>
              <a:t>Jos adjektiiveja on substantiivin edessä useita, noudatetaan pääsääntöisesti seuraavaa järjestystä: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chemeClr val="accent1"/>
                </a:solidFill>
              </a:rPr>
              <a:t>Nuo kamalat keltaiset sandaalit.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/>
              <a:t>	</a:t>
            </a:r>
            <a:r>
              <a:rPr lang="fi-FI" sz="2600" i="1" dirty="0" err="1"/>
              <a:t>Those</a:t>
            </a:r>
            <a:r>
              <a:rPr lang="fi-FI" sz="2600" i="1" dirty="0"/>
              <a:t> </a:t>
            </a:r>
            <a:r>
              <a:rPr lang="fi-FI" sz="2600" i="1" dirty="0" err="1"/>
              <a:t>awful</a:t>
            </a:r>
            <a:r>
              <a:rPr lang="fi-FI" sz="2600" i="1" dirty="0"/>
              <a:t> </a:t>
            </a:r>
            <a:r>
              <a:rPr lang="fi-FI" sz="2600" i="1" dirty="0" err="1"/>
              <a:t>yellow</a:t>
            </a:r>
            <a:r>
              <a:rPr lang="fi-FI" sz="2600" i="1" dirty="0"/>
              <a:t> </a:t>
            </a:r>
            <a:r>
              <a:rPr lang="fi-FI" sz="2600" i="1" dirty="0" err="1"/>
              <a:t>sandals</a:t>
            </a:r>
            <a:r>
              <a:rPr lang="fi-FI" sz="2600" i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chemeClr val="accent1"/>
                </a:solidFill>
              </a:rPr>
              <a:t>Pitkä, kaunis, kultainen kaulanauha.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/>
              <a:t>	A beautiful, long, golden necklace.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chemeClr val="accent1"/>
                </a:solidFill>
              </a:rPr>
              <a:t>Tuo uusi, upea, saksalainen, musta, aerodynaaminen, pieni urheiluauto.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/>
              <a:t>	That awesome, small, aerodynamic, new, black 	German sports car.</a:t>
            </a:r>
            <a:br>
              <a:rPr lang="en-US" sz="2400" dirty="0"/>
            </a:br>
            <a:endParaRPr lang="fi-FI" altLang="fi-FI" sz="2600" i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24973"/>
              </p:ext>
            </p:extLst>
          </p:nvPr>
        </p:nvGraphicFramePr>
        <p:xfrm>
          <a:off x="626448" y="2060848"/>
          <a:ext cx="8075240" cy="76962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2400" dirty="0"/>
                        <a:t>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2400" b="1" dirty="0"/>
                        <a:t>Mielipide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Koko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Muoto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Ikä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Väri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Kansallisuus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Materiaali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44238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28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28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291264" cy="5198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1. </a:t>
            </a:r>
            <a:r>
              <a:rPr lang="fi-FI" altLang="fi-FI" sz="2200" dirty="0" err="1">
                <a:solidFill>
                  <a:srgbClr val="2DA2BF"/>
                </a:solidFill>
              </a:rPr>
              <a:t>Layla</a:t>
            </a:r>
            <a:r>
              <a:rPr lang="fi-FI" altLang="fi-FI" sz="2200" dirty="0">
                <a:solidFill>
                  <a:srgbClr val="2DA2BF"/>
                </a:solidFill>
              </a:rPr>
              <a:t> on iloinen pieni 18 kuukauden ikäinen tyttö, joka on nyt unessa.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Layla</a:t>
            </a:r>
            <a:r>
              <a:rPr lang="fi-FI" altLang="fi-FI" sz="2200" i="1" dirty="0"/>
              <a:t> is a </a:t>
            </a:r>
            <a:r>
              <a:rPr lang="fi-FI" altLang="fi-FI" sz="2200" i="1" dirty="0" err="1"/>
              <a:t>happy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little</a:t>
            </a:r>
            <a:r>
              <a:rPr lang="fi-FI" altLang="fi-FI" sz="2200" i="1" dirty="0"/>
              <a:t> 18-month-old </a:t>
            </a:r>
            <a:r>
              <a:rPr lang="fi-FI" altLang="fi-FI" sz="2200" i="1" dirty="0" err="1"/>
              <a:t>girl</a:t>
            </a:r>
            <a:r>
              <a:rPr lang="fi-FI" altLang="fi-FI" sz="2200" i="1" dirty="0"/>
              <a:t>, </a:t>
            </a:r>
            <a:r>
              <a:rPr lang="fi-FI" altLang="fi-FI" sz="2200" i="1" dirty="0" err="1"/>
              <a:t>who</a:t>
            </a:r>
            <a:r>
              <a:rPr lang="fi-FI" altLang="fi-FI" sz="2200" i="1" dirty="0"/>
              <a:t> is </a:t>
            </a:r>
            <a:r>
              <a:rPr lang="fi-FI" altLang="fi-FI" sz="2200" i="1" dirty="0" err="1"/>
              <a:t>now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asleep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2. Odottamaton voi tapahtua, jos olet riittävän kärsivällinen.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unexpected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happen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if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you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patient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3. Onko parkkialueella riittävästi parkkipaikkoja liikuntarajoitteisille?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Has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car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</a:t>
            </a:r>
            <a:r>
              <a:rPr lang="fi-FI" altLang="fi-FI" sz="2200" i="1" dirty="0"/>
              <a:t> got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parking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spaces</a:t>
            </a:r>
            <a:r>
              <a:rPr lang="fi-FI" altLang="fi-FI" sz="2200" i="1" dirty="0"/>
              <a:t> for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disabled</a:t>
            </a:r>
            <a:r>
              <a:rPr lang="fi-FI" altLang="fi-FI" sz="2200" i="1" dirty="0"/>
              <a:t>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4. Pelkään pimeää. - Niin minäkin, olemme samanlaisia.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I’m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afraid</a:t>
            </a:r>
            <a:r>
              <a:rPr lang="fi-FI" altLang="fi-FI" sz="2200" i="1" dirty="0"/>
              <a:t> of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dark</a:t>
            </a:r>
            <a:r>
              <a:rPr lang="fi-FI" altLang="fi-FI" sz="2200" i="1" dirty="0"/>
              <a:t>. – </a:t>
            </a:r>
            <a:r>
              <a:rPr lang="fi-FI" altLang="fi-FI" sz="2200" i="1" dirty="0" err="1"/>
              <a:t>So</a:t>
            </a:r>
            <a:r>
              <a:rPr lang="fi-FI" altLang="fi-FI" sz="2200" i="1" dirty="0"/>
              <a:t> am I.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alike</a:t>
            </a:r>
            <a:r>
              <a:rPr lang="fi-FI" altLang="fi-FI" sz="2200" i="1" dirty="0"/>
              <a:t>. /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similar</a:t>
            </a:r>
            <a:r>
              <a:rPr lang="fi-FI" altLang="fi-FI" sz="2200" i="1" dirty="0"/>
              <a:t> to </a:t>
            </a:r>
            <a:r>
              <a:rPr lang="fi-FI" altLang="fi-FI" sz="2200" i="1" dirty="0" err="1"/>
              <a:t>one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another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5. Häpeilevä Leo oli häpeissään tunnustaessaan luntanneensa kokeessa.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embarrassed</a:t>
            </a:r>
            <a:r>
              <a:rPr lang="fi-FI" altLang="fi-FI" sz="2200" i="1" dirty="0"/>
              <a:t>/</a:t>
            </a:r>
            <a:r>
              <a:rPr lang="fi-FI" altLang="fi-FI" sz="2200" i="1" dirty="0" err="1"/>
              <a:t>shamefaced</a:t>
            </a:r>
            <a:r>
              <a:rPr lang="fi-FI" altLang="fi-FI" sz="2200" i="1" dirty="0"/>
              <a:t> Leo </a:t>
            </a:r>
            <a:r>
              <a:rPr lang="fi-FI" altLang="fi-FI" sz="2200" i="1" dirty="0" err="1"/>
              <a:t>was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ashamed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when</a:t>
            </a:r>
            <a:r>
              <a:rPr lang="fi-FI" altLang="fi-FI" sz="2200" i="1" dirty="0"/>
              <a:t> he </a:t>
            </a:r>
            <a:r>
              <a:rPr lang="fi-FI" altLang="fi-FI" sz="2200" i="1" dirty="0" err="1"/>
              <a:t>admitted</a:t>
            </a:r>
            <a:r>
              <a:rPr lang="fi-FI" altLang="fi-FI" sz="2200" i="1" dirty="0"/>
              <a:t> to </a:t>
            </a:r>
            <a:r>
              <a:rPr lang="fi-FI" altLang="fi-FI" sz="2200" i="1" dirty="0" err="1"/>
              <a:t>having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cheated</a:t>
            </a:r>
            <a:r>
              <a:rPr lang="fi-FI" altLang="fi-FI" sz="2200" i="1" dirty="0"/>
              <a:t> in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exam</a:t>
            </a:r>
            <a:r>
              <a:rPr lang="fi-FI" altLang="fi-FI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>
                <a:solidFill>
                  <a:schemeClr val="accent1"/>
                </a:solidFill>
              </a:rPr>
              <a:t>Adjektiivit</a:t>
            </a:r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sz="3100" i="1" dirty="0">
                <a:solidFill>
                  <a:schemeClr val="hlink"/>
                </a:solidFill>
              </a:rPr>
              <a:t>Adjektiivien käyttö</a:t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Vastaavat kysymykseen </a:t>
            </a:r>
            <a:r>
              <a:rPr lang="fi-FI" altLang="fi-FI" sz="2800" i="1" dirty="0"/>
              <a:t>millainen?</a:t>
            </a:r>
          </a:p>
          <a:p>
            <a:r>
              <a:rPr lang="fi-FI" altLang="fi-FI" sz="2800" dirty="0"/>
              <a:t>Adjektiiveilla ei ole monikkoa.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law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firm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has</a:t>
            </a:r>
            <a:r>
              <a:rPr lang="fi-FI" altLang="fi-FI" sz="2800" i="1" dirty="0">
                <a:solidFill>
                  <a:schemeClr val="tx1"/>
                </a:solidFill>
              </a:rPr>
              <a:t> an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excellent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reputation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u="sng" dirty="0" err="1">
                <a:solidFill>
                  <a:schemeClr val="tx1"/>
                </a:solidFill>
              </a:rPr>
              <a:t>All</a:t>
            </a:r>
            <a:r>
              <a:rPr lang="fi-FI" altLang="fi-FI" sz="2800" i="1" u="sng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u="sng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lawyers</a:t>
            </a:r>
            <a:r>
              <a:rPr lang="fi-FI" altLang="fi-FI" sz="2800" i="1" u="sng" dirty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at </a:t>
            </a:r>
            <a:r>
              <a:rPr lang="fi-FI" altLang="fi-FI" sz="2800" i="1" dirty="0" err="1">
                <a:solidFill>
                  <a:schemeClr val="tx1"/>
                </a:solidFill>
              </a:rPr>
              <a:t>that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firm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excellent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</a:t>
            </a:r>
            <a:r>
              <a:rPr lang="fi-FI" altLang="fi-FI" sz="2800" i="1" dirty="0" err="1"/>
              <a:t>mon</a:t>
            </a:r>
            <a:r>
              <a:rPr lang="fi-FI" altLang="fi-FI" sz="2800" i="1" dirty="0"/>
              <a:t>)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In Britain </a:t>
            </a:r>
            <a:r>
              <a:rPr lang="fi-FI" altLang="fi-FI" sz="2800" i="1" dirty="0" err="1">
                <a:solidFill>
                  <a:schemeClr val="tx1"/>
                </a:solidFill>
              </a:rPr>
              <a:t>barristers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wear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>
                <a:solidFill>
                  <a:schemeClr val="tx1"/>
                </a:solidFill>
              </a:rPr>
              <a:t>long,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black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gowns</a:t>
            </a:r>
            <a:r>
              <a:rPr lang="fi-FI" altLang="fi-FI" sz="2800" i="1" dirty="0">
                <a:solidFill>
                  <a:schemeClr val="tx1"/>
                </a:solidFill>
              </a:rPr>
              <a:t> in </a:t>
            </a:r>
            <a:r>
              <a:rPr lang="fi-FI" altLang="fi-FI" sz="2800" i="1" dirty="0" err="1">
                <a:solidFill>
                  <a:schemeClr val="tx1"/>
                </a:solidFill>
              </a:rPr>
              <a:t>court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 err="1">
                <a:solidFill>
                  <a:schemeClr val="tx1"/>
                </a:solidFill>
              </a:rPr>
              <a:t>They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often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wear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>
                <a:solidFill>
                  <a:schemeClr val="tx1"/>
                </a:solidFill>
              </a:rPr>
              <a:t>white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wigs</a:t>
            </a:r>
            <a:r>
              <a:rPr lang="fi-FI" altLang="fi-FI" sz="2800" i="1" dirty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>
                <a:solidFill>
                  <a:schemeClr val="tx1"/>
                </a:solidFill>
              </a:rPr>
              <a:t>well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</a:t>
            </a:r>
            <a:r>
              <a:rPr lang="fi-FI" altLang="fi-FI" sz="2800" i="1" dirty="0" err="1"/>
              <a:t>mon</a:t>
            </a:r>
            <a:r>
              <a:rPr lang="fi-FI" altLang="fi-FI" sz="2800" i="1" dirty="0"/>
              <a:t>)</a:t>
            </a: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A </a:t>
            </a:r>
            <a:r>
              <a:rPr lang="fi-FI" altLang="fi-FI" sz="2800" i="1" dirty="0" err="1">
                <a:solidFill>
                  <a:schemeClr val="tx1"/>
                </a:solidFill>
              </a:rPr>
              <a:t>judge’s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wig</a:t>
            </a:r>
            <a:r>
              <a:rPr lang="fi-FI" altLang="fi-FI" sz="2800" i="1" dirty="0">
                <a:solidFill>
                  <a:schemeClr val="tx1"/>
                </a:solidFill>
              </a:rPr>
              <a:t> is </a:t>
            </a:r>
            <a:r>
              <a:rPr lang="fi-FI" altLang="fi-FI" sz="2800" b="1" i="1" dirty="0">
                <a:solidFill>
                  <a:schemeClr val="tx1"/>
                </a:solidFill>
              </a:rPr>
              <a:t>white and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curly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endParaRPr lang="fi-FI" altLang="fi-FI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80844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78098"/>
          </a:xfrm>
        </p:spPr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9"/>
            <a:ext cx="8229600" cy="43876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2800" dirty="0"/>
              <a:t>Adjektiivia käytetään: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/>
              <a:t> substantiivin edessä kuvailemassa sitä (</a:t>
            </a:r>
            <a:r>
              <a:rPr lang="fi-FI" altLang="fi-FI" sz="2800" b="1" i="1" dirty="0"/>
              <a:t>adjektiiviattribuutti</a:t>
            </a:r>
            <a:r>
              <a:rPr lang="fi-FI" altLang="fi-FI" sz="28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3000" i="1" dirty="0" err="1">
                <a:solidFill>
                  <a:schemeClr val="tx1"/>
                </a:solidFill>
              </a:rPr>
              <a:t>The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article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had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>
                <a:solidFill>
                  <a:schemeClr val="tx1"/>
                </a:solidFill>
              </a:rPr>
              <a:t>an </a:t>
            </a:r>
            <a:r>
              <a:rPr lang="fi-FI" altLang="fi-FI" sz="3000" b="1" i="1" u="sng" dirty="0" err="1">
                <a:solidFill>
                  <a:schemeClr val="tx1"/>
                </a:solidFill>
              </a:rPr>
              <a:t>eye-catching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/>
              <a:t>tai linkkiverbin jälkeen kuvailemaan </a:t>
            </a:r>
            <a:r>
              <a:rPr lang="fi-FI" altLang="fi-FI" sz="2800" i="1" dirty="0"/>
              <a:t>millainen joku/jokin on </a:t>
            </a:r>
            <a:r>
              <a:rPr lang="fi-FI" altLang="fi-FI" sz="2800" dirty="0"/>
              <a:t>tai </a:t>
            </a:r>
            <a:r>
              <a:rPr lang="fi-FI" altLang="fi-FI" sz="2800" i="1" dirty="0"/>
              <a:t>millaiseksi joku tulee </a:t>
            </a:r>
            <a:r>
              <a:rPr lang="fi-FI" altLang="fi-FI" sz="2800" dirty="0"/>
              <a:t>(</a:t>
            </a:r>
            <a:r>
              <a:rPr lang="fi-FI" altLang="fi-FI" sz="2800" b="1" i="1" dirty="0"/>
              <a:t>predikatiivi</a:t>
            </a:r>
            <a:r>
              <a:rPr lang="fi-FI" altLang="fi-FI" sz="2800" dirty="0"/>
              <a:t>).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altLang="fi-FI" sz="3000" i="1" dirty="0" err="1">
                <a:solidFill>
                  <a:schemeClr val="tx1"/>
                </a:solidFill>
              </a:rPr>
              <a:t>The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was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very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b="1" i="1" u="sng" dirty="0" err="1">
                <a:solidFill>
                  <a:schemeClr val="tx1"/>
                </a:solidFill>
              </a:rPr>
              <a:t>catchy</a:t>
            </a:r>
            <a:r>
              <a:rPr lang="fi-FI" altLang="fi-FI" sz="30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0F86AD-1957-4DB6-9659-2CABABCC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31838"/>
            <a:ext cx="8496944" cy="803275"/>
          </a:xfrm>
        </p:spPr>
        <p:txBody>
          <a:bodyPr>
            <a:normAutofit fontScale="90000"/>
          </a:bodyPr>
          <a:lstStyle/>
          <a:p>
            <a:r>
              <a:rPr lang="fi-FI" altLang="fi-FI" sz="3600" b="1" dirty="0">
                <a:solidFill>
                  <a:schemeClr val="accent1"/>
                </a:solidFill>
              </a:rPr>
              <a:t>ADJEKTIIVIT</a:t>
            </a:r>
            <a:br>
              <a:rPr lang="fi-FI" altLang="fi-FI" sz="9600" b="1" dirty="0">
                <a:solidFill>
                  <a:schemeClr val="accent1"/>
                </a:solidFill>
              </a:rPr>
            </a:br>
            <a:r>
              <a:rPr lang="fi-FI" altLang="fi-FI" sz="2700" dirty="0">
                <a:solidFill>
                  <a:schemeClr val="accent1"/>
                </a:solidFill>
              </a:rPr>
              <a:t>Huomaa, että joitakin adjektiiveja voi käyttää vain </a:t>
            </a:r>
            <a:r>
              <a:rPr lang="fi-FI" altLang="fi-FI" sz="2700" b="1" i="1" dirty="0">
                <a:solidFill>
                  <a:schemeClr val="accent1"/>
                </a:solidFill>
              </a:rPr>
              <a:t>predikatiiveina</a:t>
            </a:r>
            <a:r>
              <a:rPr lang="fi-FI" altLang="fi-FI" sz="2700" dirty="0">
                <a:solidFill>
                  <a:schemeClr val="accent1"/>
                </a:solidFill>
              </a:rPr>
              <a:t>.</a:t>
            </a:r>
            <a:br>
              <a:rPr lang="fi-FI" altLang="fi-FI" sz="2700" dirty="0">
                <a:solidFill>
                  <a:schemeClr val="accent1"/>
                </a:solidFill>
              </a:rPr>
            </a:br>
            <a:endParaRPr lang="fi-FI" sz="27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BED5CB-B52A-47B3-B5B0-4708D641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624" y="2204864"/>
            <a:ext cx="8621400" cy="20150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fi-FI" sz="2000" i="1" dirty="0"/>
          </a:p>
          <a:p>
            <a:pPr>
              <a:spcBef>
                <a:spcPts val="0"/>
              </a:spcBef>
            </a:pPr>
            <a:endParaRPr lang="fi-FI" sz="2000" i="1" dirty="0"/>
          </a:p>
          <a:p>
            <a:pPr>
              <a:spcBef>
                <a:spcPts val="0"/>
              </a:spcBef>
            </a:pPr>
            <a:r>
              <a:rPr lang="fi-FI" sz="2600" i="1" dirty="0" err="1"/>
              <a:t>afloat</a:t>
            </a:r>
            <a:r>
              <a:rPr lang="fi-FI" sz="2600" i="1" dirty="0"/>
              <a:t> = </a:t>
            </a:r>
            <a:r>
              <a:rPr lang="fi-FI" altLang="fi-FI" sz="2600" dirty="0">
                <a:solidFill>
                  <a:schemeClr val="accent1"/>
                </a:solidFill>
              </a:rPr>
              <a:t>kelluva, pinnalla</a:t>
            </a:r>
            <a:r>
              <a:rPr lang="fi-FI" altLang="fi-FI" sz="2600" i="1" dirty="0"/>
              <a:t> </a:t>
            </a:r>
            <a:r>
              <a:rPr lang="fi-FI" sz="2600" i="1" dirty="0" err="1"/>
              <a:t>afraid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peloissaan </a:t>
            </a:r>
          </a:p>
          <a:p>
            <a:pPr>
              <a:spcBef>
                <a:spcPts val="0"/>
              </a:spcBef>
            </a:pPr>
            <a:r>
              <a:rPr lang="fi-FI" sz="2600" i="1" dirty="0" err="1"/>
              <a:t>ajar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avoinna, raollaan </a:t>
            </a:r>
            <a:r>
              <a:rPr lang="fi-FI" sz="2600" i="1" dirty="0" err="1"/>
              <a:t>alike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samankaltainen </a:t>
            </a:r>
            <a:r>
              <a:rPr lang="fi-FI" sz="2600" i="1" dirty="0" err="1"/>
              <a:t>alive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elossa </a:t>
            </a:r>
            <a:r>
              <a:rPr lang="fi-FI" sz="2600" i="1" dirty="0" err="1"/>
              <a:t>alone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yksin </a:t>
            </a:r>
            <a:r>
              <a:rPr lang="fi-FI" sz="2600" i="1" dirty="0" err="1"/>
              <a:t>ashamed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häpeissään </a:t>
            </a:r>
            <a:r>
              <a:rPr lang="fi-FI" sz="2600" b="0" i="1" dirty="0" err="1"/>
              <a:t>asleep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unessa</a:t>
            </a:r>
          </a:p>
          <a:p>
            <a:pPr>
              <a:spcBef>
                <a:spcPts val="0"/>
              </a:spcBef>
            </a:pPr>
            <a:r>
              <a:rPr lang="fi-FI" sz="2600" b="0" i="1" dirty="0" err="1"/>
              <a:t>awake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valveilla </a:t>
            </a:r>
            <a:r>
              <a:rPr lang="fi-FI" sz="2600" b="0" i="1" dirty="0" err="1"/>
              <a:t>aware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tietoinen </a:t>
            </a:r>
            <a:r>
              <a:rPr lang="fi-FI" sz="2600" b="0" i="1" dirty="0" err="1"/>
              <a:t>fond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kiintynyt </a:t>
            </a:r>
          </a:p>
          <a:p>
            <a:pPr>
              <a:spcBef>
                <a:spcPts val="0"/>
              </a:spcBef>
            </a:pPr>
            <a:r>
              <a:rPr lang="fi-FI" sz="2600" b="0" i="1" dirty="0" err="1"/>
              <a:t>glad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iloinen </a:t>
            </a:r>
            <a:r>
              <a:rPr lang="fi-FI" sz="2600" b="0" i="1" dirty="0" err="1"/>
              <a:t>ill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sairas </a:t>
            </a:r>
            <a:r>
              <a:rPr lang="fi-FI" altLang="fi-FI" sz="2600" b="0" i="1" dirty="0" err="1"/>
              <a:t>well</a:t>
            </a:r>
            <a:r>
              <a:rPr lang="fi-FI" altLang="fi-FI" sz="2600" b="0" i="1" dirty="0"/>
              <a:t> = </a:t>
            </a:r>
            <a:r>
              <a:rPr lang="fi-FI" altLang="fi-FI" sz="2600" b="0" dirty="0">
                <a:solidFill>
                  <a:schemeClr val="accent1"/>
                </a:solidFill>
              </a:rPr>
              <a:t>terve</a:t>
            </a:r>
            <a:br>
              <a:rPr lang="fi-FI" i="1" dirty="0"/>
            </a:br>
            <a:br>
              <a:rPr lang="fi-FI" sz="2000" i="1" dirty="0"/>
            </a:b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069D3A8-35A9-4CD9-A6F6-6A76A770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3861048"/>
            <a:ext cx="4187825" cy="2265114"/>
          </a:xfrm>
        </p:spPr>
        <p:txBody>
          <a:bodyPr>
            <a:noAutofit/>
          </a:bodyPr>
          <a:lstStyle/>
          <a:p>
            <a:r>
              <a:rPr lang="fi-FI" altLang="fi-FI" dirty="0">
                <a:solidFill>
                  <a:schemeClr val="accent1"/>
                </a:solidFill>
              </a:rPr>
              <a:t>Ovi näytti olevan auki.</a:t>
            </a:r>
          </a:p>
          <a:p>
            <a:r>
              <a:rPr lang="fi-FI" dirty="0">
                <a:solidFill>
                  <a:schemeClr val="accent1"/>
                </a:solidFill>
              </a:rPr>
              <a:t>Täällä on avoin ovi.</a:t>
            </a:r>
          </a:p>
          <a:p>
            <a:r>
              <a:rPr lang="fi-FI" dirty="0">
                <a:solidFill>
                  <a:schemeClr val="accent1"/>
                </a:solidFill>
              </a:rPr>
              <a:t>En tiennyt tämän rocktähden olevan vielä elossa.</a:t>
            </a:r>
          </a:p>
          <a:p>
            <a:r>
              <a:rPr lang="fi-FI" dirty="0">
                <a:solidFill>
                  <a:schemeClr val="accent1"/>
                </a:solidFill>
              </a:rPr>
              <a:t>Näin lavalla elävän legendan.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49D933-C23A-4DF8-9EF6-911F82E0B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861048"/>
            <a:ext cx="4319463" cy="2265114"/>
          </a:xfrm>
        </p:spPr>
        <p:txBody>
          <a:bodyPr>
            <a:normAutofit fontScale="92500"/>
          </a:bodyPr>
          <a:lstStyle/>
          <a:p>
            <a:r>
              <a:rPr lang="fi-FI" sz="2600" i="1" dirty="0" err="1"/>
              <a:t>The</a:t>
            </a:r>
            <a:r>
              <a:rPr lang="fi-FI" sz="2600" i="1" dirty="0"/>
              <a:t> </a:t>
            </a:r>
            <a:r>
              <a:rPr lang="fi-FI" sz="2600" i="1" dirty="0" err="1"/>
              <a:t>door</a:t>
            </a:r>
            <a:r>
              <a:rPr lang="fi-FI" sz="2600" i="1" dirty="0"/>
              <a:t> </a:t>
            </a:r>
            <a:r>
              <a:rPr lang="fi-FI" sz="2600" i="1" dirty="0" err="1"/>
              <a:t>seemed</a:t>
            </a:r>
            <a:r>
              <a:rPr lang="fi-FI" sz="2600" i="1" dirty="0"/>
              <a:t> to </a:t>
            </a:r>
            <a:r>
              <a:rPr lang="fi-FI" sz="2600" i="1" dirty="0" err="1"/>
              <a:t>be</a:t>
            </a:r>
            <a:r>
              <a:rPr lang="fi-FI" sz="2600" i="1" dirty="0"/>
              <a:t> </a:t>
            </a:r>
            <a:r>
              <a:rPr lang="fi-FI" sz="2600" b="1" i="1" dirty="0" err="1"/>
              <a:t>ajar</a:t>
            </a:r>
            <a:r>
              <a:rPr lang="fi-FI" sz="2600" i="1" dirty="0"/>
              <a:t>.</a:t>
            </a:r>
          </a:p>
          <a:p>
            <a:r>
              <a:rPr lang="fi-FI" sz="2600" i="1" dirty="0" err="1"/>
              <a:t>The</a:t>
            </a:r>
            <a:r>
              <a:rPr lang="fi-FI" sz="2600" i="1" dirty="0"/>
              <a:t> </a:t>
            </a:r>
            <a:r>
              <a:rPr lang="fi-FI" sz="2600" i="1" dirty="0" err="1"/>
              <a:t>door</a:t>
            </a:r>
            <a:r>
              <a:rPr lang="fi-FI" sz="2600" i="1" dirty="0"/>
              <a:t> </a:t>
            </a:r>
            <a:r>
              <a:rPr lang="fi-FI" sz="2600" i="1" dirty="0" err="1"/>
              <a:t>seemed</a:t>
            </a:r>
            <a:r>
              <a:rPr lang="fi-FI" sz="2600" i="1" dirty="0"/>
              <a:t> to </a:t>
            </a:r>
            <a:r>
              <a:rPr lang="fi-FI" sz="2600" i="1" dirty="0" err="1"/>
              <a:t>be</a:t>
            </a:r>
            <a:r>
              <a:rPr lang="fi-FI" sz="2600" i="1" dirty="0"/>
              <a:t> </a:t>
            </a:r>
            <a:r>
              <a:rPr lang="fi-FI" sz="2600" b="1" i="1" dirty="0" err="1"/>
              <a:t>ajar</a:t>
            </a:r>
            <a:r>
              <a:rPr lang="fi-FI" sz="2600" i="1" dirty="0"/>
              <a:t>.</a:t>
            </a:r>
          </a:p>
          <a:p>
            <a:r>
              <a:rPr lang="fi-FI" sz="2600" i="1" dirty="0"/>
              <a:t>I </a:t>
            </a:r>
            <a:r>
              <a:rPr lang="fi-FI" sz="2600" i="1" dirty="0" err="1"/>
              <a:t>didn’t</a:t>
            </a:r>
            <a:r>
              <a:rPr lang="fi-FI" sz="2600" i="1" dirty="0"/>
              <a:t> </a:t>
            </a:r>
            <a:r>
              <a:rPr lang="fi-FI" sz="2600" i="1" dirty="0" err="1"/>
              <a:t>know</a:t>
            </a:r>
            <a:r>
              <a:rPr lang="fi-FI" sz="2600" i="1" dirty="0"/>
              <a:t> </a:t>
            </a:r>
            <a:r>
              <a:rPr lang="fi-FI" sz="2600" i="1" dirty="0" err="1"/>
              <a:t>this</a:t>
            </a:r>
            <a:r>
              <a:rPr lang="fi-FI" sz="2600" i="1" dirty="0"/>
              <a:t> rock </a:t>
            </a:r>
            <a:r>
              <a:rPr lang="fi-FI" sz="2600" i="1" dirty="0" err="1"/>
              <a:t>star</a:t>
            </a:r>
            <a:r>
              <a:rPr lang="fi-FI" sz="2600" i="1" dirty="0"/>
              <a:t> </a:t>
            </a:r>
            <a:r>
              <a:rPr lang="fi-FI" sz="2600" i="1" dirty="0" err="1"/>
              <a:t>was</a:t>
            </a:r>
            <a:r>
              <a:rPr lang="fi-FI" sz="2600" i="1" dirty="0"/>
              <a:t> </a:t>
            </a:r>
            <a:r>
              <a:rPr lang="fi-FI" sz="2600" i="1" dirty="0" err="1"/>
              <a:t>still</a:t>
            </a:r>
            <a:r>
              <a:rPr lang="fi-FI" sz="2600" i="1" dirty="0"/>
              <a:t> </a:t>
            </a:r>
            <a:r>
              <a:rPr lang="fi-FI" sz="2600" b="1" i="1" dirty="0" err="1"/>
              <a:t>alive</a:t>
            </a:r>
            <a:r>
              <a:rPr lang="fi-FI" sz="2600" i="1" dirty="0"/>
              <a:t>.</a:t>
            </a:r>
          </a:p>
          <a:p>
            <a:r>
              <a:rPr lang="fi-FI" sz="2600" i="1" dirty="0"/>
              <a:t>I </a:t>
            </a:r>
            <a:r>
              <a:rPr lang="fi-FI" sz="2600" i="1" dirty="0" err="1"/>
              <a:t>saw</a:t>
            </a:r>
            <a:r>
              <a:rPr lang="fi-FI" sz="2600" i="1" dirty="0"/>
              <a:t> </a:t>
            </a:r>
            <a:r>
              <a:rPr lang="fi-FI" sz="2600" b="1" i="1" dirty="0"/>
              <a:t>a </a:t>
            </a:r>
            <a:r>
              <a:rPr lang="fi-FI" sz="2600" b="1" i="1" dirty="0" err="1"/>
              <a:t>living</a:t>
            </a:r>
            <a:r>
              <a:rPr lang="fi-FI" sz="2600" b="1" i="1" dirty="0"/>
              <a:t> </a:t>
            </a:r>
            <a:r>
              <a:rPr lang="fi-FI" sz="2600" b="1" i="1" dirty="0" err="1"/>
              <a:t>legend</a:t>
            </a:r>
            <a:r>
              <a:rPr lang="fi-FI" sz="2600" b="1" i="1" dirty="0"/>
              <a:t> </a:t>
            </a:r>
            <a:r>
              <a:rPr lang="fi-FI" sz="2600" i="1" dirty="0"/>
              <a:t>on </a:t>
            </a:r>
            <a:r>
              <a:rPr lang="fi-FI" sz="2600" i="1" dirty="0" err="1"/>
              <a:t>stage</a:t>
            </a:r>
            <a:r>
              <a:rPr lang="fi-FI" sz="2600" i="1" dirty="0"/>
              <a:t>.</a:t>
            </a:r>
          </a:p>
          <a:p>
            <a:endParaRPr lang="fi-FI" sz="2600" i="1" dirty="0"/>
          </a:p>
          <a:p>
            <a:endParaRPr lang="fi-FI" i="1" dirty="0"/>
          </a:p>
          <a:p>
            <a:endParaRPr lang="fi-FI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8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63036" y="346646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412776"/>
            <a:ext cx="8147248" cy="51845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altLang="fi-FI" sz="5500" dirty="0">
                <a:solidFill>
                  <a:schemeClr val="accent1"/>
                </a:solidFill>
              </a:rPr>
              <a:t>Adjektiivista voidaan tehdä myös </a:t>
            </a:r>
            <a:r>
              <a:rPr lang="fi-FI" altLang="fi-FI" sz="5500" b="1" i="1" dirty="0">
                <a:solidFill>
                  <a:schemeClr val="accent1"/>
                </a:solidFill>
              </a:rPr>
              <a:t>substantiivi</a:t>
            </a:r>
            <a:r>
              <a:rPr lang="fi-FI" altLang="fi-FI" sz="5500" dirty="0">
                <a:solidFill>
                  <a:schemeClr val="accent1"/>
                </a:solidFill>
              </a:rPr>
              <a:t> lisäämällä sen eteen </a:t>
            </a:r>
            <a:r>
              <a:rPr lang="fi-FI" altLang="fi-FI" sz="5500" b="1" i="1" dirty="0" err="1">
                <a:solidFill>
                  <a:schemeClr val="accent1"/>
                </a:solidFill>
              </a:rPr>
              <a:t>the</a:t>
            </a:r>
            <a:r>
              <a:rPr lang="fi-FI" altLang="fi-FI" sz="5500" dirty="0">
                <a:solidFill>
                  <a:schemeClr val="accent1"/>
                </a:solidFill>
              </a:rPr>
              <a:t> kuvaamaan kokonaista ihmisryhmää. </a:t>
            </a:r>
            <a:endParaRPr lang="fi-FI" altLang="fi-FI" sz="51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>
                <a:solidFill>
                  <a:schemeClr val="accent1"/>
                </a:solidFill>
              </a:rPr>
              <a:t>kodittomat </a:t>
            </a:r>
            <a:endParaRPr lang="fi-FI" altLang="fi-FI" sz="5100" i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>
                <a:solidFill>
                  <a:schemeClr val="accent1"/>
                </a:solidFill>
              </a:rPr>
              <a:t>loukkaantuneet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>
                <a:solidFill>
                  <a:schemeClr val="accent1"/>
                </a:solidFill>
              </a:rPr>
              <a:t>rikkaat ja kuuluisat 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err="1">
                <a:solidFill>
                  <a:schemeClr val="accent1"/>
                </a:solidFill>
              </a:rPr>
              <a:t>Huom</a:t>
            </a:r>
            <a:r>
              <a:rPr lang="fi-FI" altLang="fi-FI" sz="5100" dirty="0">
                <a:solidFill>
                  <a:schemeClr val="accent1"/>
                </a:solidFill>
              </a:rPr>
              <a:t>! Jos puhutaan vain </a:t>
            </a:r>
            <a:r>
              <a:rPr lang="fi-FI" altLang="fi-FI" sz="5100" b="1" dirty="0">
                <a:solidFill>
                  <a:schemeClr val="accent1"/>
                </a:solidFill>
              </a:rPr>
              <a:t>yhdestä henkilöstä</a:t>
            </a:r>
            <a:r>
              <a:rPr lang="fi-FI" altLang="fi-FI" sz="5100" dirty="0">
                <a:solidFill>
                  <a:schemeClr val="accent1"/>
                </a:solidFill>
              </a:rPr>
              <a:t>, on adjektiiviin liitettävä mukaan substantiivi.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young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>
                <a:solidFill>
                  <a:schemeClr val="tx1"/>
                </a:solidFill>
              </a:rPr>
              <a:t>person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5100" b="1" i="1" dirty="0" err="1"/>
              <a:t>policeman</a:t>
            </a:r>
            <a:r>
              <a:rPr lang="fi-FI" altLang="fi-FI" sz="5100" i="1" dirty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homeless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woman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>
                <a:solidFill>
                  <a:schemeClr val="tx1"/>
                </a:solidFill>
              </a:rPr>
              <a:t>this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i="1" dirty="0" err="1">
                <a:solidFill>
                  <a:schemeClr val="tx1"/>
                </a:solidFill>
              </a:rPr>
              <a:t>rich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entrepreneur</a:t>
            </a:r>
            <a:endParaRPr lang="fi-FI" altLang="fi-FI" sz="51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539552" y="2420888"/>
            <a:ext cx="8502412" cy="414503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/>
              <a:t>			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homeless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homeless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i-FI" altLang="fi-FI" sz="5100" dirty="0"/>
              <a:t>	   	 	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injured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  <a:r>
              <a:rPr lang="fi-FI" altLang="fi-FI" sz="4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/>
              <a:t>			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rich</a:t>
            </a:r>
            <a:r>
              <a:rPr lang="fi-FI" altLang="fi-FI" sz="5100" i="1" dirty="0"/>
              <a:t> and 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famous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who</a:t>
            </a:r>
            <a:r>
              <a:rPr lang="fi-FI" altLang="fi-FI" sz="4200" i="1" dirty="0"/>
              <a:t> 							</a:t>
            </a:r>
            <a:r>
              <a:rPr lang="fi-FI" altLang="fi-FI" sz="4200" i="1" dirty="0" err="1"/>
              <a:t>are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rich</a:t>
            </a:r>
            <a:r>
              <a:rPr lang="fi-FI" altLang="fi-FI" sz="4200" i="1" dirty="0"/>
              <a:t> and </a:t>
            </a:r>
            <a:r>
              <a:rPr lang="fi-FI" altLang="fi-FI" sz="4200" i="1" dirty="0" err="1"/>
              <a:t>famous</a:t>
            </a:r>
            <a:r>
              <a:rPr lang="fi-FI" altLang="fi-FI" sz="4200" i="1" dirty="0"/>
              <a:t>)</a:t>
            </a:r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196752"/>
            <a:ext cx="8147248" cy="48245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5500" dirty="0">
                <a:solidFill>
                  <a:schemeClr val="accent1"/>
                </a:solidFill>
              </a:rPr>
              <a:t>Rakenteella </a:t>
            </a:r>
            <a:r>
              <a:rPr lang="fi-FI" altLang="fi-FI" sz="5500" b="1" i="1" dirty="0" err="1">
                <a:solidFill>
                  <a:schemeClr val="accent1"/>
                </a:solidFill>
              </a:rPr>
              <a:t>the</a:t>
            </a:r>
            <a:r>
              <a:rPr lang="fi-FI" altLang="fi-FI" sz="5500" b="1" dirty="0">
                <a:solidFill>
                  <a:schemeClr val="accent1"/>
                </a:solidFill>
              </a:rPr>
              <a:t> + adjektiivi </a:t>
            </a:r>
            <a:r>
              <a:rPr lang="fi-FI" altLang="fi-FI" sz="5500" dirty="0">
                <a:solidFill>
                  <a:schemeClr val="accent1"/>
                </a:solidFill>
              </a:rPr>
              <a:t>voidaan myös muodostaa substantiivi, joka kuvaa abstraktia käsitettä.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	tuntematon </a:t>
            </a:r>
            <a:endParaRPr lang="fi-FI" altLang="fi-FI" sz="5500" i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	odottamaton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	yliluonnollinen 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Auttaako positiivinen ajattelu meitä tekemään mahdottomasta mahdollista?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5500" i="1" dirty="0" err="1">
                <a:solidFill>
                  <a:schemeClr val="tx1"/>
                </a:solidFill>
              </a:rPr>
              <a:t>Does</a:t>
            </a:r>
            <a:r>
              <a:rPr lang="fi-FI" altLang="fi-FI" sz="5500" i="1" dirty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>
                <a:solidFill>
                  <a:schemeClr val="tx1"/>
                </a:solidFill>
              </a:rPr>
              <a:t>positive</a:t>
            </a:r>
            <a:r>
              <a:rPr lang="fi-FI" altLang="fi-FI" sz="5500" i="1" dirty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>
                <a:solidFill>
                  <a:schemeClr val="tx1"/>
                </a:solidFill>
              </a:rPr>
              <a:t>thinkin</a:t>
            </a:r>
            <a:r>
              <a:rPr lang="fi-FI" altLang="fi-FI" sz="5500" i="1" dirty="0" err="1"/>
              <a:t>g</a:t>
            </a:r>
            <a:r>
              <a:rPr lang="fi-FI" altLang="fi-FI" sz="5500" i="1" dirty="0"/>
              <a:t> help us </a:t>
            </a:r>
            <a:r>
              <a:rPr lang="fi-FI" altLang="fi-FI" sz="5500" i="1" dirty="0" err="1"/>
              <a:t>make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impossible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possible</a:t>
            </a:r>
            <a:r>
              <a:rPr lang="fi-FI" altLang="fi-FI" sz="5500" i="1" dirty="0"/>
              <a:t>?</a:t>
            </a:r>
            <a:endParaRPr lang="fi-FI" altLang="fi-FI" sz="55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923928" y="2492896"/>
            <a:ext cx="3456385" cy="151216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unknown</a:t>
            </a:r>
            <a:r>
              <a:rPr lang="fi-FI" altLang="fi-FI" sz="5500" i="1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unexpected</a:t>
            </a:r>
            <a:endParaRPr lang="fi-FI" altLang="fi-FI" sz="5500" i="1" dirty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supernatural</a:t>
            </a:r>
            <a:endParaRPr lang="fi-FI" altLang="fi-FI" sz="5500" i="1" dirty="0"/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5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3591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4400" dirty="0">
                <a:solidFill>
                  <a:schemeClr val="accent1"/>
                </a:solidFill>
              </a:rPr>
              <a:t>Adjektiiviin voi liittyä numeromääre. Vertaa seuraavien esimerkkien muotoa</a:t>
            </a:r>
            <a:r>
              <a:rPr lang="fi-FI" altLang="fi-FI" sz="47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/>
              <a:t>My </a:t>
            </a:r>
            <a:r>
              <a:rPr lang="fi-FI" altLang="fi-FI" sz="4700" b="1" i="1" dirty="0"/>
              <a:t>68-year-old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grandfather</a:t>
            </a:r>
            <a:r>
              <a:rPr lang="fi-FI" altLang="fi-FI" sz="4700" i="1" dirty="0"/>
              <a:t> is </a:t>
            </a:r>
            <a:r>
              <a:rPr lang="fi-FI" altLang="fi-FI" sz="4700" i="1" dirty="0" err="1"/>
              <a:t>very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active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/>
              <a:t>My </a:t>
            </a:r>
            <a:r>
              <a:rPr lang="fi-FI" altLang="fi-FI" sz="4700" i="1" dirty="0" err="1"/>
              <a:t>grandfather</a:t>
            </a:r>
            <a:r>
              <a:rPr lang="fi-FI" altLang="fi-FI" sz="4700" i="1" dirty="0"/>
              <a:t> is </a:t>
            </a:r>
            <a:r>
              <a:rPr lang="fi-FI" altLang="fi-FI" sz="4700" i="1" dirty="0" err="1"/>
              <a:t>already</a:t>
            </a:r>
            <a:r>
              <a:rPr lang="fi-FI" altLang="fi-FI" sz="4700" i="1" dirty="0"/>
              <a:t> </a:t>
            </a:r>
            <a:r>
              <a:rPr lang="fi-FI" altLang="fi-FI" sz="4700" b="1" i="1" dirty="0"/>
              <a:t>68 </a:t>
            </a:r>
            <a:r>
              <a:rPr lang="fi-FI" altLang="fi-FI" sz="4700" b="1" i="1" dirty="0" err="1"/>
              <a:t>years</a:t>
            </a:r>
            <a:r>
              <a:rPr lang="fi-FI" altLang="fi-FI" sz="4700" b="1" i="1" dirty="0"/>
              <a:t> </a:t>
            </a:r>
            <a:r>
              <a:rPr lang="fi-FI" altLang="fi-FI" sz="4700" b="1" i="1" dirty="0" err="1"/>
              <a:t>old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/>
              <a:t>This</a:t>
            </a:r>
            <a:r>
              <a:rPr lang="fi-FI" altLang="fi-FI" sz="4700" i="1" dirty="0"/>
              <a:t> is </a:t>
            </a:r>
            <a:r>
              <a:rPr lang="fi-FI" altLang="fi-FI" sz="4700" b="1" i="1" dirty="0"/>
              <a:t>a 500-page(-long)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book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/>
              <a:t>This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book</a:t>
            </a:r>
            <a:r>
              <a:rPr lang="fi-FI" altLang="fi-FI" sz="4700" i="1" dirty="0"/>
              <a:t> is </a:t>
            </a:r>
            <a:r>
              <a:rPr lang="fi-FI" altLang="fi-FI" sz="4700" b="1" i="1" dirty="0"/>
              <a:t>500 </a:t>
            </a:r>
            <a:r>
              <a:rPr lang="fi-FI" altLang="fi-FI" sz="4700" b="1" i="1" dirty="0" err="1"/>
              <a:t>pages</a:t>
            </a:r>
            <a:r>
              <a:rPr lang="fi-FI" altLang="fi-FI" sz="4700" b="1" i="1" dirty="0"/>
              <a:t> long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/>
              <a:t>There</a:t>
            </a:r>
            <a:r>
              <a:rPr lang="fi-FI" altLang="fi-FI" sz="4700" i="1" dirty="0"/>
              <a:t> is a </a:t>
            </a:r>
            <a:r>
              <a:rPr lang="fi-FI" altLang="fi-FI" sz="4700" b="1" i="1" dirty="0"/>
              <a:t>60-foot-deep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well</a:t>
            </a:r>
            <a:r>
              <a:rPr lang="fi-FI" altLang="fi-FI" sz="4700" i="1" dirty="0"/>
              <a:t> in </a:t>
            </a:r>
            <a:r>
              <a:rPr lang="fi-FI" altLang="fi-FI" sz="4700" i="1" dirty="0" err="1"/>
              <a:t>our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garden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/>
              <a:t>There</a:t>
            </a:r>
            <a:r>
              <a:rPr lang="fi-FI" altLang="fi-FI" sz="4700" i="1" dirty="0"/>
              <a:t> is a </a:t>
            </a:r>
            <a:r>
              <a:rPr lang="fi-FI" altLang="fi-FI" sz="4700" i="1" dirty="0" err="1"/>
              <a:t>well</a:t>
            </a:r>
            <a:r>
              <a:rPr lang="fi-FI" altLang="fi-FI" sz="4700" i="1" dirty="0"/>
              <a:t> in </a:t>
            </a:r>
            <a:r>
              <a:rPr lang="fi-FI" altLang="fi-FI" sz="4700" i="1" dirty="0" err="1"/>
              <a:t>our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garden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which</a:t>
            </a:r>
            <a:r>
              <a:rPr lang="fi-FI" altLang="fi-FI" sz="4700" i="1" dirty="0"/>
              <a:t> is </a:t>
            </a:r>
            <a:r>
              <a:rPr lang="fi-FI" altLang="fi-FI" sz="4700" b="1" i="1" dirty="0"/>
              <a:t>60 </a:t>
            </a:r>
            <a:r>
              <a:rPr lang="fi-FI" altLang="fi-FI" sz="4700" b="1" i="1" dirty="0" err="1"/>
              <a:t>feet</a:t>
            </a:r>
            <a:r>
              <a:rPr lang="fi-FI" altLang="fi-FI" sz="4700" b="1" i="1" dirty="0"/>
              <a:t> </a:t>
            </a:r>
            <a:r>
              <a:rPr lang="fi-FI" altLang="fi-FI" sz="4700" b="1" i="1" dirty="0" err="1"/>
              <a:t>deep</a:t>
            </a:r>
            <a:r>
              <a:rPr lang="fi-FI" altLang="fi-FI" sz="4700" i="1" dirty="0"/>
              <a:t>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4400" dirty="0">
                <a:solidFill>
                  <a:schemeClr val="accent1"/>
                </a:solidFill>
              </a:rPr>
              <a:t>Mikäli määre on substantiivin edessä, huomaa väliviivat ja substantiivi yksikössä: </a:t>
            </a:r>
            <a:r>
              <a:rPr lang="fi-FI" altLang="fi-FI" sz="4700" i="1" dirty="0"/>
              <a:t>68-year-old, 500-page, 60-foot-deep</a:t>
            </a:r>
            <a:endParaRPr lang="fi-FI" altLang="fi-FI" sz="47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9059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altLang="fi-FI" sz="2600" b="1" i="1" dirty="0" err="1"/>
              <a:t>enough</a:t>
            </a:r>
            <a:r>
              <a:rPr lang="fi-FI" altLang="fi-FI" sz="2600" dirty="0">
                <a:solidFill>
                  <a:schemeClr val="accent1"/>
                </a:solidFill>
              </a:rPr>
              <a:t> sijoitetaan lauseessa </a:t>
            </a:r>
            <a:r>
              <a:rPr lang="fi-FI" altLang="fi-FI" sz="2600" b="1" i="1" dirty="0">
                <a:solidFill>
                  <a:schemeClr val="accent1"/>
                </a:solidFill>
              </a:rPr>
              <a:t>substantiivin eteen</a:t>
            </a:r>
            <a:r>
              <a:rPr lang="fi-FI" altLang="fi-FI" sz="2600" dirty="0">
                <a:solidFill>
                  <a:schemeClr val="accent1"/>
                </a:solidFill>
              </a:rPr>
              <a:t>, mutta </a:t>
            </a:r>
            <a:r>
              <a:rPr lang="fi-FI" altLang="fi-FI" sz="2600" b="1" i="1" dirty="0">
                <a:solidFill>
                  <a:schemeClr val="accent1"/>
                </a:solidFill>
              </a:rPr>
              <a:t>adjektiivin jälkeen</a:t>
            </a:r>
            <a:r>
              <a:rPr lang="fi-FI" altLang="fi-FI" sz="2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	tarpeeksi/riittävästi työtä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				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work</a:t>
            </a:r>
            <a:endParaRPr lang="fi-FI" alt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	tarpeeksi/riittävän tehokas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				</a:t>
            </a:r>
            <a:r>
              <a:rPr lang="fi-FI" altLang="fi-FI" sz="2600" i="1" dirty="0" err="1"/>
              <a:t>efficient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b="1" i="1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Minulla on tarpeeksi aikaa valmistautua matkaa varten.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I </a:t>
            </a:r>
            <a:r>
              <a:rPr lang="fi-FI" altLang="fi-FI" sz="2600" i="1" dirty="0" err="1"/>
              <a:t>have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time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prepare</a:t>
            </a:r>
            <a:r>
              <a:rPr lang="fi-FI" altLang="fi-FI" sz="2600" i="1" dirty="0"/>
              <a:t> for </a:t>
            </a:r>
            <a:r>
              <a:rPr lang="fi-FI" altLang="fi-FI" sz="2600" i="1" dirty="0" err="1"/>
              <a:t>the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trip</a:t>
            </a:r>
            <a:r>
              <a:rPr lang="fi-FI" altLang="fi-FI" sz="26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Mutta olen tarpeeksi kiireinen, että en tylsisty.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</a:t>
            </a:r>
            <a:r>
              <a:rPr lang="fi-FI" altLang="fi-FI" sz="2600" i="1" dirty="0" err="1"/>
              <a:t>But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I’m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busy</a:t>
            </a:r>
            <a:r>
              <a:rPr lang="fi-FI" altLang="fi-FI" sz="2600" b="1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(</a:t>
            </a:r>
            <a:r>
              <a:rPr lang="fi-FI" altLang="fi-FI" sz="2600" i="1" dirty="0" err="1"/>
              <a:t>so</a:t>
            </a:r>
            <a:r>
              <a:rPr lang="fi-FI" altLang="fi-FI" sz="2600" i="1" dirty="0"/>
              <a:t> as) </a:t>
            </a:r>
            <a:r>
              <a:rPr lang="fi-FI" altLang="fi-FI" sz="2600" i="1" dirty="0" err="1"/>
              <a:t>not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get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bored</a:t>
            </a:r>
            <a:r>
              <a:rPr lang="fi-FI" altLang="fi-FI" sz="2600" i="1" dirty="0"/>
              <a:t>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8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35355</TotalTime>
  <Words>766</Words>
  <Application>Microsoft Office PowerPoint</Application>
  <PresentationFormat>Näytössä katseltava diaesitys (4:3)</PresentationFormat>
  <Paragraphs>120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Office-teema</vt:lpstr>
      <vt:lpstr>PowerPoint-esitys</vt:lpstr>
      <vt:lpstr>Adjektiivit  Adjektiivien käyttö </vt:lpstr>
      <vt:lpstr>ADJEKTIIVIT  </vt:lpstr>
      <vt:lpstr>ADJEKTIIVIT  </vt:lpstr>
      <vt:lpstr>ADJEKTIIVIT Huomaa, että joitakin adjektiiveja voi käyttää vain predikatiiveina. </vt:lpstr>
      <vt:lpstr>ADJEKTIIVIT  </vt:lpstr>
      <vt:lpstr>ADJEKTIIVIT  </vt:lpstr>
      <vt:lpstr>ADJEKTIIVIT</vt:lpstr>
      <vt:lpstr>PowerPoint-esitys</vt:lpstr>
      <vt:lpstr>PowerPoint-esitys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Ajakainen Asta Helena</cp:lastModifiedBy>
  <cp:revision>309</cp:revision>
  <cp:lastPrinted>2016-05-26T05:27:03Z</cp:lastPrinted>
  <dcterms:created xsi:type="dcterms:W3CDTF">2015-09-28T06:29:35Z</dcterms:created>
  <dcterms:modified xsi:type="dcterms:W3CDTF">2022-02-04T11:48:04Z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-304091696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