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57" r:id="rId6"/>
    <p:sldId id="258" r:id="rId7"/>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90"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27.2.2019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822443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27.2.2019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012034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27.2.2019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406455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27.2.2019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91875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27.2.2019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625772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27.2.2019</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368371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A02ABAE3-D89C-4001-9AEC-5083F82B749C}" type="datetimeFigureOut">
              <a:rPr lang="fi-FI" smtClean="0"/>
              <a:t>27.2.2019</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234365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A02ABAE3-D89C-4001-9AEC-5083F82B749C}" type="datetimeFigureOut">
              <a:rPr lang="fi-FI" smtClean="0"/>
              <a:t>27.2.2019</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23876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A02ABAE3-D89C-4001-9AEC-5083F82B749C}" type="datetimeFigureOut">
              <a:rPr lang="fi-FI" smtClean="0"/>
              <a:t>27.2.2019</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583615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27.2.2019</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827074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27.2.2019</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139981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2ABAE3-D89C-4001-9AEC-5083F82B749C}" type="datetimeFigureOut">
              <a:rPr lang="fi-FI" smtClean="0"/>
              <a:t>27.2.2019</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4AEF5D-7FAC-4949-84D2-DA5A9BB3D225}" type="slidenum">
              <a:rPr lang="fi-FI" smtClean="0"/>
              <a:t>‹#›</a:t>
            </a:fld>
            <a:endParaRPr lang="fi-FI"/>
          </a:p>
        </p:txBody>
      </p:sp>
    </p:spTree>
    <p:extLst>
      <p:ext uri="{BB962C8B-B14F-4D97-AF65-F5344CB8AC3E}">
        <p14:creationId xmlns:p14="http://schemas.microsoft.com/office/powerpoint/2010/main" val="1034520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voXDJEsuTb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vectorstock.com/royalty-free-vector/blood-clot-concept-in-the-brain-vector-1855272" TargetMode="External"/><Relationship Id="rId7" Type="http://schemas.openxmlformats.org/officeDocument/2006/relationships/hyperlink" Target="https://www.youtube.com/watch?v=voXDJEsuTbM" TargetMode="External"/><Relationship Id="rId2" Type="http://schemas.openxmlformats.org/officeDocument/2006/relationships/hyperlink" Target="https://www.terveyskirjasto.fi/terveyskirjasto/tk.koti?p_artikkeli=dlk00001" TargetMode="External"/><Relationship Id="rId1" Type="http://schemas.openxmlformats.org/officeDocument/2006/relationships/slideLayout" Target="../slideLayouts/slideLayout2.xml"/><Relationship Id="rId6" Type="http://schemas.openxmlformats.org/officeDocument/2006/relationships/hyperlink" Target="https://slideplayer.fi/slide/2614917/" TargetMode="External"/><Relationship Id="rId5" Type="http://schemas.openxmlformats.org/officeDocument/2006/relationships/hyperlink" Target="https://docplayer.fi/4663928-Avh-aivoinfarkti-ja-tia-mutta-myos-aivoverenvuoto-kentalla-juha-huhtakangas-oys-neurologian-el-lt.html" TargetMode="External"/><Relationship Id="rId4" Type="http://schemas.openxmlformats.org/officeDocument/2006/relationships/hyperlink" Target="http://autaoikein.fi/?p=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233F6408-E1FB-40EE-933F-488D38CCC7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9" name="Freeform 23">
            <a:extLst>
              <a:ext uri="{FF2B5EF4-FFF2-40B4-BE49-F238E27FC236}">
                <a16:creationId xmlns:a16="http://schemas.microsoft.com/office/drawing/2014/main" id="{F055C0C5-567C-4C02-83F3-B427BC7406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4637005" cy="6858000"/>
          </a:xfrm>
          <a:custGeom>
            <a:avLst/>
            <a:gdLst>
              <a:gd name="connsiteX0" fmla="*/ 0 w 4637005"/>
              <a:gd name="connsiteY0" fmla="*/ 0 h 6858000"/>
              <a:gd name="connsiteX1" fmla="*/ 4637005 w 4637005"/>
              <a:gd name="connsiteY1" fmla="*/ 0 h 6858000"/>
              <a:gd name="connsiteX2" fmla="*/ 4637005 w 4637005"/>
              <a:gd name="connsiteY2" fmla="*/ 1900238 h 6858000"/>
              <a:gd name="connsiteX3" fmla="*/ 4266589 w 4637005"/>
              <a:gd name="connsiteY3" fmla="*/ 2178050 h 6858000"/>
              <a:gd name="connsiteX4" fmla="*/ 4262355 w 4637005"/>
              <a:gd name="connsiteY4" fmla="*/ 2184400 h 6858000"/>
              <a:gd name="connsiteX5" fmla="*/ 4256005 w 4637005"/>
              <a:gd name="connsiteY5" fmla="*/ 2193925 h 6858000"/>
              <a:gd name="connsiteX6" fmla="*/ 4249655 w 4637005"/>
              <a:gd name="connsiteY6" fmla="*/ 2201863 h 6858000"/>
              <a:gd name="connsiteX7" fmla="*/ 4249655 w 4637005"/>
              <a:gd name="connsiteY7" fmla="*/ 2211388 h 6858000"/>
              <a:gd name="connsiteX8" fmla="*/ 4249655 w 4637005"/>
              <a:gd name="connsiteY8" fmla="*/ 2220913 h 6858000"/>
              <a:gd name="connsiteX9" fmla="*/ 4256005 w 4637005"/>
              <a:gd name="connsiteY9" fmla="*/ 2228850 h 6858000"/>
              <a:gd name="connsiteX10" fmla="*/ 4262355 w 4637005"/>
              <a:gd name="connsiteY10" fmla="*/ 2238375 h 6858000"/>
              <a:gd name="connsiteX11" fmla="*/ 4266589 w 4637005"/>
              <a:gd name="connsiteY11" fmla="*/ 2244725 h 6858000"/>
              <a:gd name="connsiteX12" fmla="*/ 4637005 w 4637005"/>
              <a:gd name="connsiteY12" fmla="*/ 2522538 h 6858000"/>
              <a:gd name="connsiteX13" fmla="*/ 4637005 w 4637005"/>
              <a:gd name="connsiteY13" fmla="*/ 6858000 h 6858000"/>
              <a:gd name="connsiteX14" fmla="*/ 0 w 4637005"/>
              <a:gd name="connsiteY1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637005" h="6858000">
                <a:moveTo>
                  <a:pt x="0" y="0"/>
                </a:moveTo>
                <a:lnTo>
                  <a:pt x="4637005" y="0"/>
                </a:lnTo>
                <a:lnTo>
                  <a:pt x="4637005" y="1900238"/>
                </a:lnTo>
                <a:lnTo>
                  <a:pt x="4266589" y="2178050"/>
                </a:lnTo>
                <a:lnTo>
                  <a:pt x="4262355" y="2184400"/>
                </a:lnTo>
                <a:lnTo>
                  <a:pt x="4256005" y="2193925"/>
                </a:lnTo>
                <a:lnTo>
                  <a:pt x="4249655" y="2201863"/>
                </a:lnTo>
                <a:lnTo>
                  <a:pt x="4249655" y="2211388"/>
                </a:lnTo>
                <a:lnTo>
                  <a:pt x="4249655" y="2220913"/>
                </a:lnTo>
                <a:lnTo>
                  <a:pt x="4256005" y="2228850"/>
                </a:lnTo>
                <a:lnTo>
                  <a:pt x="4262355" y="2238375"/>
                </a:lnTo>
                <a:lnTo>
                  <a:pt x="4266589" y="2244725"/>
                </a:lnTo>
                <a:lnTo>
                  <a:pt x="4637005" y="2522538"/>
                </a:lnTo>
                <a:lnTo>
                  <a:pt x="4637005" y="6858000"/>
                </a:ln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Otsikko 1"/>
          <p:cNvSpPr>
            <a:spLocks noGrp="1"/>
          </p:cNvSpPr>
          <p:nvPr>
            <p:ph type="title"/>
          </p:nvPr>
        </p:nvSpPr>
        <p:spPr>
          <a:xfrm>
            <a:off x="723181" y="5691"/>
            <a:ext cx="3200400" cy="1325563"/>
          </a:xfrm>
        </p:spPr>
        <p:txBody>
          <a:bodyPr>
            <a:normAutofit/>
          </a:bodyPr>
          <a:lstStyle/>
          <a:p>
            <a:r>
              <a:rPr lang="fi-FI" sz="3200">
                <a:cs typeface="Calibri Light"/>
              </a:rPr>
              <a:t>Aivoinfarktin synty</a:t>
            </a:r>
            <a:endParaRPr lang="fi-FI" sz="3200"/>
          </a:p>
        </p:txBody>
      </p:sp>
      <p:sp>
        <p:nvSpPr>
          <p:cNvPr id="26" name="Content Placeholder 18">
            <a:extLst>
              <a:ext uri="{FF2B5EF4-FFF2-40B4-BE49-F238E27FC236}">
                <a16:creationId xmlns:a16="http://schemas.microsoft.com/office/drawing/2014/main" id="{A28B0FFD-3644-42D2-8BED-8A0F51E057AB}"/>
              </a:ext>
            </a:extLst>
          </p:cNvPr>
          <p:cNvSpPr>
            <a:spLocks noGrp="1"/>
          </p:cNvSpPr>
          <p:nvPr>
            <p:ph idx="1"/>
          </p:nvPr>
        </p:nvSpPr>
        <p:spPr>
          <a:xfrm>
            <a:off x="4315" y="1264909"/>
            <a:ext cx="4638135" cy="5027073"/>
          </a:xfrm>
        </p:spPr>
        <p:txBody>
          <a:bodyPr vert="horz" lIns="91440" tIns="45720" rIns="91440" bIns="45720" rtlCol="0" anchor="t">
            <a:normAutofit/>
          </a:bodyPr>
          <a:lstStyle/>
          <a:p>
            <a:r>
              <a:rPr lang="en-US" sz="2400" err="1">
                <a:cs typeface="Calibri"/>
              </a:rPr>
              <a:t>Aivoinfarktin</a:t>
            </a:r>
            <a:r>
              <a:rPr lang="en-US" sz="2400" dirty="0">
                <a:cs typeface="Calibri"/>
              </a:rPr>
              <a:t> </a:t>
            </a:r>
            <a:r>
              <a:rPr lang="en-US" sz="2400" err="1">
                <a:cs typeface="Calibri"/>
              </a:rPr>
              <a:t>yleisin</a:t>
            </a:r>
            <a:r>
              <a:rPr lang="en-US" sz="2400" dirty="0">
                <a:cs typeface="Calibri"/>
              </a:rPr>
              <a:t> </a:t>
            </a:r>
            <a:r>
              <a:rPr lang="en-US" sz="2400" err="1">
                <a:cs typeface="Calibri"/>
              </a:rPr>
              <a:t>syy</a:t>
            </a:r>
            <a:r>
              <a:rPr lang="en-US" sz="2400" dirty="0">
                <a:cs typeface="Calibri"/>
              </a:rPr>
              <a:t> on </a:t>
            </a:r>
            <a:r>
              <a:rPr lang="en-US" sz="2400" err="1">
                <a:cs typeface="Calibri"/>
              </a:rPr>
              <a:t>aivovaltimon</a:t>
            </a:r>
            <a:r>
              <a:rPr lang="en-US" sz="2400" dirty="0">
                <a:cs typeface="Calibri"/>
              </a:rPr>
              <a:t> </a:t>
            </a:r>
            <a:r>
              <a:rPr lang="en-US" sz="2400" err="1">
                <a:cs typeface="Calibri"/>
              </a:rPr>
              <a:t>veritulppa</a:t>
            </a:r>
            <a:endParaRPr lang="en-US" sz="2400">
              <a:cs typeface="Calibri"/>
            </a:endParaRPr>
          </a:p>
          <a:p>
            <a:r>
              <a:rPr lang="en-US" sz="2400" err="1">
                <a:cs typeface="Calibri"/>
              </a:rPr>
              <a:t>Veritulppa</a:t>
            </a:r>
            <a:r>
              <a:rPr lang="en-US" sz="2400" dirty="0">
                <a:cs typeface="Calibri"/>
              </a:rPr>
              <a:t> </a:t>
            </a:r>
            <a:r>
              <a:rPr lang="en-US" sz="2400" err="1">
                <a:cs typeface="Calibri"/>
              </a:rPr>
              <a:t>johtuu</a:t>
            </a:r>
            <a:r>
              <a:rPr lang="en-US" sz="2400" dirty="0">
                <a:cs typeface="Calibri"/>
              </a:rPr>
              <a:t> </a:t>
            </a:r>
            <a:r>
              <a:rPr lang="en-US" sz="2400" err="1">
                <a:cs typeface="Calibri"/>
              </a:rPr>
              <a:t>valtimoiden</a:t>
            </a:r>
            <a:r>
              <a:rPr lang="en-US" sz="2400" dirty="0">
                <a:cs typeface="Calibri"/>
              </a:rPr>
              <a:t> </a:t>
            </a:r>
            <a:r>
              <a:rPr lang="en-US" sz="2400" err="1">
                <a:cs typeface="Calibri"/>
              </a:rPr>
              <a:t>kovettumataudista</a:t>
            </a:r>
            <a:r>
              <a:rPr lang="en-US" sz="2400" dirty="0">
                <a:cs typeface="Calibri"/>
              </a:rPr>
              <a:t>, </a:t>
            </a:r>
            <a:r>
              <a:rPr lang="en-US" sz="2400" err="1">
                <a:cs typeface="Calibri"/>
              </a:rPr>
              <a:t>joka</a:t>
            </a:r>
            <a:r>
              <a:rPr lang="en-US" sz="2400" dirty="0">
                <a:cs typeface="Calibri"/>
              </a:rPr>
              <a:t> </a:t>
            </a:r>
            <a:r>
              <a:rPr lang="en-US" sz="2400" err="1">
                <a:cs typeface="Calibri"/>
              </a:rPr>
              <a:t>myös</a:t>
            </a:r>
            <a:r>
              <a:rPr lang="en-US" sz="2400" dirty="0">
                <a:cs typeface="Calibri"/>
              </a:rPr>
              <a:t> </a:t>
            </a:r>
            <a:r>
              <a:rPr lang="en-US" sz="2400" err="1">
                <a:cs typeface="Calibri"/>
              </a:rPr>
              <a:t>aiheuttaa</a:t>
            </a:r>
            <a:r>
              <a:rPr lang="en-US" sz="2400" dirty="0">
                <a:cs typeface="Calibri"/>
              </a:rPr>
              <a:t> </a:t>
            </a:r>
            <a:r>
              <a:rPr lang="en-US" sz="2400" err="1">
                <a:cs typeface="Calibri"/>
              </a:rPr>
              <a:t>sepelvaltimotautia</a:t>
            </a:r>
            <a:r>
              <a:rPr lang="en-US" sz="2400" dirty="0">
                <a:cs typeface="Calibri"/>
              </a:rPr>
              <a:t>.</a:t>
            </a:r>
          </a:p>
          <a:p>
            <a:r>
              <a:rPr lang="en-US" sz="2400" err="1">
                <a:cs typeface="Calibri"/>
              </a:rPr>
              <a:t>Suurimpia</a:t>
            </a:r>
            <a:r>
              <a:rPr lang="en-US" sz="2400" dirty="0">
                <a:cs typeface="Calibri"/>
              </a:rPr>
              <a:t> </a:t>
            </a:r>
            <a:r>
              <a:rPr lang="en-US" sz="2400" err="1">
                <a:cs typeface="Calibri"/>
              </a:rPr>
              <a:t>syitä</a:t>
            </a:r>
            <a:r>
              <a:rPr lang="en-US" sz="2400" dirty="0">
                <a:cs typeface="Calibri"/>
              </a:rPr>
              <a:t> </a:t>
            </a:r>
            <a:r>
              <a:rPr lang="en-US" sz="2400" err="1">
                <a:cs typeface="Calibri"/>
              </a:rPr>
              <a:t>verisuonien</a:t>
            </a:r>
            <a:r>
              <a:rPr lang="en-US" sz="2400" dirty="0">
                <a:cs typeface="Calibri"/>
              </a:rPr>
              <a:t> </a:t>
            </a:r>
            <a:r>
              <a:rPr lang="en-US" sz="2400" err="1">
                <a:cs typeface="Calibri"/>
              </a:rPr>
              <a:t>tukkeutumiseen</a:t>
            </a:r>
            <a:r>
              <a:rPr lang="en-US" sz="2400" dirty="0">
                <a:cs typeface="Calibri"/>
              </a:rPr>
              <a:t> </a:t>
            </a:r>
            <a:r>
              <a:rPr lang="en-US" sz="2400" err="1">
                <a:cs typeface="Calibri"/>
              </a:rPr>
              <a:t>ovat</a:t>
            </a:r>
            <a:r>
              <a:rPr lang="en-US" sz="2400" dirty="0">
                <a:cs typeface="Calibri"/>
              </a:rPr>
              <a:t> </a:t>
            </a:r>
            <a:r>
              <a:rPr lang="en-US" sz="2400" err="1">
                <a:cs typeface="Calibri"/>
              </a:rPr>
              <a:t>esimerkiksi</a:t>
            </a:r>
            <a:r>
              <a:rPr lang="en-US" sz="2400" dirty="0">
                <a:cs typeface="Calibri"/>
              </a:rPr>
              <a:t> </a:t>
            </a:r>
            <a:r>
              <a:rPr lang="en-US" sz="2400" err="1">
                <a:cs typeface="Calibri"/>
              </a:rPr>
              <a:t>ikä</a:t>
            </a:r>
            <a:r>
              <a:rPr lang="en-US" sz="2400" dirty="0">
                <a:cs typeface="Calibri"/>
              </a:rPr>
              <a:t>, diabetes ja </a:t>
            </a:r>
            <a:r>
              <a:rPr lang="en-US" sz="2400" err="1">
                <a:cs typeface="Calibri"/>
              </a:rPr>
              <a:t>tupakointi</a:t>
            </a:r>
            <a:r>
              <a:rPr lang="en-US" sz="2400" dirty="0">
                <a:cs typeface="Calibri"/>
              </a:rPr>
              <a:t>.</a:t>
            </a:r>
          </a:p>
          <a:p>
            <a:endParaRPr lang="en-US" sz="2000" dirty="0">
              <a:cs typeface="Calibri"/>
            </a:endParaRPr>
          </a:p>
        </p:txBody>
      </p:sp>
      <p:sp>
        <p:nvSpPr>
          <p:cNvPr id="41" name="Rounded Rectangle 17">
            <a:extLst>
              <a:ext uri="{FF2B5EF4-FFF2-40B4-BE49-F238E27FC236}">
                <a16:creationId xmlns:a16="http://schemas.microsoft.com/office/drawing/2014/main" id="{E48B6BD6-5DED-4B86-A4B3-D35037F68F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78945" y="958640"/>
            <a:ext cx="6269591" cy="4945244"/>
          </a:xfrm>
          <a:prstGeom prst="roundRect">
            <a:avLst>
              <a:gd name="adj" fmla="val 3513"/>
            </a:avLst>
          </a:prstGeom>
          <a:solidFill>
            <a:srgbClr val="FFFFFF"/>
          </a:solidFill>
          <a:ln w="15875">
            <a:solidFill>
              <a:srgbClr val="2A5B9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Kuva 14">
            <a:extLst>
              <a:ext uri="{FF2B5EF4-FFF2-40B4-BE49-F238E27FC236}">
                <a16:creationId xmlns:a16="http://schemas.microsoft.com/office/drawing/2014/main" id="{0D9A15AB-08A3-49D8-BA61-7E4F6DA7756C}"/>
              </a:ext>
            </a:extLst>
          </p:cNvPr>
          <p:cNvPicPr>
            <a:picLocks noChangeAspect="1"/>
          </p:cNvPicPr>
          <p:nvPr/>
        </p:nvPicPr>
        <p:blipFill rotWithShape="1">
          <a:blip r:embed="rId2"/>
          <a:srcRect l="2660" r="-2" b="-2"/>
          <a:stretch/>
        </p:blipFill>
        <p:spPr>
          <a:xfrm>
            <a:off x="5603706" y="1258529"/>
            <a:ext cx="5638853" cy="4330205"/>
          </a:xfrm>
          <a:prstGeom prst="rect">
            <a:avLst/>
          </a:prstGeom>
        </p:spPr>
      </p:pic>
    </p:spTree>
    <p:extLst>
      <p:ext uri="{BB962C8B-B14F-4D97-AF65-F5344CB8AC3E}">
        <p14:creationId xmlns:p14="http://schemas.microsoft.com/office/powerpoint/2010/main" val="782385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9DD5B-38D7-4632-B142-F3AB30BC3EF5}"/>
              </a:ext>
            </a:extLst>
          </p:cNvPr>
          <p:cNvSpPr>
            <a:spLocks noGrp="1"/>
          </p:cNvSpPr>
          <p:nvPr>
            <p:ph type="title"/>
          </p:nvPr>
        </p:nvSpPr>
        <p:spPr>
          <a:xfrm>
            <a:off x="648929" y="629266"/>
            <a:ext cx="5127031" cy="1676603"/>
          </a:xfrm>
        </p:spPr>
        <p:txBody>
          <a:bodyPr>
            <a:normAutofit/>
          </a:bodyPr>
          <a:lstStyle/>
          <a:p>
            <a:r>
              <a:rPr lang="en-US" err="1">
                <a:cs typeface="Calibri Light"/>
              </a:rPr>
              <a:t>Aivoinfarktin</a:t>
            </a:r>
            <a:r>
              <a:rPr lang="en-US">
                <a:cs typeface="Calibri Light"/>
              </a:rPr>
              <a:t> </a:t>
            </a:r>
            <a:r>
              <a:rPr lang="en-US" err="1">
                <a:cs typeface="Calibri Light"/>
              </a:rPr>
              <a:t>oireita</a:t>
            </a:r>
            <a:endParaRPr lang="en-US" err="1"/>
          </a:p>
        </p:txBody>
      </p:sp>
      <p:sp>
        <p:nvSpPr>
          <p:cNvPr id="3" name="Content Placeholder 2">
            <a:extLst>
              <a:ext uri="{FF2B5EF4-FFF2-40B4-BE49-F238E27FC236}">
                <a16:creationId xmlns:a16="http://schemas.microsoft.com/office/drawing/2014/main" id="{B392F224-B078-4D50-8D00-DC377E3F5E2A}"/>
              </a:ext>
            </a:extLst>
          </p:cNvPr>
          <p:cNvSpPr>
            <a:spLocks noGrp="1"/>
          </p:cNvSpPr>
          <p:nvPr>
            <p:ph idx="1"/>
          </p:nvPr>
        </p:nvSpPr>
        <p:spPr>
          <a:xfrm>
            <a:off x="648930" y="2438400"/>
            <a:ext cx="5127029" cy="3785419"/>
          </a:xfrm>
        </p:spPr>
        <p:txBody>
          <a:bodyPr vert="horz" lIns="91440" tIns="45720" rIns="91440" bIns="45720" rtlCol="0">
            <a:normAutofit/>
          </a:bodyPr>
          <a:lstStyle/>
          <a:p>
            <a:pPr marL="0" indent="0">
              <a:buNone/>
            </a:pPr>
            <a:r>
              <a:rPr lang="en-US" sz="2400" err="1">
                <a:cs typeface="Calibri" panose="020F0502020204030204"/>
              </a:rPr>
              <a:t>Yleisin</a:t>
            </a:r>
            <a:r>
              <a:rPr lang="en-US" sz="2400">
                <a:cs typeface="Calibri" panose="020F0502020204030204"/>
              </a:rPr>
              <a:t> </a:t>
            </a:r>
            <a:r>
              <a:rPr lang="en-US" sz="2400" err="1">
                <a:cs typeface="Calibri" panose="020F0502020204030204"/>
              </a:rPr>
              <a:t>oire</a:t>
            </a:r>
            <a:r>
              <a:rPr lang="en-US" sz="2400">
                <a:cs typeface="Calibri" panose="020F0502020204030204"/>
              </a:rPr>
              <a:t> on </a:t>
            </a:r>
            <a:r>
              <a:rPr lang="en-US" sz="2400" err="1">
                <a:cs typeface="Calibri" panose="020F0502020204030204"/>
              </a:rPr>
              <a:t>toispuolinen</a:t>
            </a:r>
            <a:r>
              <a:rPr lang="en-US" sz="2400">
                <a:cs typeface="Calibri" panose="020F0502020204030204"/>
              </a:rPr>
              <a:t> </a:t>
            </a:r>
            <a:r>
              <a:rPr lang="en-US" sz="2400" err="1">
                <a:cs typeface="Calibri" panose="020F0502020204030204"/>
              </a:rPr>
              <a:t>toisen</a:t>
            </a:r>
            <a:r>
              <a:rPr lang="en-US" sz="2400">
                <a:cs typeface="Calibri" panose="020F0502020204030204"/>
              </a:rPr>
              <a:t> tai </a:t>
            </a:r>
            <a:r>
              <a:rPr lang="en-US" sz="2400" err="1">
                <a:cs typeface="Calibri" panose="020F0502020204030204"/>
              </a:rPr>
              <a:t>molempien</a:t>
            </a:r>
            <a:r>
              <a:rPr lang="en-US" sz="2400">
                <a:cs typeface="Calibri" panose="020F0502020204030204"/>
              </a:rPr>
              <a:t> </a:t>
            </a:r>
            <a:r>
              <a:rPr lang="en-US" sz="2400" err="1">
                <a:cs typeface="Calibri" panose="020F0502020204030204"/>
              </a:rPr>
              <a:t>raajojen</a:t>
            </a:r>
            <a:r>
              <a:rPr lang="en-US" sz="2400">
                <a:cs typeface="Calibri" panose="020F0502020204030204"/>
              </a:rPr>
              <a:t> </a:t>
            </a:r>
            <a:r>
              <a:rPr lang="en-US" sz="2400" err="1">
                <a:cs typeface="Calibri" panose="020F0502020204030204"/>
              </a:rPr>
              <a:t>toimintahäiriö</a:t>
            </a:r>
            <a:r>
              <a:rPr lang="en-US" sz="2400">
                <a:cs typeface="Calibri" panose="020F0502020204030204"/>
              </a:rPr>
              <a:t>. </a:t>
            </a:r>
          </a:p>
          <a:p>
            <a:pPr marL="0" indent="0">
              <a:buNone/>
            </a:pPr>
            <a:r>
              <a:rPr lang="en-US" sz="2400" err="1">
                <a:cs typeface="Calibri"/>
              </a:rPr>
              <a:t>Mukana</a:t>
            </a:r>
            <a:r>
              <a:rPr lang="en-US" sz="2400">
                <a:cs typeface="Calibri"/>
              </a:rPr>
              <a:t> on </a:t>
            </a:r>
            <a:r>
              <a:rPr lang="en-US" sz="2400" err="1">
                <a:cs typeface="Calibri"/>
              </a:rPr>
              <a:t>usein</a:t>
            </a:r>
            <a:r>
              <a:rPr lang="en-US" sz="2400">
                <a:cs typeface="Calibri"/>
              </a:rPr>
              <a:t> </a:t>
            </a:r>
            <a:r>
              <a:rPr lang="en-US" sz="2400" err="1">
                <a:cs typeface="Calibri"/>
              </a:rPr>
              <a:t>puutumisia</a:t>
            </a:r>
            <a:r>
              <a:rPr lang="en-US" sz="2400">
                <a:cs typeface="Calibri"/>
              </a:rPr>
              <a:t> ja </a:t>
            </a:r>
            <a:r>
              <a:rPr lang="en-US" sz="2400" err="1">
                <a:cs typeface="Calibri"/>
              </a:rPr>
              <a:t>muita</a:t>
            </a:r>
            <a:r>
              <a:rPr lang="en-US" sz="2400">
                <a:cs typeface="Calibri"/>
              </a:rPr>
              <a:t> </a:t>
            </a:r>
            <a:r>
              <a:rPr lang="en-US" sz="2400" err="1">
                <a:cs typeface="Calibri"/>
              </a:rPr>
              <a:t>tuntohäiriöitä</a:t>
            </a:r>
            <a:r>
              <a:rPr lang="en-US" sz="2400">
                <a:cs typeface="Calibri"/>
              </a:rPr>
              <a:t> </a:t>
            </a:r>
            <a:r>
              <a:rPr lang="en-US" sz="2400" err="1">
                <a:cs typeface="Calibri"/>
              </a:rPr>
              <a:t>sekä</a:t>
            </a:r>
            <a:r>
              <a:rPr lang="en-US" sz="2400">
                <a:cs typeface="Calibri"/>
              </a:rPr>
              <a:t> </a:t>
            </a:r>
            <a:r>
              <a:rPr lang="en-US" sz="2400" err="1">
                <a:cs typeface="Calibri"/>
              </a:rPr>
              <a:t>puheentuoton</a:t>
            </a:r>
            <a:r>
              <a:rPr lang="en-US" sz="2400">
                <a:cs typeface="Calibri"/>
              </a:rPr>
              <a:t> </a:t>
            </a:r>
            <a:r>
              <a:rPr lang="en-US" sz="2400" err="1">
                <a:cs typeface="Calibri"/>
              </a:rPr>
              <a:t>vaikeutta</a:t>
            </a:r>
            <a:r>
              <a:rPr lang="en-US" sz="2400">
                <a:cs typeface="Calibri"/>
              </a:rPr>
              <a:t>. </a:t>
            </a:r>
            <a:r>
              <a:rPr lang="en-US" sz="2400" err="1">
                <a:cs typeface="Calibri"/>
              </a:rPr>
              <a:t>Riippuen</a:t>
            </a:r>
            <a:r>
              <a:rPr lang="en-US" sz="2400">
                <a:cs typeface="Calibri"/>
              </a:rPr>
              <a:t> </a:t>
            </a:r>
            <a:r>
              <a:rPr lang="en-US" sz="2400" err="1">
                <a:cs typeface="Calibri"/>
              </a:rPr>
              <a:t>infarktin</a:t>
            </a:r>
            <a:r>
              <a:rPr lang="en-US" sz="2400">
                <a:cs typeface="Calibri"/>
              </a:rPr>
              <a:t> </a:t>
            </a:r>
            <a:r>
              <a:rPr lang="en-US" sz="2400" err="1">
                <a:cs typeface="Calibri"/>
              </a:rPr>
              <a:t>paikasta</a:t>
            </a:r>
            <a:r>
              <a:rPr lang="en-US" sz="2400">
                <a:cs typeface="Calibri"/>
              </a:rPr>
              <a:t> </a:t>
            </a:r>
            <a:r>
              <a:rPr lang="en-US" sz="2400" err="1">
                <a:cs typeface="Calibri"/>
              </a:rPr>
              <a:t>voi</a:t>
            </a:r>
            <a:r>
              <a:rPr lang="en-US" sz="2400">
                <a:cs typeface="Calibri"/>
              </a:rPr>
              <a:t> </a:t>
            </a:r>
            <a:r>
              <a:rPr lang="en-US" sz="2400" err="1">
                <a:cs typeface="Calibri"/>
              </a:rPr>
              <a:t>esiintyä</a:t>
            </a:r>
            <a:r>
              <a:rPr lang="en-US" sz="2400">
                <a:cs typeface="Calibri"/>
              </a:rPr>
              <a:t> </a:t>
            </a:r>
            <a:r>
              <a:rPr lang="en-US" sz="2400" err="1">
                <a:cs typeface="Calibri"/>
              </a:rPr>
              <a:t>monenlaisia</a:t>
            </a:r>
            <a:r>
              <a:rPr lang="en-US" sz="2400">
                <a:cs typeface="Calibri"/>
              </a:rPr>
              <a:t> </a:t>
            </a:r>
            <a:r>
              <a:rPr lang="en-US" sz="2400" err="1">
                <a:cs typeface="Calibri"/>
              </a:rPr>
              <a:t>muitakin</a:t>
            </a:r>
            <a:r>
              <a:rPr lang="en-US" sz="2400">
                <a:cs typeface="Calibri"/>
              </a:rPr>
              <a:t> </a:t>
            </a:r>
            <a:r>
              <a:rPr lang="en-US" sz="2400" err="1">
                <a:cs typeface="Calibri"/>
              </a:rPr>
              <a:t>oireita</a:t>
            </a:r>
            <a:r>
              <a:rPr lang="en-US" sz="2400">
                <a:cs typeface="Calibri"/>
              </a:rPr>
              <a:t>, </a:t>
            </a:r>
            <a:r>
              <a:rPr lang="en-US" sz="2400" err="1">
                <a:cs typeface="Calibri"/>
              </a:rPr>
              <a:t>esimerkiksi</a:t>
            </a:r>
            <a:r>
              <a:rPr lang="en-US" sz="2400">
                <a:cs typeface="Calibri"/>
              </a:rPr>
              <a:t> </a:t>
            </a:r>
            <a:r>
              <a:rPr lang="en-US" sz="2400" err="1">
                <a:cs typeface="Calibri"/>
              </a:rPr>
              <a:t>roikkuva</a:t>
            </a:r>
            <a:r>
              <a:rPr lang="en-US" sz="2400">
                <a:cs typeface="Calibri"/>
              </a:rPr>
              <a:t> </a:t>
            </a:r>
            <a:r>
              <a:rPr lang="en-US" sz="2400" err="1">
                <a:cs typeface="Calibri"/>
              </a:rPr>
              <a:t>suupieli</a:t>
            </a:r>
            <a:r>
              <a:rPr lang="en-US" sz="2400">
                <a:cs typeface="Calibri"/>
              </a:rPr>
              <a:t> </a:t>
            </a:r>
            <a:r>
              <a:rPr lang="en-US" sz="2400" err="1">
                <a:cs typeface="Calibri"/>
              </a:rPr>
              <a:t>näköhäiriöitä</a:t>
            </a:r>
            <a:r>
              <a:rPr lang="en-US" sz="2400">
                <a:cs typeface="Calibri"/>
              </a:rPr>
              <a:t>, </a:t>
            </a:r>
            <a:r>
              <a:rPr lang="en-US" sz="2400" err="1">
                <a:cs typeface="Calibri"/>
              </a:rPr>
              <a:t>kaksoiskuvia</a:t>
            </a:r>
            <a:r>
              <a:rPr lang="en-US" sz="2400">
                <a:cs typeface="Calibri"/>
              </a:rPr>
              <a:t>, </a:t>
            </a:r>
            <a:r>
              <a:rPr lang="en-US" sz="2400" err="1">
                <a:cs typeface="Calibri"/>
              </a:rPr>
              <a:t>huimausta</a:t>
            </a:r>
            <a:r>
              <a:rPr lang="en-US" sz="2400">
                <a:cs typeface="Calibri"/>
              </a:rPr>
              <a:t> tai </a:t>
            </a:r>
            <a:r>
              <a:rPr lang="en-US" sz="2400" err="1">
                <a:cs typeface="Calibri"/>
              </a:rPr>
              <a:t>sekavuutta</a:t>
            </a:r>
            <a:r>
              <a:rPr lang="en-US" sz="2400">
                <a:cs typeface="Calibri"/>
              </a:rPr>
              <a:t>. </a:t>
            </a:r>
            <a:r>
              <a:rPr lang="en-US" sz="2400" err="1">
                <a:cs typeface="Calibri"/>
              </a:rPr>
              <a:t>Päänsärkyä</a:t>
            </a:r>
            <a:r>
              <a:rPr lang="en-US" sz="2400">
                <a:cs typeface="Calibri"/>
              </a:rPr>
              <a:t> </a:t>
            </a:r>
            <a:r>
              <a:rPr lang="en-US" sz="2400" err="1">
                <a:cs typeface="Calibri"/>
              </a:rPr>
              <a:t>ei</a:t>
            </a:r>
            <a:r>
              <a:rPr lang="en-US" sz="2400">
                <a:cs typeface="Calibri"/>
              </a:rPr>
              <a:t> </a:t>
            </a:r>
            <a:r>
              <a:rPr lang="en-US" sz="2400" err="1">
                <a:cs typeface="Calibri"/>
              </a:rPr>
              <a:t>yleensä</a:t>
            </a:r>
            <a:r>
              <a:rPr lang="en-US" sz="2400">
                <a:cs typeface="Calibri"/>
              </a:rPr>
              <a:t> ole.</a:t>
            </a:r>
            <a:endParaRPr lang="en-US" sz="2400"/>
          </a:p>
        </p:txBody>
      </p:sp>
      <p:pic>
        <p:nvPicPr>
          <p:cNvPr id="4" name="Kuva 4" descr="Kuva, joka sisältää kohteen teksti, sanomalehti&#10;&#10;Kuvaus luotu, erittäin korkea luotettavuus">
            <a:extLst>
              <a:ext uri="{FF2B5EF4-FFF2-40B4-BE49-F238E27FC236}">
                <a16:creationId xmlns:a16="http://schemas.microsoft.com/office/drawing/2014/main" id="{A862C5C4-F852-4203-956D-2D03528F5F1E}"/>
              </a:ext>
            </a:extLst>
          </p:cNvPr>
          <p:cNvPicPr>
            <a:picLocks noChangeAspect="1"/>
          </p:cNvPicPr>
          <p:nvPr/>
        </p:nvPicPr>
        <p:blipFill rotWithShape="1">
          <a:blip r:embed="rId2"/>
          <a:srcRect b="3491"/>
          <a:stretch/>
        </p:blipFill>
        <p:spPr>
          <a:xfrm>
            <a:off x="6090613" y="640082"/>
            <a:ext cx="5461724" cy="5577837"/>
          </a:xfrm>
          <a:prstGeom prst="rect">
            <a:avLst/>
          </a:prstGeom>
          <a:effectLst/>
        </p:spPr>
      </p:pic>
    </p:spTree>
    <p:extLst>
      <p:ext uri="{BB962C8B-B14F-4D97-AF65-F5344CB8AC3E}">
        <p14:creationId xmlns:p14="http://schemas.microsoft.com/office/powerpoint/2010/main" val="2218418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A6AC11E-C575-4209-8480-1F1606972B7C}"/>
              </a:ext>
            </a:extLst>
          </p:cNvPr>
          <p:cNvSpPr>
            <a:spLocks noGrp="1"/>
          </p:cNvSpPr>
          <p:nvPr>
            <p:ph type="title"/>
          </p:nvPr>
        </p:nvSpPr>
        <p:spPr>
          <a:xfrm>
            <a:off x="838200" y="365125"/>
            <a:ext cx="10515600" cy="1325563"/>
          </a:xfrm>
        </p:spPr>
        <p:txBody>
          <a:bodyPr>
            <a:normAutofit/>
          </a:bodyPr>
          <a:lstStyle/>
          <a:p>
            <a:r>
              <a:rPr lang="fi-FI">
                <a:cs typeface="Calibri Light"/>
              </a:rPr>
              <a:t>Hoito</a:t>
            </a:r>
            <a:endParaRPr lang="fi-FI"/>
          </a:p>
        </p:txBody>
      </p:sp>
      <p:sp>
        <p:nvSpPr>
          <p:cNvPr id="3" name="Sisällön paikkamerkki 2">
            <a:extLst>
              <a:ext uri="{FF2B5EF4-FFF2-40B4-BE49-F238E27FC236}">
                <a16:creationId xmlns:a16="http://schemas.microsoft.com/office/drawing/2014/main" id="{39C103FF-C2F5-421C-B194-9723ABFCF0FB}"/>
              </a:ext>
            </a:extLst>
          </p:cNvPr>
          <p:cNvSpPr>
            <a:spLocks noGrp="1"/>
          </p:cNvSpPr>
          <p:nvPr>
            <p:ph idx="1"/>
          </p:nvPr>
        </p:nvSpPr>
        <p:spPr>
          <a:xfrm>
            <a:off x="838200" y="1825625"/>
            <a:ext cx="5120523" cy="4351338"/>
          </a:xfrm>
        </p:spPr>
        <p:txBody>
          <a:bodyPr vert="horz" lIns="91440" tIns="45720" rIns="91440" bIns="45720" rtlCol="0" anchor="t">
            <a:noAutofit/>
          </a:bodyPr>
          <a:lstStyle/>
          <a:p>
            <a:r>
              <a:rPr lang="fi-FI" sz="1800" dirty="0">
                <a:cs typeface="Calibri"/>
              </a:rPr>
              <a:t>Jos epäilee itsellään tai omaisellaan aivohalvauksen oireita, pitää hakeutua välittömästi lähimpään päivystävään hoitopaikkaan, mielellään päivystävään sairaalaan. Parhaiten se toteutuu soittamalla hätäkeskuksen puhelinnumeroon 112.</a:t>
            </a:r>
          </a:p>
          <a:p>
            <a:r>
              <a:rPr lang="fi-FI" sz="1800" dirty="0">
                <a:cs typeface="Calibri"/>
              </a:rPr>
              <a:t>Aivohalvausta ei voi hoitaa omin päin, vaan halvausoireiden ilmaantuessa on hakeuduttava heti hoitoon.</a:t>
            </a:r>
          </a:p>
          <a:p>
            <a:r>
              <a:rPr lang="fi-FI" sz="1800" dirty="0">
                <a:cs typeface="Calibri"/>
              </a:rPr>
              <a:t>Nykyään osalle potilaista annetaan aivoinfarktin liuotushoito. Se edellyttää välitöntä aivojen tietokonekuvausta. Potilaan halvausoireiden, muiden sairauksien ja kotilääkkeiden sekä kuvauslöydöksen perusteella ratkaistaan, soveltuuko hän liuotushoitoon. Liuotushoidosta ei ole hyötyä, jos oireen alkamisesta on kulunut enemmän kuin 4–5 tuntia.</a:t>
            </a:r>
          </a:p>
        </p:txBody>
      </p:sp>
      <p:pic>
        <p:nvPicPr>
          <p:cNvPr id="18" name="Kuva 18" descr="Kuva, joka sisältää kohteen näyttökuva&#10;&#10;Kuvaus luotu, erittäin korkea luotettavuus">
            <a:extLst>
              <a:ext uri="{FF2B5EF4-FFF2-40B4-BE49-F238E27FC236}">
                <a16:creationId xmlns:a16="http://schemas.microsoft.com/office/drawing/2014/main" id="{F1EBA38D-9717-4897-9030-B0C69464FBEC}"/>
              </a:ext>
            </a:extLst>
          </p:cNvPr>
          <p:cNvPicPr>
            <a:picLocks noChangeAspect="1"/>
          </p:cNvPicPr>
          <p:nvPr/>
        </p:nvPicPr>
        <p:blipFill rotWithShape="1">
          <a:blip r:embed="rId2"/>
          <a:srcRect l="2605" r="1477"/>
          <a:stretch/>
        </p:blipFill>
        <p:spPr>
          <a:xfrm>
            <a:off x="5954527" y="6470"/>
            <a:ext cx="6233160" cy="4272681"/>
          </a:xfrm>
          <a:prstGeom prst="rect">
            <a:avLst/>
          </a:prstGeom>
        </p:spPr>
      </p:pic>
    </p:spTree>
    <p:extLst>
      <p:ext uri="{BB962C8B-B14F-4D97-AF65-F5344CB8AC3E}">
        <p14:creationId xmlns:p14="http://schemas.microsoft.com/office/powerpoint/2010/main" val="2917250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91AD985-1FE2-439B-8619-85B9BFD76EAA}"/>
              </a:ext>
            </a:extLst>
          </p:cNvPr>
          <p:cNvSpPr>
            <a:spLocks noGrp="1"/>
          </p:cNvSpPr>
          <p:nvPr>
            <p:ph type="title"/>
          </p:nvPr>
        </p:nvSpPr>
        <p:spPr>
          <a:xfrm>
            <a:off x="838200" y="365125"/>
            <a:ext cx="10515600" cy="1325563"/>
          </a:xfrm>
        </p:spPr>
        <p:txBody>
          <a:bodyPr>
            <a:normAutofit/>
          </a:bodyPr>
          <a:lstStyle/>
          <a:p>
            <a:r>
              <a:rPr lang="fi-FI" dirty="0">
                <a:cs typeface="Calibri Light"/>
              </a:rPr>
              <a:t>Aivoinfarktin ehkäisy</a:t>
            </a:r>
            <a:endParaRPr lang="fi-FI" dirty="0"/>
          </a:p>
        </p:txBody>
      </p:sp>
      <p:sp>
        <p:nvSpPr>
          <p:cNvPr id="3" name="Sisällön paikkamerkki 2">
            <a:extLst>
              <a:ext uri="{FF2B5EF4-FFF2-40B4-BE49-F238E27FC236}">
                <a16:creationId xmlns:a16="http://schemas.microsoft.com/office/drawing/2014/main" id="{0461EC83-45FD-442B-B0D9-70741B3EDF40}"/>
              </a:ext>
            </a:extLst>
          </p:cNvPr>
          <p:cNvSpPr>
            <a:spLocks noGrp="1"/>
          </p:cNvSpPr>
          <p:nvPr>
            <p:ph idx="1"/>
          </p:nvPr>
        </p:nvSpPr>
        <p:spPr>
          <a:xfrm>
            <a:off x="838200" y="1825625"/>
            <a:ext cx="3797807" cy="4351338"/>
          </a:xfrm>
        </p:spPr>
        <p:txBody>
          <a:bodyPr vert="horz" lIns="91440" tIns="45720" rIns="91440" bIns="45720" rtlCol="0">
            <a:normAutofit/>
          </a:bodyPr>
          <a:lstStyle/>
          <a:p>
            <a:r>
              <a:rPr lang="fi-FI" sz="2000">
                <a:cs typeface="Calibri"/>
              </a:rPr>
              <a:t>Elämäntavoilla voi vähentää huomattavasti aivohalvauksen vaaraa. Käytännössä se merkitsee hyviä elämäntapoja eli painon hallintaa, terveellistä ruokavaliota (vältettävä tyydyttyneitä rasvoja ja sokeria), korkeintaan kohtuullista alkoholin käyttöä, riittävää liikuntaa ja tupakoimattomuutta. Lisäksi tulee hoitaa kohonnut verenpaine ja kohonneet kolesteroliarvot. </a:t>
            </a:r>
            <a:endParaRPr lang="fi-FI" sz="2000"/>
          </a:p>
        </p:txBody>
      </p:sp>
      <p:pic>
        <p:nvPicPr>
          <p:cNvPr id="7" name="Kuva 7">
            <a:extLst>
              <a:ext uri="{FF2B5EF4-FFF2-40B4-BE49-F238E27FC236}">
                <a16:creationId xmlns:a16="http://schemas.microsoft.com/office/drawing/2014/main" id="{E138D1A7-7216-49CA-B6C4-D1DD4211004D}"/>
              </a:ext>
            </a:extLst>
          </p:cNvPr>
          <p:cNvPicPr>
            <a:picLocks noChangeAspect="1"/>
          </p:cNvPicPr>
          <p:nvPr/>
        </p:nvPicPr>
        <p:blipFill rotWithShape="1">
          <a:blip r:embed="rId2"/>
          <a:srcRect t="7921" r="1" b="683"/>
          <a:stretch/>
        </p:blipFill>
        <p:spPr>
          <a:xfrm>
            <a:off x="5120640" y="1904281"/>
            <a:ext cx="6233160" cy="4272681"/>
          </a:xfrm>
          <a:prstGeom prst="rect">
            <a:avLst/>
          </a:prstGeom>
        </p:spPr>
      </p:pic>
    </p:spTree>
    <p:extLst>
      <p:ext uri="{BB962C8B-B14F-4D97-AF65-F5344CB8AC3E}">
        <p14:creationId xmlns:p14="http://schemas.microsoft.com/office/powerpoint/2010/main" val="1437952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9FD88CF-5542-44AB-881C-A0D8ACB68056}"/>
              </a:ext>
            </a:extLst>
          </p:cNvPr>
          <p:cNvSpPr>
            <a:spLocks noGrp="1"/>
          </p:cNvSpPr>
          <p:nvPr>
            <p:ph type="title"/>
          </p:nvPr>
        </p:nvSpPr>
        <p:spPr/>
        <p:txBody>
          <a:bodyPr/>
          <a:lstStyle/>
          <a:p>
            <a:r>
              <a:rPr lang="fi-FI" dirty="0">
                <a:cs typeface="Calibri Light"/>
              </a:rPr>
              <a:t>Video liuotushoidosta</a:t>
            </a:r>
            <a:endParaRPr lang="fi-FI" dirty="0"/>
          </a:p>
        </p:txBody>
      </p:sp>
      <p:sp>
        <p:nvSpPr>
          <p:cNvPr id="3" name="Sisällön paikkamerkki 2">
            <a:extLst>
              <a:ext uri="{FF2B5EF4-FFF2-40B4-BE49-F238E27FC236}">
                <a16:creationId xmlns:a16="http://schemas.microsoft.com/office/drawing/2014/main" id="{6E07ED77-10E0-4504-8633-6A6589A23902}"/>
              </a:ext>
            </a:extLst>
          </p:cNvPr>
          <p:cNvSpPr>
            <a:spLocks noGrp="1"/>
          </p:cNvSpPr>
          <p:nvPr>
            <p:ph idx="1"/>
          </p:nvPr>
        </p:nvSpPr>
        <p:spPr/>
        <p:txBody>
          <a:bodyPr vert="horz" lIns="91440" tIns="45720" rIns="91440" bIns="45720" rtlCol="0" anchor="t">
            <a:normAutofit/>
          </a:bodyPr>
          <a:lstStyle/>
          <a:p>
            <a:pPr marL="0" indent="0">
              <a:buNone/>
            </a:pPr>
            <a:r>
              <a:rPr lang="fi-FI" dirty="0">
                <a:cs typeface="Calibri"/>
                <a:hlinkClick r:id="rId2"/>
              </a:rPr>
              <a:t>https://www.youtube.com/watch?v=voXDJEsuTbM</a:t>
            </a:r>
            <a:endParaRPr lang="fi-FI" dirty="0">
              <a:cs typeface="Calibri"/>
            </a:endParaRPr>
          </a:p>
        </p:txBody>
      </p:sp>
    </p:spTree>
    <p:extLst>
      <p:ext uri="{BB962C8B-B14F-4D97-AF65-F5344CB8AC3E}">
        <p14:creationId xmlns:p14="http://schemas.microsoft.com/office/powerpoint/2010/main" val="4008292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62BFCD1-3D1C-4E45-8FE7-53C423FEA817}"/>
              </a:ext>
            </a:extLst>
          </p:cNvPr>
          <p:cNvSpPr>
            <a:spLocks noGrp="1"/>
          </p:cNvSpPr>
          <p:nvPr>
            <p:ph type="title"/>
          </p:nvPr>
        </p:nvSpPr>
        <p:spPr/>
        <p:txBody>
          <a:bodyPr/>
          <a:lstStyle/>
          <a:p>
            <a:r>
              <a:rPr lang="fi-FI" dirty="0">
                <a:cs typeface="Calibri Light"/>
              </a:rPr>
              <a:t>Lähteet</a:t>
            </a:r>
            <a:endParaRPr lang="fi-FI" dirty="0"/>
          </a:p>
        </p:txBody>
      </p:sp>
      <p:sp>
        <p:nvSpPr>
          <p:cNvPr id="3" name="Sisällön paikkamerkki 2">
            <a:extLst>
              <a:ext uri="{FF2B5EF4-FFF2-40B4-BE49-F238E27FC236}">
                <a16:creationId xmlns:a16="http://schemas.microsoft.com/office/drawing/2014/main" id="{97A197EE-49DC-464F-A2FA-B4CBE7418E48}"/>
              </a:ext>
            </a:extLst>
          </p:cNvPr>
          <p:cNvSpPr>
            <a:spLocks noGrp="1"/>
          </p:cNvSpPr>
          <p:nvPr>
            <p:ph idx="1"/>
          </p:nvPr>
        </p:nvSpPr>
        <p:spPr/>
        <p:txBody>
          <a:bodyPr vert="horz" lIns="91440" tIns="45720" rIns="91440" bIns="45720" rtlCol="0" anchor="t">
            <a:normAutofit/>
          </a:bodyPr>
          <a:lstStyle/>
          <a:p>
            <a:r>
              <a:rPr lang="fi-FI" dirty="0">
                <a:cs typeface="Calibri"/>
                <a:hlinkClick r:id="rId2"/>
              </a:rPr>
              <a:t>https://www.terveyskirjasto.fi/terveyskirjasto/tk.koti?p_artikkeli=dlk00001</a:t>
            </a:r>
            <a:endParaRPr lang="fi-FI">
              <a:cs typeface="Calibri"/>
            </a:endParaRPr>
          </a:p>
          <a:p>
            <a:r>
              <a:rPr lang="fi-FI" dirty="0">
                <a:cs typeface="Calibri"/>
                <a:hlinkClick r:id="rId3"/>
              </a:rPr>
              <a:t>https://www.vectorstock.com/royalty-free-vector/blood-clot-concept-in-the-brain-vector-1855272</a:t>
            </a:r>
            <a:endParaRPr lang="fi-FI" dirty="0">
              <a:cs typeface="Calibri"/>
            </a:endParaRPr>
          </a:p>
          <a:p>
            <a:r>
              <a:rPr lang="fi-FI" dirty="0">
                <a:cs typeface="Calibri"/>
                <a:hlinkClick r:id="rId4"/>
              </a:rPr>
              <a:t>http://autaoikein.fi/?p=1</a:t>
            </a:r>
            <a:endParaRPr lang="fi-FI" dirty="0">
              <a:cs typeface="Calibri"/>
            </a:endParaRPr>
          </a:p>
          <a:p>
            <a:r>
              <a:rPr lang="fi-FI" dirty="0">
                <a:cs typeface="Calibri"/>
                <a:hlinkClick r:id="rId5"/>
              </a:rPr>
              <a:t>https://docplayer.fi/4663928-Avh-aivoinfarkti-ja-tia-mutta-myos-aivoverenvuoto-kentalla-juha-huhtakangas-oys-neurologian-el-lt.html</a:t>
            </a:r>
            <a:endParaRPr lang="fi-FI" dirty="0">
              <a:cs typeface="Calibri"/>
            </a:endParaRPr>
          </a:p>
          <a:p>
            <a:r>
              <a:rPr lang="fi-FI" dirty="0">
                <a:cs typeface="Calibri"/>
                <a:hlinkClick r:id="rId6"/>
              </a:rPr>
              <a:t>https://slideplayer.fi/slide/2614917/</a:t>
            </a:r>
            <a:endParaRPr lang="fi-FI" dirty="0">
              <a:cs typeface="Calibri"/>
            </a:endParaRPr>
          </a:p>
          <a:p>
            <a:r>
              <a:rPr lang="fi-FI" dirty="0">
                <a:cs typeface="Calibri"/>
                <a:hlinkClick r:id="rId7"/>
              </a:rPr>
              <a:t>https://www.youtube.com/watch?v=voXDJEsuTbM</a:t>
            </a:r>
            <a:endParaRPr lang="fi-FI">
              <a:cs typeface="Calibri"/>
            </a:endParaRPr>
          </a:p>
          <a:p>
            <a:endParaRPr lang="fi-FI" dirty="0">
              <a:cs typeface="Calibri"/>
            </a:endParaRPr>
          </a:p>
        </p:txBody>
      </p:sp>
    </p:spTree>
    <p:extLst>
      <p:ext uri="{BB962C8B-B14F-4D97-AF65-F5344CB8AC3E}">
        <p14:creationId xmlns:p14="http://schemas.microsoft.com/office/powerpoint/2010/main" val="256021104"/>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Laajakuva</PresentationFormat>
  <Paragraphs>0</Paragraphs>
  <Slides>6</Slides>
  <Notes>0</Notes>
  <HiddenSlides>0</HiddenSlides>
  <MMClips>0</MMClips>
  <ScaleCrop>false</ScaleCrop>
  <HeadingPairs>
    <vt:vector size="4" baseType="variant">
      <vt:variant>
        <vt:lpstr>Teema</vt:lpstr>
      </vt:variant>
      <vt:variant>
        <vt:i4>1</vt:i4>
      </vt:variant>
      <vt:variant>
        <vt:lpstr>Dian otsikot</vt:lpstr>
      </vt:variant>
      <vt:variant>
        <vt:i4>6</vt:i4>
      </vt:variant>
    </vt:vector>
  </HeadingPairs>
  <TitlesOfParts>
    <vt:vector size="7" baseType="lpstr">
      <vt:lpstr>Office-teema</vt:lpstr>
      <vt:lpstr>Aivoinfarktin synty</vt:lpstr>
      <vt:lpstr>Aivoinfarktin oireita</vt:lpstr>
      <vt:lpstr>Hoito</vt:lpstr>
      <vt:lpstr>Aivoinfarktin ehkäisy</vt:lpstr>
      <vt:lpstr>Video liuotushoidosta</vt:lpstr>
      <vt:lpstr>Lähteet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
  <cp:lastModifiedBy/>
  <cp:revision>224</cp:revision>
  <dcterms:created xsi:type="dcterms:W3CDTF">2012-08-08T08:08:12Z</dcterms:created>
  <dcterms:modified xsi:type="dcterms:W3CDTF">2019-02-27T17:41:29Z</dcterms:modified>
</cp:coreProperties>
</file>