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14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HD-PanelTitle-GrommetsCombine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92398" y="1871131"/>
            <a:ext cx="6815669" cy="1515533"/>
          </a:xfrm>
        </p:spPr>
        <p:txBody>
          <a:bodyPr anchor="b">
            <a:noAutofit/>
          </a:bodyPr>
          <a:lstStyle>
            <a:lvl1pPr algn="ctr">
              <a:defRPr sz="5400">
                <a:effectLst/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92398" y="3657597"/>
            <a:ext cx="6815669" cy="1320802"/>
          </a:xfrm>
        </p:spPr>
        <p:txBody>
          <a:bodyPr anchor="t">
            <a:normAutofit/>
          </a:bodyPr>
          <a:lstStyle>
            <a:lvl1pPr marL="0" indent="0" algn="ctr">
              <a:buNone/>
              <a:defRPr sz="2100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i-FI" smtClean="0"/>
              <a:t>Muokkaa alaotsikon perustyyliä napsautt.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983232" y="5037663"/>
            <a:ext cx="897467" cy="279400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92397" y="5037663"/>
            <a:ext cx="5214635" cy="279400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956900" y="5037663"/>
            <a:ext cx="551167" cy="279400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2692399" y="3522131"/>
            <a:ext cx="681566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amakuva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4815415"/>
            <a:ext cx="9609666" cy="566738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41427" y="1041399"/>
            <a:ext cx="10105972" cy="333586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401" y="5382153"/>
            <a:ext cx="9609666" cy="493712"/>
          </a:xfrm>
        </p:spPr>
        <p:txBody>
          <a:bodyPr>
            <a:normAutofit/>
          </a:bodyPr>
          <a:lstStyle>
            <a:lvl1pPr marL="0" indent="0" algn="ctr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03868" y="982132"/>
            <a:ext cx="9592732" cy="2954868"/>
          </a:xfrm>
        </p:spPr>
        <p:txBody>
          <a:bodyPr anchor="ctr">
            <a:normAutofit/>
          </a:bodyPr>
          <a:lstStyle>
            <a:lvl1pPr algn="ctr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03868" y="4343399"/>
            <a:ext cx="9592732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s ja kuva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370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74812" y="3352800"/>
            <a:ext cx="8839202" cy="584200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20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343399"/>
            <a:ext cx="9609666" cy="153246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4" name="TextBox 13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600267" y="282787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396169" y="4140199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2" y="3308581"/>
            <a:ext cx="9609668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777381"/>
            <a:ext cx="960966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Lainauksen nimikort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6213" y="982132"/>
            <a:ext cx="9296398" cy="2243668"/>
          </a:xfrm>
        </p:spPr>
        <p:txBody>
          <a:bodyPr anchor="ctr">
            <a:normAutofit/>
          </a:bodyPr>
          <a:lstStyle>
            <a:lvl1pPr algn="ctr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9312"/>
            <a:ext cx="9609668" cy="88696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4529667"/>
            <a:ext cx="9609668" cy="13462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62013" y="8799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10600267" y="2599261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osi tai epäto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401" y="982132"/>
            <a:ext cx="9609666" cy="2243668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1" name="Text Placeholder 2"/>
          <p:cNvSpPr>
            <a:spLocks noGrp="1"/>
          </p:cNvSpPr>
          <p:nvPr>
            <p:ph type="body" idx="13"/>
          </p:nvPr>
        </p:nvSpPr>
        <p:spPr>
          <a:xfrm>
            <a:off x="1295401" y="3630168"/>
            <a:ext cx="9609668" cy="841248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4470399"/>
            <a:ext cx="9609670" cy="1405467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5" name="Straight Connector 14"/>
          <p:cNvCxnSpPr/>
          <p:nvPr/>
        </p:nvCxnSpPr>
        <p:spPr>
          <a:xfrm>
            <a:off x="1396169" y="3429000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Otsikko ja pystysuor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Pystysuora otsikko ja tek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999356" y="982131"/>
            <a:ext cx="1890895" cy="4893735"/>
          </a:xfrm>
        </p:spPr>
        <p:txBody>
          <a:bodyPr vert="eaVert"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295398" y="982132"/>
            <a:ext cx="7433025" cy="4893734"/>
          </a:xfrm>
        </p:spPr>
        <p:txBody>
          <a:bodyPr vert="eaVert" anchor="t"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8863890" y="990600"/>
            <a:ext cx="0" cy="487680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Osan ylätunnis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015069" y="1752606"/>
            <a:ext cx="8158688" cy="1822514"/>
          </a:xfrm>
        </p:spPr>
        <p:txBody>
          <a:bodyPr anchor="b">
            <a:normAutofit/>
          </a:bodyPr>
          <a:lstStyle>
            <a:lvl1pPr algn="ctr">
              <a:defRPr sz="4400" b="0" cap="none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015067" y="3846051"/>
            <a:ext cx="8158690" cy="954547"/>
          </a:xfrm>
        </p:spPr>
        <p:txBody>
          <a:bodyPr anchor="t">
            <a:normAutofit/>
          </a:bodyPr>
          <a:lstStyle>
            <a:lvl1pPr marL="0" indent="0" algn="ctr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2012723" y="3710585"/>
            <a:ext cx="8163380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298448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81344" y="2560320"/>
            <a:ext cx="4718304" cy="3310128"/>
          </a:xfrm>
        </p:spPr>
        <p:txBody>
          <a:bodyPr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BFA754-D5C3-4E66-96A6-867B257F58DC}" type="datetimeFigureOut">
              <a:rPr lang="en-US" dirty="0"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84065D-F351-4B03-BD91-D8A6B8D4B362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0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295400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80671" y="2658533"/>
            <a:ext cx="471830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80671" y="3243262"/>
            <a:ext cx="4718304" cy="2632605"/>
          </a:xfrm>
        </p:spPr>
        <p:txBody>
          <a:bodyPr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8" name="Straight Connector 17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4" name="Straight Connector 13"/>
          <p:cNvCxnSpPr/>
          <p:nvPr/>
        </p:nvCxnSpPr>
        <p:spPr>
          <a:xfrm>
            <a:off x="1396169" y="2421466"/>
            <a:ext cx="94072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tsikollinen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3811" y="1388534"/>
            <a:ext cx="3718455" cy="1371600"/>
          </a:xfrm>
        </p:spPr>
        <p:txBody>
          <a:bodyPr anchor="b">
            <a:normAutofit/>
          </a:bodyPr>
          <a:lstStyle>
            <a:lvl1pPr algn="ctr">
              <a:defRPr sz="24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18668" y="982131"/>
            <a:ext cx="5469466" cy="4893735"/>
          </a:xfrm>
        </p:spPr>
        <p:txBody>
          <a:bodyPr anchor="ctr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3811" y="3031065"/>
            <a:ext cx="3718455" cy="2438404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6" name="Straight Connector 15"/>
          <p:cNvCxnSpPr/>
          <p:nvPr/>
        </p:nvCxnSpPr>
        <p:spPr>
          <a:xfrm>
            <a:off x="1396169" y="2912533"/>
            <a:ext cx="351449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tsikollinen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99" y="1883832"/>
            <a:ext cx="6241816" cy="1371600"/>
          </a:xfrm>
        </p:spPr>
        <p:txBody>
          <a:bodyPr anchor="b">
            <a:normAutofit/>
          </a:bodyPr>
          <a:lstStyle>
            <a:lvl1pPr algn="ctr">
              <a:defRPr sz="2800" b="0"/>
            </a:lvl1pPr>
          </a:lstStyle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094831" y="1041400"/>
            <a:ext cx="3063347" cy="4775200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  <a:miter lim="800000"/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fi-FI" smtClean="0"/>
              <a:t>Lisää kuva napsauttamalla kuvaketta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295399" y="3255432"/>
            <a:ext cx="6241816" cy="1828800"/>
          </a:xfrm>
        </p:spPr>
        <p:txBody>
          <a:bodyPr anchor="t">
            <a:normAutofit/>
          </a:bodyPr>
          <a:lstStyle>
            <a:lvl1pPr marL="0" indent="0" algn="ctr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i-FI" smtClean="0"/>
              <a:t>Muokkaa tekstin perustyylejä napsauttamalla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HD-PanelContent-GrommetsCombined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295402" y="982132"/>
            <a:ext cx="9601196" cy="13038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i-FI" smtClean="0"/>
              <a:t>Muokkaa perustyyl. napsautt.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401" y="2556932"/>
            <a:ext cx="9601196" cy="3318936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fi-FI" smtClean="0"/>
              <a:t>Muokkaa tekstin perustyylejä napsauttamalla</a:t>
            </a:r>
          </a:p>
          <a:p>
            <a:pPr lvl="1"/>
            <a:r>
              <a:rPr lang="fi-FI" smtClean="0"/>
              <a:t>toinen taso</a:t>
            </a:r>
          </a:p>
          <a:p>
            <a:pPr lvl="2"/>
            <a:r>
              <a:rPr lang="fi-FI" smtClean="0"/>
              <a:t>kolmas taso</a:t>
            </a:r>
          </a:p>
          <a:p>
            <a:pPr lvl="3"/>
            <a:r>
              <a:rPr lang="fi-FI" smtClean="0"/>
              <a:t>neljäs taso</a:t>
            </a:r>
          </a:p>
          <a:p>
            <a:pPr lvl="4"/>
            <a:r>
              <a:rPr lang="fi-FI" smtClean="0"/>
              <a:t>viides taso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77501" y="5969000"/>
            <a:ext cx="16002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11/13/2018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295401" y="5969000"/>
            <a:ext cx="7305900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353901" y="5969000"/>
            <a:ext cx="542697" cy="2794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8" r:id="rId2"/>
    <p:sldLayoutId id="2147483651" r:id="rId3"/>
    <p:sldLayoutId id="2147483669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6" r:id="rId14"/>
    <p:sldLayoutId id="2147483667" r:id="rId15"/>
    <p:sldLayoutId id="2147483658" r:id="rId16"/>
    <p:sldLayoutId id="2147483659" r:id="rId17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20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8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6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spcAft>
          <a:spcPts val="600"/>
        </a:spcAft>
        <a:buClr>
          <a:schemeClr val="accent1"/>
        </a:buClr>
        <a:buSzPct val="115000"/>
        <a:buFont typeface="Arial"/>
        <a:buChar char="•"/>
        <a:defRPr sz="1400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 smtClean="0"/>
              <a:t>Reformaatio – kirkon uudistusliike</a:t>
            </a:r>
            <a:endParaRPr lang="fi-FI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 smtClean="0"/>
              <a:t>Ensimmäiset merkit jo 1200-luvulla Ranskassa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8645714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Reformaation historialliset vaiheet lyhyesti	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1200-luvulla katolista kirkkoa kritisoitiin heikompiosaisten huonosta kohtelusta &gt; ”Lyonin köyhät” </a:t>
            </a:r>
            <a:r>
              <a:rPr lang="fi-FI" dirty="0" err="1" smtClean="0"/>
              <a:t>Petro</a:t>
            </a:r>
            <a:r>
              <a:rPr lang="fi-FI" dirty="0" smtClean="0"/>
              <a:t> </a:t>
            </a:r>
            <a:r>
              <a:rPr lang="fi-FI" dirty="0" err="1" smtClean="0"/>
              <a:t>Valdes</a:t>
            </a:r>
            <a:r>
              <a:rPr lang="fi-FI" dirty="0" smtClean="0"/>
              <a:t> &gt; </a:t>
            </a:r>
            <a:r>
              <a:rPr lang="fi-FI" dirty="0" err="1" smtClean="0"/>
              <a:t>valdesian</a:t>
            </a:r>
            <a:r>
              <a:rPr lang="fi-FI" dirty="0" smtClean="0"/>
              <a:t> kirkko.</a:t>
            </a:r>
          </a:p>
          <a:p>
            <a:r>
              <a:rPr lang="fi-FI" dirty="0" smtClean="0"/>
              <a:t>1300-luvun Raamatun kääntäjät </a:t>
            </a:r>
            <a:r>
              <a:rPr lang="fi-FI" dirty="0" err="1" smtClean="0"/>
              <a:t>Wycliff</a:t>
            </a:r>
            <a:r>
              <a:rPr lang="fi-FI" dirty="0" smtClean="0"/>
              <a:t> ja Hus &gt; kansan kieli käyttöön</a:t>
            </a:r>
          </a:p>
          <a:p>
            <a:r>
              <a:rPr lang="fi-FI" dirty="0" smtClean="0"/>
              <a:t>Renessanssi ja humanismi haastoivat katolisen kirkon keskiajan lopussa (1400-luvun lopussa)</a:t>
            </a:r>
          </a:p>
          <a:p>
            <a:r>
              <a:rPr lang="fi-FI" dirty="0" smtClean="0"/>
              <a:t>Reformaation tarkoituksena oli uudistaa katolista kirkkoa, mutta se johti lopulta läntisen kristikunnan jakaantumiseen.</a:t>
            </a:r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30846641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Martin Luther (k. 1546)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Alkujaan katolinen munkki, joka keskittyi Raamatun tutkimukseen.</a:t>
            </a:r>
          </a:p>
          <a:p>
            <a:r>
              <a:rPr lang="fi-FI" dirty="0" smtClean="0"/>
              <a:t>Tutustui apostoli Paavalin opetukseen ja alkoi sen perusteella muotoilla uutta kirkon opetusta:</a:t>
            </a:r>
          </a:p>
          <a:p>
            <a:pPr lvl="1"/>
            <a:r>
              <a:rPr lang="fi-FI" dirty="0" smtClean="0"/>
              <a:t>Ihminen pelastuu vain uskon kautta Jumalan armosta.</a:t>
            </a:r>
          </a:p>
          <a:p>
            <a:pPr lvl="1"/>
            <a:r>
              <a:rPr lang="fi-FI" dirty="0" smtClean="0"/>
              <a:t>Raamattu on ainoa uskon auktoriteetti (Tradition hylkääminen)</a:t>
            </a:r>
          </a:p>
          <a:p>
            <a:pPr lvl="1"/>
            <a:r>
              <a:rPr lang="fi-FI" dirty="0" smtClean="0"/>
              <a:t>Kolme kirkon pyhää toimitusta: Kaste, ehtoollinen ja rippi (katumus), joka myöhemmin jäi pois</a:t>
            </a:r>
          </a:p>
          <a:p>
            <a:pPr lvl="1"/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9040452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 smtClean="0"/>
              <a:t>Luther jatkuu…</a:t>
            </a:r>
            <a:endParaRPr lang="fi-FI" dirty="0"/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 smtClean="0"/>
              <a:t>Luther ymmärsi kansan opetuksen merkityksen ja käänsi Raamatun saksaksi.</a:t>
            </a:r>
          </a:p>
          <a:p>
            <a:r>
              <a:rPr lang="fi-FI" dirty="0" smtClean="0"/>
              <a:t>Luther painotti lukutaidon merkitystä ja oli aikansa viestinnän mestari.</a:t>
            </a:r>
          </a:p>
          <a:p>
            <a:r>
              <a:rPr lang="fi-FI" dirty="0" smtClean="0"/>
              <a:t>”Kenen maa, sen uskonto” oli Lutherin poliittisen ajattelun lähtökohta: Hallitsija on oman alueensa kirkon johtaja ja sen vuoksi alamaisten tulee tunnustaa samaa uskoa.</a:t>
            </a:r>
          </a:p>
          <a:p>
            <a:r>
              <a:rPr lang="fi-FI" dirty="0" smtClean="0"/>
              <a:t>Kustaa Vaasa (Ruotsi) omaksui Lutherin ajatukset &gt; reformaatio ja luterilaisuus tulivat Suomeen (</a:t>
            </a:r>
            <a:r>
              <a:rPr lang="fi-FI" smtClean="0"/>
              <a:t>Mikael Agricola).</a:t>
            </a:r>
          </a:p>
          <a:p>
            <a:endParaRPr lang="fi-FI" smtClean="0"/>
          </a:p>
        </p:txBody>
      </p:sp>
    </p:spTree>
    <p:extLst>
      <p:ext uri="{BB962C8B-B14F-4D97-AF65-F5344CB8AC3E}">
        <p14:creationId xmlns:p14="http://schemas.microsoft.com/office/powerpoint/2010/main" val="103016437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aninen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AB946B"/>
      </a:accent1>
      <a:accent2>
        <a:srgbClr val="C04F32"/>
      </a:accent2>
      <a:accent3>
        <a:srgbClr val="DD8C3C"/>
      </a:accent3>
      <a:accent4>
        <a:srgbClr val="8E684C"/>
      </a:accent4>
      <a:accent5>
        <a:srgbClr val="CBAF62"/>
      </a:accent5>
      <a:accent6>
        <a:srgbClr val="803348"/>
      </a:accent6>
      <a:hlink>
        <a:srgbClr val="86724D"/>
      </a:hlink>
      <a:folHlink>
        <a:srgbClr val="B99E84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A2BEDC8B-F191-493B-BA33-0F4F800A89D3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17</TotalTime>
  <Words>200</Words>
  <Application>Microsoft Office PowerPoint</Application>
  <PresentationFormat>Laajakuva</PresentationFormat>
  <Paragraphs>18</Paragraphs>
  <Slides>4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2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4</vt:i4>
      </vt:variant>
    </vt:vector>
  </HeadingPairs>
  <TitlesOfParts>
    <vt:vector size="7" baseType="lpstr">
      <vt:lpstr>Arial</vt:lpstr>
      <vt:lpstr>Garamond</vt:lpstr>
      <vt:lpstr>Orgaaninen</vt:lpstr>
      <vt:lpstr>Reformaatio – kirkon uudistusliike</vt:lpstr>
      <vt:lpstr>Reformaation historialliset vaiheet lyhyesti </vt:lpstr>
      <vt:lpstr>Martin Luther (k. 1546)</vt:lpstr>
      <vt:lpstr>Luther jatkuu…</vt:lpstr>
    </vt:vector>
  </TitlesOfParts>
  <Company>PKMKV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Reformaatio – kirkon uudistusliike</dc:title>
  <dc:creator>Räsänen Juhani</dc:creator>
  <cp:lastModifiedBy>Räsänen Juhani</cp:lastModifiedBy>
  <cp:revision>2</cp:revision>
  <dcterms:created xsi:type="dcterms:W3CDTF">2018-11-13T07:25:57Z</dcterms:created>
  <dcterms:modified xsi:type="dcterms:W3CDTF">2018-11-13T07:43:31Z</dcterms:modified>
</cp:coreProperties>
</file>