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2B7AAE-AC9E-4F1D-A0D0-0E69F7AEAD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ORTODOKSINEN KIRKKO JA SUOMI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143CF9E-821C-44E1-B206-C1BD6A0D88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Bysantin kosketus Pohjolaan</a:t>
            </a:r>
          </a:p>
        </p:txBody>
      </p:sp>
    </p:spTree>
    <p:extLst>
      <p:ext uri="{BB962C8B-B14F-4D97-AF65-F5344CB8AC3E}">
        <p14:creationId xmlns:p14="http://schemas.microsoft.com/office/powerpoint/2010/main" val="2607388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FF4EC7-6AF9-4F8B-B89E-4FF01FF56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200"/>
              <a:t>Valtasuhteet muuttuvat… Uudenkaupungin rauha 1721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DEC75E-4F68-480E-AE30-6DF46632C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en-US" sz="1600" dirty="0" err="1">
                <a:solidFill>
                  <a:srgbClr val="000000"/>
                </a:solidFill>
              </a:rPr>
              <a:t>Uudenkaupungin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rauhan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myötä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Laatokan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Karjala</a:t>
            </a:r>
            <a:r>
              <a:rPr lang="en-US" sz="1600" dirty="0">
                <a:solidFill>
                  <a:srgbClr val="000000"/>
                </a:solidFill>
              </a:rPr>
              <a:t> ja </a:t>
            </a:r>
            <a:r>
              <a:rPr lang="en-US" sz="1600" dirty="0" err="1">
                <a:solidFill>
                  <a:srgbClr val="000000"/>
                </a:solidFill>
              </a:rPr>
              <a:t>Karjalan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kannas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Venäjälle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Venäjälle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vahva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tsaari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Pietari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Suuri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Ortodoksisen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kirkon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toiminta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vapautui</a:t>
            </a:r>
            <a:r>
              <a:rPr lang="en-US" sz="1600" dirty="0">
                <a:solidFill>
                  <a:srgbClr val="000000"/>
                </a:solidFill>
              </a:rPr>
              <a:t> &gt; </a:t>
            </a:r>
            <a:r>
              <a:rPr lang="en-US" sz="1600" dirty="0" err="1">
                <a:solidFill>
                  <a:srgbClr val="000000"/>
                </a:solidFill>
              </a:rPr>
              <a:t>Karjalan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luterilaisille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jäi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uskonnonvapaus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eikä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heitä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verotettu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erityisestI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Luostarit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avautuvat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uudelleen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Laatokan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alueella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4BAA5ECB-2FD3-4042-BB3D-A0CF1D2F3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674" y="645106"/>
            <a:ext cx="3236110" cy="52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3DA57B-DC1D-4373-9B39-C057C3E1A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700"/>
              <a:t>Turun rauha 1743 – ns. ”Vanha Suomi” Venäjälle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5C61B7-D843-4CD2-A2D1-6AB69C303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en-US" sz="1600" dirty="0" err="1">
                <a:solidFill>
                  <a:srgbClr val="000000"/>
                </a:solidFill>
              </a:rPr>
              <a:t>Ruotsi</a:t>
            </a:r>
            <a:r>
              <a:rPr lang="en-US" sz="1600" dirty="0">
                <a:solidFill>
                  <a:srgbClr val="000000"/>
                </a:solidFill>
              </a:rPr>
              <a:t> ja </a:t>
            </a:r>
            <a:r>
              <a:rPr lang="en-US" sz="1600" dirty="0" err="1">
                <a:solidFill>
                  <a:srgbClr val="000000"/>
                </a:solidFill>
              </a:rPr>
              <a:t>Venäjä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jatkavat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edelleen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sotia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mutta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sotiminen</a:t>
            </a:r>
            <a:r>
              <a:rPr lang="en-US" sz="1600" dirty="0">
                <a:solidFill>
                  <a:srgbClr val="000000"/>
                </a:solidFill>
              </a:rPr>
              <a:t> on </a:t>
            </a:r>
            <a:r>
              <a:rPr lang="en-US" sz="1600" dirty="0" err="1">
                <a:solidFill>
                  <a:srgbClr val="000000"/>
                </a:solidFill>
              </a:rPr>
              <a:t>kallista</a:t>
            </a:r>
            <a:r>
              <a:rPr lang="en-US" sz="1600" dirty="0">
                <a:solidFill>
                  <a:srgbClr val="000000"/>
                </a:solidFill>
              </a:rPr>
              <a:t> ja </a:t>
            </a:r>
            <a:r>
              <a:rPr lang="en-US" sz="1600" dirty="0" err="1">
                <a:solidFill>
                  <a:srgbClr val="000000"/>
                </a:solidFill>
              </a:rPr>
              <a:t>Ruotsi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menettää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lisää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alueita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Suomesta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Vanha</a:t>
            </a:r>
            <a:r>
              <a:rPr lang="en-US" sz="1600" dirty="0">
                <a:solidFill>
                  <a:srgbClr val="000000"/>
                </a:solidFill>
              </a:rPr>
              <a:t> Suomi = </a:t>
            </a:r>
            <a:r>
              <a:rPr lang="en-US" sz="1600" dirty="0" err="1">
                <a:solidFill>
                  <a:srgbClr val="000000"/>
                </a:solidFill>
              </a:rPr>
              <a:t>nyk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Kymen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maakunta</a:t>
            </a:r>
            <a:r>
              <a:rPr lang="en-US" sz="1600" dirty="0">
                <a:solidFill>
                  <a:srgbClr val="000000"/>
                </a:solidFill>
              </a:rPr>
              <a:t> (Lappeenranta – Hamina) 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Venäläiset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perustavat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varuskuntia</a:t>
            </a:r>
            <a:r>
              <a:rPr lang="en-US" sz="1600" dirty="0">
                <a:solidFill>
                  <a:srgbClr val="000000"/>
                </a:solidFill>
              </a:rPr>
              <a:t> &gt; </a:t>
            </a:r>
            <a:r>
              <a:rPr lang="en-US" sz="1600" dirty="0" err="1">
                <a:solidFill>
                  <a:srgbClr val="000000"/>
                </a:solidFill>
              </a:rPr>
              <a:t>kauppiaita</a:t>
            </a:r>
            <a:r>
              <a:rPr lang="en-US" sz="1600" dirty="0">
                <a:solidFill>
                  <a:srgbClr val="000000"/>
                </a:solidFill>
              </a:rPr>
              <a:t> ja </a:t>
            </a:r>
            <a:r>
              <a:rPr lang="en-US" sz="1600" dirty="0" err="1">
                <a:solidFill>
                  <a:srgbClr val="000000"/>
                </a:solidFill>
              </a:rPr>
              <a:t>käsityöläisiä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muuttaa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Venäjältä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Suomeen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Ajatus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suomenkielen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käyttämisestä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jumalanpalveluksissa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syntyi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Taipaleen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seurakunnassa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AABC9027-57E4-4651-A1A2-3DD459CFD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189" y="645106"/>
            <a:ext cx="3289080" cy="52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23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8DCF7F-AAB0-4622-B464-F63BEF1D5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fi-FI" sz="3200"/>
              <a:t>Suomen sota 1808-1809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E1CC6F-9C9F-4AF4-97B9-A684D17D8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en-US" sz="1600" dirty="0" err="1">
                <a:solidFill>
                  <a:srgbClr val="000000"/>
                </a:solidFill>
              </a:rPr>
              <a:t>Haminan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rauha</a:t>
            </a:r>
            <a:r>
              <a:rPr lang="en-US" sz="1600" dirty="0">
                <a:solidFill>
                  <a:srgbClr val="000000"/>
                </a:solidFill>
              </a:rPr>
              <a:t> &gt; </a:t>
            </a:r>
            <a:r>
              <a:rPr lang="en-US" sz="1600" dirty="0" err="1">
                <a:solidFill>
                  <a:srgbClr val="000000"/>
                </a:solidFill>
              </a:rPr>
              <a:t>Porvoon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valtiopäivät</a:t>
            </a:r>
            <a:r>
              <a:rPr lang="en-US" sz="1600" dirty="0">
                <a:solidFill>
                  <a:srgbClr val="000000"/>
                </a:solidFill>
              </a:rPr>
              <a:t> ja </a:t>
            </a:r>
            <a:r>
              <a:rPr lang="en-US" sz="1600" dirty="0" err="1">
                <a:solidFill>
                  <a:srgbClr val="000000"/>
                </a:solidFill>
              </a:rPr>
              <a:t>Aleksanteri</a:t>
            </a:r>
            <a:r>
              <a:rPr lang="en-US" sz="1600" dirty="0">
                <a:solidFill>
                  <a:srgbClr val="000000"/>
                </a:solidFill>
              </a:rPr>
              <a:t> I </a:t>
            </a:r>
            <a:r>
              <a:rPr lang="en-US" sz="1600" dirty="0" err="1">
                <a:solidFill>
                  <a:srgbClr val="000000"/>
                </a:solidFill>
              </a:rPr>
              <a:t>myönsi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Suomelle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autonomisen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aseman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Venäjän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suuriruhtinaskunnan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alaisuudessa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Suomeen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jäi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voimaan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Ruotsin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lainsäädäntö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mutta</a:t>
            </a:r>
            <a:r>
              <a:rPr lang="en-US" sz="1600" dirty="0">
                <a:solidFill>
                  <a:srgbClr val="000000"/>
                </a:solidFill>
              </a:rPr>
              <a:t> ortodoksinen </a:t>
            </a:r>
            <a:r>
              <a:rPr lang="en-US" sz="1600" dirty="0" err="1">
                <a:solidFill>
                  <a:srgbClr val="000000"/>
                </a:solidFill>
              </a:rPr>
              <a:t>asemaa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parannettiin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01776311-9B39-431D-B7C7-951D25C57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916" y="1197361"/>
            <a:ext cx="5451627" cy="414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88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829FFE-BBDB-4246-8B27-685129A61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fi-FI" sz="3200" dirty="0"/>
              <a:t>Autonominen Suomi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78AF3A-2672-49FE-8A96-94F7350F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en-US" sz="1600" dirty="0" err="1">
                <a:solidFill>
                  <a:srgbClr val="000000"/>
                </a:solidFill>
              </a:rPr>
              <a:t>Venäjä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nosti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Suomen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ensimmäistä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kertaa</a:t>
            </a:r>
            <a:r>
              <a:rPr lang="en-US" sz="1600" dirty="0">
                <a:solidFill>
                  <a:srgbClr val="000000"/>
                </a:solidFill>
              </a:rPr>
              <a:t> “</a:t>
            </a:r>
            <a:r>
              <a:rPr lang="en-US" sz="1600" dirty="0" err="1">
                <a:solidFill>
                  <a:srgbClr val="000000"/>
                </a:solidFill>
              </a:rPr>
              <a:t>kansakuntien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joukkoon</a:t>
            </a:r>
            <a:r>
              <a:rPr lang="en-US" sz="1600" dirty="0">
                <a:solidFill>
                  <a:srgbClr val="000000"/>
                </a:solidFill>
              </a:rPr>
              <a:t>” </a:t>
            </a:r>
            <a:r>
              <a:rPr lang="en-US" sz="1600" dirty="0" err="1">
                <a:solidFill>
                  <a:srgbClr val="000000"/>
                </a:solidFill>
              </a:rPr>
              <a:t>eli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suomalaisten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oma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kansallinen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identiteetti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tunnustettiin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Luterilainen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kirkko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pysyi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vaikutusvaltaisena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koska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hallussa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oli</a:t>
            </a:r>
            <a:r>
              <a:rPr lang="en-US" sz="1600" dirty="0">
                <a:solidFill>
                  <a:srgbClr val="000000"/>
                </a:solidFill>
              </a:rPr>
              <a:t> mm. </a:t>
            </a:r>
            <a:r>
              <a:rPr lang="en-US" sz="1600" dirty="0" err="1">
                <a:solidFill>
                  <a:srgbClr val="000000"/>
                </a:solidFill>
              </a:rPr>
              <a:t>kansanopetus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Karjalaa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pidettiin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lähetystyökohteena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r>
              <a:rPr lang="en-US" sz="1600" dirty="0">
                <a:solidFill>
                  <a:srgbClr val="000000"/>
                </a:solidFill>
              </a:rPr>
              <a:t>Ortodoksinen </a:t>
            </a:r>
            <a:r>
              <a:rPr lang="en-US" sz="1600" dirty="0" err="1">
                <a:solidFill>
                  <a:srgbClr val="000000"/>
                </a:solidFill>
              </a:rPr>
              <a:t>kirkko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reagoi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hitaasti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esim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r>
              <a:rPr lang="en-US" sz="1600" dirty="0" err="1">
                <a:solidFill>
                  <a:srgbClr val="000000"/>
                </a:solidFill>
              </a:rPr>
              <a:t>kansanopetuksen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kehittämiseen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3646A12B-A084-4D9D-86F2-2CBA7B582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274" y="645106"/>
            <a:ext cx="4444599" cy="584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32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BD2B74-019F-49C1-85E8-9684CBF55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DF3AE9-197A-49C9-A4C5-99F3BE89E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Mitä vaikutuksia Uudenkaupungin rauhalla 1721 oli Karjalan ortodoksiselle väestölle?</a:t>
            </a:r>
          </a:p>
          <a:p>
            <a:r>
              <a:rPr lang="fi-FI" dirty="0"/>
              <a:t>Mitä tapahtui niille ortodokseille, jotka jäivät tuossa rauhansopimuksessa edelleen Ruotsin vallan alle?</a:t>
            </a:r>
          </a:p>
          <a:p>
            <a:r>
              <a:rPr lang="fi-FI" dirty="0"/>
              <a:t>Miten Suomen ortodoksisuus muuttui 1809 alkaneen autonomian ja 1917 tapahtuneen itsenäistymisen välisenä aikana?</a:t>
            </a:r>
          </a:p>
          <a:p>
            <a:r>
              <a:rPr lang="fi-FI" dirty="0"/>
              <a:t>Miksi ortodoksista kirkkoa pidettiin ”ryssänkirkkona” erityisesti autonomian ajan loppuvuosina?</a:t>
            </a:r>
          </a:p>
          <a:p>
            <a:r>
              <a:rPr lang="fi-FI" dirty="0"/>
              <a:t>Tutustu p. Johannes </a:t>
            </a:r>
            <a:r>
              <a:rPr lang="fi-FI" dirty="0" err="1"/>
              <a:t>Sonkajanrantalaisen</a:t>
            </a:r>
            <a:r>
              <a:rPr lang="fi-FI" dirty="0"/>
              <a:t> elämäkertaan. Miten siinä tulee esille Suomen autonomian ajan poliittiset ja hengelliset tapahtumat?</a:t>
            </a:r>
          </a:p>
        </p:txBody>
      </p:sp>
    </p:spTree>
    <p:extLst>
      <p:ext uri="{BB962C8B-B14F-4D97-AF65-F5344CB8AC3E}">
        <p14:creationId xmlns:p14="http://schemas.microsoft.com/office/powerpoint/2010/main" val="310258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92B84-989A-4573-98A5-790DECC9A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Kristinuskon tulo Suomeen: Lähtötilanne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22AC6D-23D1-4077-897C-BFFBD80AD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 1000 vuotta sitten Suomen alue oli ”Ei-kenenkään-maa”, jossa asui alle 50.000 ihmistä. Suomella ei ollut mitään kirjallista perinnettä = ei kirjakieltä tai kirjoitettua perinnettä</a:t>
            </a:r>
          </a:p>
          <a:p>
            <a:r>
              <a:rPr lang="fi-FI" dirty="0"/>
              <a:t>Asutus oli keskittynyt Etelä-Suomeen sekä Laatokan ympäristöön &gt; karjalaiset, jotka olivat vaurastuneet turkiskaupan avulla.</a:t>
            </a:r>
          </a:p>
          <a:p>
            <a:r>
              <a:rPr lang="fi-FI" dirty="0"/>
              <a:t>Ensimmäiset kontaktit kristittyjen kanssa saatiin Venäjältä &gt; Novgorodin vaikutus.</a:t>
            </a:r>
          </a:p>
          <a:p>
            <a:r>
              <a:rPr lang="fi-FI" dirty="0"/>
              <a:t>Yhteistyö viikinkien kanssa.</a:t>
            </a:r>
          </a:p>
          <a:p>
            <a:r>
              <a:rPr lang="fi-FI" dirty="0"/>
              <a:t>Ruotsi ja Venäjä ovat jakaneet Suomen v. 1323-1809 välisen ajan.</a:t>
            </a:r>
          </a:p>
        </p:txBody>
      </p:sp>
    </p:spTree>
    <p:extLst>
      <p:ext uri="{BB962C8B-B14F-4D97-AF65-F5344CB8AC3E}">
        <p14:creationId xmlns:p14="http://schemas.microsoft.com/office/powerpoint/2010/main" val="1326256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F0F9B6-56C6-46BF-A250-605C8487C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Ortodoksisuus vs. katolisuus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9F68A8-050F-4A36-871A-CA6AF380E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4358640"/>
          </a:xfrm>
        </p:spPr>
        <p:txBody>
          <a:bodyPr>
            <a:normAutofit/>
          </a:bodyPr>
          <a:lstStyle/>
          <a:p>
            <a:r>
              <a:rPr lang="fi-FI" dirty="0"/>
              <a:t>Ortodoksinen usko idästä 1000-luvulla</a:t>
            </a:r>
          </a:p>
          <a:p>
            <a:r>
              <a:rPr lang="fi-FI" dirty="0"/>
              <a:t>Lähetystyötä tekivät munkit &gt; perustettiin luostareita. </a:t>
            </a:r>
          </a:p>
          <a:p>
            <a:r>
              <a:rPr lang="fi-FI" dirty="0"/>
              <a:t>Karjala oli Novgorodin verotusalue, mutta ei kiinteänä osana Novgorodia. Ruhtinas </a:t>
            </a:r>
            <a:r>
              <a:rPr lang="fi-FI" dirty="0" err="1"/>
              <a:t>Jaroslavin</a:t>
            </a:r>
            <a:r>
              <a:rPr lang="fi-FI" dirty="0"/>
              <a:t> aikana joukkokasteita (1200-luvulla)</a:t>
            </a:r>
          </a:p>
          <a:p>
            <a:r>
              <a:rPr lang="fi-FI" dirty="0"/>
              <a:t>Lähetystyötä tehtiin kansan kielellä</a:t>
            </a:r>
          </a:p>
          <a:p>
            <a:r>
              <a:rPr lang="fi-FI" dirty="0"/>
              <a:t>Monet pakanalliset tavat ”muokkautuivat” kristillisiksi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3BEF9BD-7ADD-4711-972D-04791B346D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dirty="0"/>
              <a:t>Katolinen usko lännestä 1100-luvulla</a:t>
            </a:r>
          </a:p>
          <a:p>
            <a:r>
              <a:rPr lang="fi-FI" dirty="0"/>
              <a:t>Ristiretket, joiden avulla levitettiin uskoa ja laajennettiin Ruotsin valtakuntaa</a:t>
            </a:r>
          </a:p>
          <a:p>
            <a:r>
              <a:rPr lang="fi-FI" dirty="0"/>
              <a:t>Katolinen kirkko korosti latinankielen asemaa kirkossa.</a:t>
            </a:r>
          </a:p>
          <a:p>
            <a:r>
              <a:rPr lang="fi-FI" dirty="0"/>
              <a:t>Inkvisitio saapui Länsi-Suomeen &gt; noitavainot</a:t>
            </a:r>
          </a:p>
        </p:txBody>
      </p:sp>
    </p:spTree>
    <p:extLst>
      <p:ext uri="{BB962C8B-B14F-4D97-AF65-F5344CB8AC3E}">
        <p14:creationId xmlns:p14="http://schemas.microsoft.com/office/powerpoint/2010/main" val="2091240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0F598D0-0F0E-4968-B1D9-18A8CA154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9ED33622-15D2-4E4B-BD6A-604E6F0C21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8F2B4AA9-8625-42A4-A35C-D08B4B597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8DC48271-8FB3-41F6-B59C-9B259D3D8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BB796F2E-8BC6-4BC1-8654-F3CAC4E0F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CE77FC17-3BC6-42D4-9763-2752F87FB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4918A71A-AED7-4F14-9BB0-D0C219571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9B21D4F9-D813-4E4F-A3E3-4F107BBA9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4DEC9723-DD9D-46D0-A2F5-241C76034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82979E29-0BC5-4E7B-99A9-47B6E3DDC7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5F769BCF-F673-4CFF-8A95-87A84F25B2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AAD3DF5-7E6E-4407-B68B-38D6A7180C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4113E7BF-10C7-4448-8E77-E13F7D157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45A5D64-394A-4ABB-938B-187FE2880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6DA75D72-CB63-467A-B30B-407ECBAFE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72EF1374-F5FE-4D95-8998-6219AB8D9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F9189B74-0722-49CD-B74C-828181E22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BFD4E0E1-0114-47F7-84AA-DDE8D9AF1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C16F5C4C-7D4C-49ED-B130-1F398AB83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D308A7F6-F8C6-42AE-971E-CB028A9C3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306C015B-8BC9-4594-9D06-8521B4A64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8A8EBD12-7A6A-45F8-B659-E43EF19B2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819856B3-6DAB-4B2F-9E37-5081209E4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949D6AD6-7E14-477A-BEA1-DE6386908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9C284209-3117-4AAD-B8F6-A9816FB77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29E1D2FF-07FA-46E2-8D64-F666BBFC9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927AF5C-4415-4C75-96FF-D34E2CF73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DCCE0A12-FB20-4549-A76B-194AB069C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2FF42B75-981E-4976-9ECE-2BAC4BDB3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5C9304F-0193-472A-9438-5373D2A94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>
                <a:solidFill>
                  <a:srgbClr val="306428"/>
                </a:solidFill>
                <a:latin typeface="+mj-lt"/>
                <a:ea typeface="+mj-ea"/>
                <a:cs typeface="+mj-cs"/>
              </a:rPr>
              <a:t>Karjalainen hautaristi vs. hautapaalu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25F3009-1DCC-4D0A-883E-3E4640E44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3064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8013BE7-EFCE-4A2E-9206-C70FDB6C9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25" y="2133600"/>
            <a:ext cx="3650278" cy="377453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F1A730"/>
              </a:buClr>
            </a:pPr>
            <a:r>
              <a:rPr lang="en-US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Vasemmalla</a:t>
            </a:r>
            <a:r>
              <a:rPr lang="en-US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kuvassa</a:t>
            </a:r>
            <a:r>
              <a:rPr lang="en-US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ns. </a:t>
            </a:r>
            <a:r>
              <a:rPr lang="en-US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katettu</a:t>
            </a:r>
            <a:r>
              <a:rPr lang="en-US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ortodoksinen </a:t>
            </a:r>
            <a:r>
              <a:rPr lang="en-US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hautaristi</a:t>
            </a:r>
            <a:r>
              <a:rPr lang="en-US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Clr>
                <a:srgbClr val="F1A730"/>
              </a:buClr>
            </a:pPr>
            <a:r>
              <a:rPr lang="en-US" dirty="0" err="1"/>
              <a:t>Oikealla</a:t>
            </a:r>
            <a:r>
              <a:rPr lang="en-US" dirty="0"/>
              <a:t> </a:t>
            </a:r>
            <a:r>
              <a:rPr lang="en-US" dirty="0" err="1"/>
              <a:t>kansatieteilijä</a:t>
            </a:r>
            <a:r>
              <a:rPr lang="en-US" dirty="0"/>
              <a:t> I.K. </a:t>
            </a:r>
            <a:r>
              <a:rPr lang="en-US" dirty="0" err="1"/>
              <a:t>Inhan</a:t>
            </a:r>
            <a:r>
              <a:rPr lang="en-US" dirty="0"/>
              <a:t> </a:t>
            </a:r>
            <a:r>
              <a:rPr lang="en-US" dirty="0" err="1"/>
              <a:t>Vienan</a:t>
            </a:r>
            <a:r>
              <a:rPr lang="en-US" dirty="0"/>
              <a:t> </a:t>
            </a:r>
            <a:r>
              <a:rPr lang="en-US" dirty="0" err="1"/>
              <a:t>Karjalassa</a:t>
            </a:r>
            <a:r>
              <a:rPr lang="en-US" dirty="0"/>
              <a:t> </a:t>
            </a:r>
            <a:r>
              <a:rPr lang="en-US" dirty="0" err="1"/>
              <a:t>tallentamia</a:t>
            </a:r>
            <a:r>
              <a:rPr lang="en-US" dirty="0"/>
              <a:t> </a:t>
            </a:r>
            <a:r>
              <a:rPr lang="en-US" dirty="0" err="1"/>
              <a:t>karjalaisia</a:t>
            </a:r>
            <a:r>
              <a:rPr lang="en-US" dirty="0"/>
              <a:t> </a:t>
            </a:r>
            <a:r>
              <a:rPr lang="en-US" dirty="0" err="1"/>
              <a:t>hautapaaluja</a:t>
            </a:r>
            <a:r>
              <a:rPr lang="en-US" dirty="0"/>
              <a:t> </a:t>
            </a:r>
            <a:r>
              <a:rPr lang="en-US" dirty="0" err="1"/>
              <a:t>Luvajärveltä</a:t>
            </a:r>
            <a:r>
              <a:rPr lang="en-US" dirty="0"/>
              <a:t> ja </a:t>
            </a:r>
            <a:r>
              <a:rPr lang="en-US" dirty="0" err="1"/>
              <a:t>Niinimaalta</a:t>
            </a:r>
            <a:r>
              <a:rPr lang="en-US" dirty="0"/>
              <a:t>.</a:t>
            </a:r>
            <a:endParaRPr lang="en-US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Sisällön paikkamerkki 5" descr="Kuva, joka sisältää kohteen ulko, ruoho, korkea, kenttä&#10;&#10;Kuvaus luotu automaattisesti">
            <a:extLst>
              <a:ext uri="{FF2B5EF4-FFF2-40B4-BE49-F238E27FC236}">
                <a16:creationId xmlns:a16="http://schemas.microsoft.com/office/drawing/2014/main" id="{96233B00-8924-46EB-9A81-A9535DAC8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" r="3" b="8374"/>
          <a:stretch/>
        </p:blipFill>
        <p:spPr>
          <a:xfrm>
            <a:off x="4619544" y="640080"/>
            <a:ext cx="3380136" cy="5271142"/>
          </a:xfrm>
          <a:prstGeom prst="rect">
            <a:avLst/>
          </a:prstGeom>
        </p:spPr>
      </p:pic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F11F23B5-E274-478E-924F-73C857930B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1511" r="9600" b="1"/>
          <a:stretch/>
        </p:blipFill>
        <p:spPr>
          <a:xfrm>
            <a:off x="8163406" y="640080"/>
            <a:ext cx="3395275" cy="5271142"/>
          </a:xfrm>
          <a:prstGeom prst="rect">
            <a:avLst/>
          </a:prstGeom>
        </p:spPr>
      </p:pic>
      <p:sp>
        <p:nvSpPr>
          <p:cNvPr id="50" name="Freeform 11">
            <a:extLst>
              <a:ext uri="{FF2B5EF4-FFF2-40B4-BE49-F238E27FC236}">
                <a16:creationId xmlns:a16="http://schemas.microsoft.com/office/drawing/2014/main" id="{959C4D6A-5150-49A0-A44F-E3047973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65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1E83B3-A412-4714-9DD6-4C3A2B57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Karjalaisen perinteen erityispiirteitä – Käspaikka &gt; elämänpuu ja ikoniliina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69B12D6-28C2-4BF3-A7C9-137BE7AAA1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89213" y="2405261"/>
            <a:ext cx="4313237" cy="3498652"/>
          </a:xfrm>
          <a:prstGeom prst="rect">
            <a:avLst/>
          </a:prstGeom>
        </p:spPr>
      </p:pic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A1B4ACA-D85C-460C-8103-D4792645CF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076893" y="2125663"/>
            <a:ext cx="2542201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0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F5D3379-668A-4796-891C-2C96E573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fi-FI" sz="3600">
                <a:solidFill>
                  <a:schemeClr val="tx2">
                    <a:lumMod val="75000"/>
                  </a:schemeClr>
                </a:solidFill>
              </a:rPr>
              <a:t>Karjalan kirkollinen elämä 1500-luvulle asti</a:t>
            </a: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11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13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0" name="Sisällön paikkamerkki 2">
            <a:extLst>
              <a:ext uri="{FF2B5EF4-FFF2-40B4-BE49-F238E27FC236}">
                <a16:creationId xmlns:a16="http://schemas.microsoft.com/office/drawing/2014/main" id="{4AA285F2-4EDB-40AE-90BF-4FF41746F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r>
              <a:rPr lang="fi-FI" sz="1800" dirty="0">
                <a:solidFill>
                  <a:schemeClr val="tx2">
                    <a:lumMod val="75000"/>
                  </a:schemeClr>
                </a:solidFill>
              </a:rPr>
              <a:t>Karjala oli varsin vauras alue aina 1500-luvun lopulle saakka, jolloin Ruotsin ja Venäjän väliset sodat hajottivat aluetta.</a:t>
            </a:r>
          </a:p>
          <a:p>
            <a:r>
              <a:rPr lang="fi-FI" sz="1800" dirty="0">
                <a:solidFill>
                  <a:schemeClr val="tx2">
                    <a:lumMod val="75000"/>
                  </a:schemeClr>
                </a:solidFill>
              </a:rPr>
              <a:t>Kirkollinen yhteys rakentui luontevasti Novgorodiin, koska kaupunki oli myös karjalaisten kauppapaikka.</a:t>
            </a:r>
          </a:p>
          <a:p>
            <a:r>
              <a:rPr lang="fi-FI" sz="1800" dirty="0">
                <a:solidFill>
                  <a:schemeClr val="tx2">
                    <a:lumMod val="75000"/>
                  </a:schemeClr>
                </a:solidFill>
              </a:rPr>
              <a:t>Arkkipiispa </a:t>
            </a:r>
            <a:r>
              <a:rPr lang="fi-FI" sz="1800" dirty="0" err="1">
                <a:solidFill>
                  <a:schemeClr val="tx2">
                    <a:lumMod val="75000"/>
                  </a:schemeClr>
                </a:solidFill>
              </a:rPr>
              <a:t>Makari</a:t>
            </a:r>
            <a:r>
              <a:rPr lang="fi-FI" sz="1800" dirty="0">
                <a:solidFill>
                  <a:schemeClr val="tx2">
                    <a:lumMod val="75000"/>
                  </a:schemeClr>
                </a:solidFill>
              </a:rPr>
              <a:t> lähetti pappismunkki Iljan Pohjois-Karjalaan vahvistamaan kirkon asemaa &gt; Iljan kivet Sotkumassa, Polvijärvellä.</a:t>
            </a:r>
          </a:p>
          <a:p>
            <a:r>
              <a:rPr lang="fi-FI" sz="1800" dirty="0">
                <a:solidFill>
                  <a:schemeClr val="tx2">
                    <a:lumMod val="75000"/>
                  </a:schemeClr>
                </a:solidFill>
              </a:rPr>
              <a:t>Novgorodin kauppiaat tukivat lähetystyötä &gt; 1500-luvun alussa kolttasaamelaisten keskuudessa.</a:t>
            </a:r>
          </a:p>
          <a:p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25-vuotinen sota (Pitkä viha) Ruotsin ja Venäjän välillä autioitti Karjalaa &gt; </a:t>
            </a:r>
            <a:r>
              <a:rPr lang="fi-FI" dirty="0" err="1">
                <a:solidFill>
                  <a:schemeClr val="tx2">
                    <a:lumMod val="75000"/>
                  </a:schemeClr>
                </a:solidFill>
              </a:rPr>
              <a:t>Täyssinän</a:t>
            </a:r>
            <a:r>
              <a:rPr lang="fi-FI" dirty="0">
                <a:solidFill>
                  <a:schemeClr val="tx2">
                    <a:lumMod val="75000"/>
                  </a:schemeClr>
                </a:solidFill>
              </a:rPr>
              <a:t> rauha 1595.</a:t>
            </a:r>
            <a:endParaRPr lang="fi-FI" sz="1800" dirty="0">
              <a:solidFill>
                <a:schemeClr val="tx2">
                  <a:lumMod val="75000"/>
                </a:schemeClr>
              </a:solidFill>
            </a:endParaRPr>
          </a:p>
          <a:p>
            <a:endParaRPr lang="fi-FI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99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ADCE14-AFEB-4EB7-91A9-FC7E74C9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fi-FI" sz="3200"/>
              <a:t>Karjala kahden suuren välissä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414CE9-51F5-4A0B-8428-55A99B734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en-US" sz="1600" dirty="0" err="1">
                <a:solidFill>
                  <a:srgbClr val="000000"/>
                </a:solidFill>
              </a:rPr>
              <a:t>Pähkinäsaaren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rauhassa</a:t>
            </a:r>
            <a:r>
              <a:rPr lang="en-US" sz="1600" dirty="0">
                <a:solidFill>
                  <a:srgbClr val="000000"/>
                </a:solidFill>
              </a:rPr>
              <a:t> 1323 </a:t>
            </a:r>
            <a:r>
              <a:rPr lang="en-US" sz="1600" dirty="0" err="1">
                <a:solidFill>
                  <a:srgbClr val="000000"/>
                </a:solidFill>
              </a:rPr>
              <a:t>eteläinen</a:t>
            </a:r>
            <a:r>
              <a:rPr lang="en-US" sz="1600" dirty="0">
                <a:solidFill>
                  <a:srgbClr val="000000"/>
                </a:solidFill>
              </a:rPr>
              <a:t> ja </a:t>
            </a:r>
            <a:r>
              <a:rPr lang="en-US" sz="1600" dirty="0" err="1">
                <a:solidFill>
                  <a:srgbClr val="000000"/>
                </a:solidFill>
              </a:rPr>
              <a:t>läntinen</a:t>
            </a:r>
            <a:r>
              <a:rPr lang="en-US" sz="1600" dirty="0">
                <a:solidFill>
                  <a:srgbClr val="000000"/>
                </a:solidFill>
              </a:rPr>
              <a:t> Suomi </a:t>
            </a:r>
            <a:r>
              <a:rPr lang="en-US" sz="1600" dirty="0" err="1">
                <a:solidFill>
                  <a:srgbClr val="000000"/>
                </a:solidFill>
              </a:rPr>
              <a:t>Ruotsille</a:t>
            </a:r>
            <a:r>
              <a:rPr lang="en-US" sz="1600" dirty="0">
                <a:solidFill>
                  <a:srgbClr val="000000"/>
                </a:solidFill>
              </a:rPr>
              <a:t> ja </a:t>
            </a:r>
            <a:r>
              <a:rPr lang="en-US" sz="1600" dirty="0" err="1">
                <a:solidFill>
                  <a:srgbClr val="000000"/>
                </a:solidFill>
              </a:rPr>
              <a:t>muu</a:t>
            </a:r>
            <a:r>
              <a:rPr lang="en-US" sz="1600" dirty="0">
                <a:solidFill>
                  <a:srgbClr val="000000"/>
                </a:solidFill>
              </a:rPr>
              <a:t> Suomi </a:t>
            </a:r>
            <a:r>
              <a:rPr lang="en-US" sz="1600" dirty="0" err="1">
                <a:solidFill>
                  <a:srgbClr val="000000"/>
                </a:solidFill>
              </a:rPr>
              <a:t>Novgorodille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Rajalinja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Viipurista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Kokkolaan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Käytännössä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Lappi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oli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ei-kenenkään-maata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Kulttuuriraja</a:t>
            </a:r>
            <a:r>
              <a:rPr lang="en-US" sz="1600" dirty="0">
                <a:solidFill>
                  <a:srgbClr val="000000"/>
                </a:solidFill>
              </a:rPr>
              <a:t>!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DFE71552-E408-4F7A-8CEF-F71FDEBAF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607" y="645106"/>
            <a:ext cx="3214245" cy="52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1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777F50-FFA5-4C6A-9E5B-6AC6F2A9B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000"/>
              <a:t>Kun yksi voimistuu ja toinen heikentyy – Venäjä hallinollisissa vaikeuksissa ja Ruotsin kuninkaaksi Kustaa Vaasa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E22776D-DC20-4309-911B-83272D150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en-US" sz="1600" dirty="0" err="1">
                <a:solidFill>
                  <a:srgbClr val="000000"/>
                </a:solidFill>
              </a:rPr>
              <a:t>Täyssinän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rauha</a:t>
            </a:r>
            <a:r>
              <a:rPr lang="en-US" sz="1600" dirty="0">
                <a:solidFill>
                  <a:srgbClr val="000000"/>
                </a:solidFill>
              </a:rPr>
              <a:t> 1595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Suurin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osa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Suomen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alueesta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Ruotsille</a:t>
            </a:r>
            <a:r>
              <a:rPr lang="en-US" sz="1600" dirty="0">
                <a:solidFill>
                  <a:srgbClr val="000000"/>
                </a:solidFill>
              </a:rPr>
              <a:t>, vain </a:t>
            </a:r>
            <a:r>
              <a:rPr lang="en-US" sz="1600" dirty="0" err="1">
                <a:solidFill>
                  <a:srgbClr val="000000"/>
                </a:solidFill>
              </a:rPr>
              <a:t>Laatokan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Karjala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jää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Venäjälle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Ruotsi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valta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vahvistuu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koko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Itämeren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alueella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err="1">
                <a:solidFill>
                  <a:srgbClr val="000000"/>
                </a:solidFill>
              </a:rPr>
              <a:t>Venäjä</a:t>
            </a:r>
            <a:r>
              <a:rPr lang="en-US" sz="1600" dirty="0">
                <a:solidFill>
                  <a:srgbClr val="000000"/>
                </a:solidFill>
              </a:rPr>
              <a:t> on </a:t>
            </a:r>
            <a:r>
              <a:rPr lang="en-US" sz="1600" dirty="0" err="1">
                <a:solidFill>
                  <a:srgbClr val="000000"/>
                </a:solidFill>
              </a:rPr>
              <a:t>poliittisesti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heikko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r>
              <a:rPr lang="en-US" sz="1600" dirty="0" err="1">
                <a:solidFill>
                  <a:srgbClr val="000000"/>
                </a:solidFill>
              </a:rPr>
              <a:t>Viimeinen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Rurikin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suvun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jäsen</a:t>
            </a:r>
            <a:r>
              <a:rPr lang="en-US" sz="1600" dirty="0">
                <a:solidFill>
                  <a:srgbClr val="000000"/>
                </a:solidFill>
              </a:rPr>
              <a:t> (</a:t>
            </a:r>
            <a:r>
              <a:rPr lang="en-US" sz="1600" dirty="0" err="1">
                <a:solidFill>
                  <a:srgbClr val="000000"/>
                </a:solidFill>
              </a:rPr>
              <a:t>Iivana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Julma</a:t>
            </a:r>
            <a:r>
              <a:rPr lang="en-US" sz="1600" dirty="0">
                <a:solidFill>
                  <a:srgbClr val="000000"/>
                </a:solidFill>
              </a:rPr>
              <a:t>) </a:t>
            </a:r>
            <a:r>
              <a:rPr lang="en-US" sz="1600" dirty="0" err="1">
                <a:solidFill>
                  <a:srgbClr val="000000"/>
                </a:solidFill>
              </a:rPr>
              <a:t>kuoli</a:t>
            </a:r>
            <a:r>
              <a:rPr lang="en-US" sz="1600" dirty="0">
                <a:solidFill>
                  <a:srgbClr val="000000"/>
                </a:solidFill>
              </a:rPr>
              <a:t> 1584.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74E76326-28F0-485D-A650-FD01882F9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607" y="645106"/>
            <a:ext cx="3214245" cy="52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65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8660E8-5494-40A9-919E-C8F208192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700"/>
              <a:t>Stolbova muuttaa Karjalan kohtalon 1617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CC8732-33B9-4FC0-9739-55A8E9A95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1617 </a:t>
            </a:r>
            <a:r>
              <a:rPr lang="en-US" sz="1600" dirty="0" err="1">
                <a:solidFill>
                  <a:srgbClr val="000000"/>
                </a:solidFill>
              </a:rPr>
              <a:t>Venäjä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luovuttaa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koko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Karjalan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alueen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Ruotsille</a:t>
            </a:r>
            <a:r>
              <a:rPr lang="en-US" sz="1600" dirty="0">
                <a:solidFill>
                  <a:srgbClr val="000000"/>
                </a:solidFill>
              </a:rPr>
              <a:t> &gt; </a:t>
            </a:r>
            <a:r>
              <a:rPr lang="en-US" sz="1600" dirty="0" err="1">
                <a:solidFill>
                  <a:srgbClr val="000000"/>
                </a:solidFill>
              </a:rPr>
              <a:t>Ruotsi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läänittää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Karjalan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Kustaa</a:t>
            </a:r>
            <a:r>
              <a:rPr lang="en-US" sz="1600" dirty="0">
                <a:solidFill>
                  <a:srgbClr val="000000"/>
                </a:solidFill>
              </a:rPr>
              <a:t> Vaasa </a:t>
            </a:r>
            <a:r>
              <a:rPr lang="en-US" sz="1600" dirty="0" err="1">
                <a:solidFill>
                  <a:srgbClr val="000000"/>
                </a:solidFill>
              </a:rPr>
              <a:t>omaksuu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uskonpuhdistuksen</a:t>
            </a:r>
            <a:r>
              <a:rPr lang="en-US" sz="1600" dirty="0">
                <a:solidFill>
                  <a:srgbClr val="000000"/>
                </a:solidFill>
              </a:rPr>
              <a:t> &gt; </a:t>
            </a:r>
            <a:r>
              <a:rPr lang="en-US" sz="1600" dirty="0" err="1">
                <a:solidFill>
                  <a:srgbClr val="000000"/>
                </a:solidFill>
              </a:rPr>
              <a:t>luterilainen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Ruotsi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Ortodoksinen </a:t>
            </a:r>
            <a:r>
              <a:rPr lang="en-US" sz="1600" dirty="0" err="1">
                <a:solidFill>
                  <a:srgbClr val="000000"/>
                </a:solidFill>
              </a:rPr>
              <a:t>väestö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Karjalassa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nähtiin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uskonpuhdistuksen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vastaisena</a:t>
            </a:r>
            <a:r>
              <a:rPr lang="en-US" sz="1600" dirty="0">
                <a:solidFill>
                  <a:srgbClr val="000000"/>
                </a:solidFill>
              </a:rPr>
              <a:t> &gt; “</a:t>
            </a:r>
            <a:r>
              <a:rPr lang="en-US" sz="1600" dirty="0" err="1">
                <a:solidFill>
                  <a:srgbClr val="000000"/>
                </a:solidFill>
              </a:rPr>
              <a:t>Kenen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maa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sen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uskonto</a:t>
            </a:r>
            <a:r>
              <a:rPr lang="en-US" sz="1600" dirty="0">
                <a:solidFill>
                  <a:srgbClr val="000000"/>
                </a:solidFill>
              </a:rPr>
              <a:t>” (Luther)</a:t>
            </a:r>
          </a:p>
          <a:p>
            <a:r>
              <a:rPr lang="en-US" sz="1600" dirty="0" err="1">
                <a:solidFill>
                  <a:srgbClr val="000000"/>
                </a:solidFill>
              </a:rPr>
              <a:t>Ortodoksisten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asukkaiden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käännyttäminen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luterilaisuuteen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err="1">
                <a:solidFill>
                  <a:srgbClr val="000000"/>
                </a:solidFill>
              </a:rPr>
              <a:t>Luostareiden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toiminta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lakkaa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Karjalassa</a:t>
            </a:r>
            <a:r>
              <a:rPr lang="en-US" sz="1600" dirty="0">
                <a:solidFill>
                  <a:srgbClr val="000000"/>
                </a:solidFill>
              </a:rPr>
              <a:t> ja </a:t>
            </a:r>
            <a:r>
              <a:rPr lang="en-US" sz="1600" dirty="0" err="1">
                <a:solidFill>
                  <a:srgbClr val="000000"/>
                </a:solidFill>
              </a:rPr>
              <a:t>osa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hävitetään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95F61CC1-B64D-41C9-9E9E-3C43F7B9A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607" y="645106"/>
            <a:ext cx="3214245" cy="52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77298"/>
      </p:ext>
    </p:extLst>
  </p:cSld>
  <p:clrMapOvr>
    <a:masterClrMapping/>
  </p:clrMapOvr>
</p:sld>
</file>

<file path=ppt/theme/theme1.xml><?xml version="1.0" encoding="utf-8"?>
<a:theme xmlns:a="http://schemas.openxmlformats.org/drawingml/2006/main" name="Kuiskaus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649</Words>
  <Application>Microsoft Office PowerPoint</Application>
  <PresentationFormat>Laajakuva</PresentationFormat>
  <Paragraphs>68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Kuiskaus</vt:lpstr>
      <vt:lpstr>ORTODOKSINEN KIRKKO JA SUOMI</vt:lpstr>
      <vt:lpstr>Kristinuskon tulo Suomeen: Lähtötilanne</vt:lpstr>
      <vt:lpstr>Ortodoksisuus vs. katolisuus</vt:lpstr>
      <vt:lpstr>Karjalainen hautaristi vs. hautapaalu</vt:lpstr>
      <vt:lpstr>Karjalaisen perinteen erityispiirteitä – Käspaikka &gt; elämänpuu ja ikoniliina</vt:lpstr>
      <vt:lpstr>Karjalan kirkollinen elämä 1500-luvulle asti</vt:lpstr>
      <vt:lpstr>Karjala kahden suuren välissä</vt:lpstr>
      <vt:lpstr>Kun yksi voimistuu ja toinen heikentyy – Venäjä hallinollisissa vaikeuksissa ja Ruotsin kuninkaaksi Kustaa Vaasa</vt:lpstr>
      <vt:lpstr>Stolbova muuttaa Karjalan kohtalon 1617</vt:lpstr>
      <vt:lpstr>Valtasuhteet muuttuvat… Uudenkaupungin rauha 1721</vt:lpstr>
      <vt:lpstr>Turun rauha 1743 – ns. ”Vanha Suomi” Venäjälle</vt:lpstr>
      <vt:lpstr>Suomen sota 1808-1809</vt:lpstr>
      <vt:lpstr>Autonominen Suomi</vt:lpstr>
      <vt:lpstr>TEHTÄVÄT: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ORTODOKSINEN KIRKKO JA SUOMI</dc:title>
  <dc:creator>Räsänen Juhani</dc:creator>
  <cp:lastModifiedBy>Räsänen Juhani</cp:lastModifiedBy>
  <cp:revision>1</cp:revision>
  <dcterms:created xsi:type="dcterms:W3CDTF">2019-11-01T07:46:11Z</dcterms:created>
  <dcterms:modified xsi:type="dcterms:W3CDTF">2019-11-01T07:49:28Z</dcterms:modified>
</cp:coreProperties>
</file>