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CA25D5-DCD4-4904-B48C-1C98C46FA1AC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CA8ABA7-B30D-4EE0-A5E0-C63F3DB8B757}">
      <dgm:prSet/>
      <dgm:spPr/>
      <dgm:t>
        <a:bodyPr/>
        <a:lstStyle/>
        <a:p>
          <a:r>
            <a:rPr lang="fi-FI" b="1"/>
            <a:t>Patriarkaatti</a:t>
          </a:r>
          <a:r>
            <a:rPr lang="fi-FI"/>
            <a:t> = Itsenäinen paikallinen ortodoksinen kirkko, kirkollinen johtaja arvoltaan patriarkka, esim. Konstantinopoli ja Moskova</a:t>
          </a:r>
          <a:endParaRPr lang="en-US"/>
        </a:p>
      </dgm:t>
    </dgm:pt>
    <dgm:pt modelId="{FB1E3CBE-F941-4D7B-9991-9E67ED164B61}" type="parTrans" cxnId="{D6B5F817-5F91-4814-8064-10B303F623F5}">
      <dgm:prSet/>
      <dgm:spPr/>
      <dgm:t>
        <a:bodyPr/>
        <a:lstStyle/>
        <a:p>
          <a:endParaRPr lang="en-US"/>
        </a:p>
      </dgm:t>
    </dgm:pt>
    <dgm:pt modelId="{B59AB040-11AE-496B-BCC5-821F5A622FFD}" type="sibTrans" cxnId="{D6B5F817-5F91-4814-8064-10B303F623F5}">
      <dgm:prSet/>
      <dgm:spPr/>
      <dgm:t>
        <a:bodyPr/>
        <a:lstStyle/>
        <a:p>
          <a:endParaRPr lang="en-US"/>
        </a:p>
      </dgm:t>
    </dgm:pt>
    <dgm:pt modelId="{F2637F43-BD0D-4A21-959D-904A52570E5D}">
      <dgm:prSet/>
      <dgm:spPr/>
      <dgm:t>
        <a:bodyPr/>
        <a:lstStyle/>
        <a:p>
          <a:r>
            <a:rPr lang="fi-FI" b="1"/>
            <a:t>Itsenäinen paikalliskirkko </a:t>
          </a:r>
          <a:r>
            <a:rPr lang="fi-FI"/>
            <a:t>= Itsenäinen ortodoksinen kirkko, joka on ”nuori”, esim. Puola ja Albania</a:t>
          </a:r>
          <a:endParaRPr lang="en-US"/>
        </a:p>
      </dgm:t>
    </dgm:pt>
    <dgm:pt modelId="{1FAFEC00-F08F-448F-B39D-7AB2987BFFE3}" type="parTrans" cxnId="{5FC5AD1E-04A4-49A0-A3E6-26330472A1CC}">
      <dgm:prSet/>
      <dgm:spPr/>
      <dgm:t>
        <a:bodyPr/>
        <a:lstStyle/>
        <a:p>
          <a:endParaRPr lang="en-US"/>
        </a:p>
      </dgm:t>
    </dgm:pt>
    <dgm:pt modelId="{79B51CB3-2D27-4884-B7CA-E8E04778DD2F}" type="sibTrans" cxnId="{5FC5AD1E-04A4-49A0-A3E6-26330472A1CC}">
      <dgm:prSet/>
      <dgm:spPr/>
      <dgm:t>
        <a:bodyPr/>
        <a:lstStyle/>
        <a:p>
          <a:endParaRPr lang="en-US"/>
        </a:p>
      </dgm:t>
    </dgm:pt>
    <dgm:pt modelId="{FF0E9C49-E6A3-4C81-988E-CD8F013A2A81}">
      <dgm:prSet/>
      <dgm:spPr/>
      <dgm:t>
        <a:bodyPr/>
        <a:lstStyle/>
        <a:p>
          <a:r>
            <a:rPr lang="fi-FI" b="1"/>
            <a:t>Autonominen ortodoksinen kirkko </a:t>
          </a:r>
          <a:r>
            <a:rPr lang="fi-FI"/>
            <a:t>= Sisäisesti itsehallinnollinen kirkkokunta, joka on kuitenkin jonkin äitikirkon alaisuudessa, esim. Suomi (Konstantinopoli), Viro (Konstantinopoli)</a:t>
          </a:r>
          <a:endParaRPr lang="en-US"/>
        </a:p>
      </dgm:t>
    </dgm:pt>
    <dgm:pt modelId="{D15D8916-1559-41B4-91A6-8374DB747AD9}" type="parTrans" cxnId="{C9D98FAD-DE70-436A-BD91-DEF5E812C48B}">
      <dgm:prSet/>
      <dgm:spPr/>
      <dgm:t>
        <a:bodyPr/>
        <a:lstStyle/>
        <a:p>
          <a:endParaRPr lang="en-US"/>
        </a:p>
      </dgm:t>
    </dgm:pt>
    <dgm:pt modelId="{DD7E848F-906D-40BA-8047-8DEBC1022A92}" type="sibTrans" cxnId="{C9D98FAD-DE70-436A-BD91-DEF5E812C48B}">
      <dgm:prSet/>
      <dgm:spPr/>
      <dgm:t>
        <a:bodyPr/>
        <a:lstStyle/>
        <a:p>
          <a:endParaRPr lang="en-US"/>
        </a:p>
      </dgm:t>
    </dgm:pt>
    <dgm:pt modelId="{13BD180E-8E64-472A-8200-DC2D1C869E53}" type="pres">
      <dgm:prSet presAssocID="{31CA25D5-DCD4-4904-B48C-1C98C46FA1AC}" presName="vert0" presStyleCnt="0">
        <dgm:presLayoutVars>
          <dgm:dir/>
          <dgm:animOne val="branch"/>
          <dgm:animLvl val="lvl"/>
        </dgm:presLayoutVars>
      </dgm:prSet>
      <dgm:spPr/>
    </dgm:pt>
    <dgm:pt modelId="{DBD0C99D-2922-4722-9A7A-2F0411832D1F}" type="pres">
      <dgm:prSet presAssocID="{7CA8ABA7-B30D-4EE0-A5E0-C63F3DB8B757}" presName="thickLine" presStyleLbl="alignNode1" presStyleIdx="0" presStyleCnt="3"/>
      <dgm:spPr/>
    </dgm:pt>
    <dgm:pt modelId="{9D04BC99-7CAD-45E3-8552-0E2844569DBE}" type="pres">
      <dgm:prSet presAssocID="{7CA8ABA7-B30D-4EE0-A5E0-C63F3DB8B757}" presName="horz1" presStyleCnt="0"/>
      <dgm:spPr/>
    </dgm:pt>
    <dgm:pt modelId="{A95941C0-B334-4AE0-8CEA-FE591163001B}" type="pres">
      <dgm:prSet presAssocID="{7CA8ABA7-B30D-4EE0-A5E0-C63F3DB8B757}" presName="tx1" presStyleLbl="revTx" presStyleIdx="0" presStyleCnt="3"/>
      <dgm:spPr/>
    </dgm:pt>
    <dgm:pt modelId="{105A22E1-D109-40A8-A7A6-C537E491E430}" type="pres">
      <dgm:prSet presAssocID="{7CA8ABA7-B30D-4EE0-A5E0-C63F3DB8B757}" presName="vert1" presStyleCnt="0"/>
      <dgm:spPr/>
    </dgm:pt>
    <dgm:pt modelId="{A15E7210-6CC3-4041-B653-8AFED314193D}" type="pres">
      <dgm:prSet presAssocID="{F2637F43-BD0D-4A21-959D-904A52570E5D}" presName="thickLine" presStyleLbl="alignNode1" presStyleIdx="1" presStyleCnt="3"/>
      <dgm:spPr/>
    </dgm:pt>
    <dgm:pt modelId="{C8585993-27B8-42F7-A3E1-FC2B0AA4D372}" type="pres">
      <dgm:prSet presAssocID="{F2637F43-BD0D-4A21-959D-904A52570E5D}" presName="horz1" presStyleCnt="0"/>
      <dgm:spPr/>
    </dgm:pt>
    <dgm:pt modelId="{FCA7A49E-86F9-4DDB-8A8B-FB5A675AF29B}" type="pres">
      <dgm:prSet presAssocID="{F2637F43-BD0D-4A21-959D-904A52570E5D}" presName="tx1" presStyleLbl="revTx" presStyleIdx="1" presStyleCnt="3"/>
      <dgm:spPr/>
    </dgm:pt>
    <dgm:pt modelId="{2ED67CCF-6069-400F-88CE-F8F3203163B7}" type="pres">
      <dgm:prSet presAssocID="{F2637F43-BD0D-4A21-959D-904A52570E5D}" presName="vert1" presStyleCnt="0"/>
      <dgm:spPr/>
    </dgm:pt>
    <dgm:pt modelId="{DF038881-468F-4191-A9CC-35B3834454C2}" type="pres">
      <dgm:prSet presAssocID="{FF0E9C49-E6A3-4C81-988E-CD8F013A2A81}" presName="thickLine" presStyleLbl="alignNode1" presStyleIdx="2" presStyleCnt="3"/>
      <dgm:spPr/>
    </dgm:pt>
    <dgm:pt modelId="{DD52CF84-9963-4657-A984-6A1FD6630706}" type="pres">
      <dgm:prSet presAssocID="{FF0E9C49-E6A3-4C81-988E-CD8F013A2A81}" presName="horz1" presStyleCnt="0"/>
      <dgm:spPr/>
    </dgm:pt>
    <dgm:pt modelId="{A9DDACD7-8226-4BA2-A017-61307CEF944E}" type="pres">
      <dgm:prSet presAssocID="{FF0E9C49-E6A3-4C81-988E-CD8F013A2A81}" presName="tx1" presStyleLbl="revTx" presStyleIdx="2" presStyleCnt="3"/>
      <dgm:spPr/>
    </dgm:pt>
    <dgm:pt modelId="{F2633D85-ED3A-47D1-A487-7B4C5B825E46}" type="pres">
      <dgm:prSet presAssocID="{FF0E9C49-E6A3-4C81-988E-CD8F013A2A81}" presName="vert1" presStyleCnt="0"/>
      <dgm:spPr/>
    </dgm:pt>
  </dgm:ptLst>
  <dgm:cxnLst>
    <dgm:cxn modelId="{D6B5F817-5F91-4814-8064-10B303F623F5}" srcId="{31CA25D5-DCD4-4904-B48C-1C98C46FA1AC}" destId="{7CA8ABA7-B30D-4EE0-A5E0-C63F3DB8B757}" srcOrd="0" destOrd="0" parTransId="{FB1E3CBE-F941-4D7B-9991-9E67ED164B61}" sibTransId="{B59AB040-11AE-496B-BCC5-821F5A622FFD}"/>
    <dgm:cxn modelId="{5FC5AD1E-04A4-49A0-A3E6-26330472A1CC}" srcId="{31CA25D5-DCD4-4904-B48C-1C98C46FA1AC}" destId="{F2637F43-BD0D-4A21-959D-904A52570E5D}" srcOrd="1" destOrd="0" parTransId="{1FAFEC00-F08F-448F-B39D-7AB2987BFFE3}" sibTransId="{79B51CB3-2D27-4884-B7CA-E8E04778DD2F}"/>
    <dgm:cxn modelId="{DE035049-8612-4A7A-85F2-5A49826A4E6F}" type="presOf" srcId="{31CA25D5-DCD4-4904-B48C-1C98C46FA1AC}" destId="{13BD180E-8E64-472A-8200-DC2D1C869E53}" srcOrd="0" destOrd="0" presId="urn:microsoft.com/office/officeart/2008/layout/LinedList"/>
    <dgm:cxn modelId="{C9D98FAD-DE70-436A-BD91-DEF5E812C48B}" srcId="{31CA25D5-DCD4-4904-B48C-1C98C46FA1AC}" destId="{FF0E9C49-E6A3-4C81-988E-CD8F013A2A81}" srcOrd="2" destOrd="0" parTransId="{D15D8916-1559-41B4-91A6-8374DB747AD9}" sibTransId="{DD7E848F-906D-40BA-8047-8DEBC1022A92}"/>
    <dgm:cxn modelId="{C6C577D0-2254-460B-8F60-C3E321850949}" type="presOf" srcId="{FF0E9C49-E6A3-4C81-988E-CD8F013A2A81}" destId="{A9DDACD7-8226-4BA2-A017-61307CEF944E}" srcOrd="0" destOrd="0" presId="urn:microsoft.com/office/officeart/2008/layout/LinedList"/>
    <dgm:cxn modelId="{E2E57BE2-A661-40D9-B4CF-718C973097DC}" type="presOf" srcId="{7CA8ABA7-B30D-4EE0-A5E0-C63F3DB8B757}" destId="{A95941C0-B334-4AE0-8CEA-FE591163001B}" srcOrd="0" destOrd="0" presId="urn:microsoft.com/office/officeart/2008/layout/LinedList"/>
    <dgm:cxn modelId="{D5B2F5F2-0265-4F3F-9001-18C1F07BF884}" type="presOf" srcId="{F2637F43-BD0D-4A21-959D-904A52570E5D}" destId="{FCA7A49E-86F9-4DDB-8A8B-FB5A675AF29B}" srcOrd="0" destOrd="0" presId="urn:microsoft.com/office/officeart/2008/layout/LinedList"/>
    <dgm:cxn modelId="{4802EE9F-04D9-46E2-AD81-5B5DEA7E7F92}" type="presParOf" srcId="{13BD180E-8E64-472A-8200-DC2D1C869E53}" destId="{DBD0C99D-2922-4722-9A7A-2F0411832D1F}" srcOrd="0" destOrd="0" presId="urn:microsoft.com/office/officeart/2008/layout/LinedList"/>
    <dgm:cxn modelId="{021DCB3C-6A1E-41AA-8A87-7D4E341E3F8E}" type="presParOf" srcId="{13BD180E-8E64-472A-8200-DC2D1C869E53}" destId="{9D04BC99-7CAD-45E3-8552-0E2844569DBE}" srcOrd="1" destOrd="0" presId="urn:microsoft.com/office/officeart/2008/layout/LinedList"/>
    <dgm:cxn modelId="{CD7AD5E5-8E4F-4DC8-8088-6047A2411CE1}" type="presParOf" srcId="{9D04BC99-7CAD-45E3-8552-0E2844569DBE}" destId="{A95941C0-B334-4AE0-8CEA-FE591163001B}" srcOrd="0" destOrd="0" presId="urn:microsoft.com/office/officeart/2008/layout/LinedList"/>
    <dgm:cxn modelId="{F92BCEC2-FFD7-4907-80E8-32900F461195}" type="presParOf" srcId="{9D04BC99-7CAD-45E3-8552-0E2844569DBE}" destId="{105A22E1-D109-40A8-A7A6-C537E491E430}" srcOrd="1" destOrd="0" presId="urn:microsoft.com/office/officeart/2008/layout/LinedList"/>
    <dgm:cxn modelId="{1F7032BE-7752-4FDF-8CB4-DB762ABDD067}" type="presParOf" srcId="{13BD180E-8E64-472A-8200-DC2D1C869E53}" destId="{A15E7210-6CC3-4041-B653-8AFED314193D}" srcOrd="2" destOrd="0" presId="urn:microsoft.com/office/officeart/2008/layout/LinedList"/>
    <dgm:cxn modelId="{64978071-DA8E-4698-8983-DB5259529A80}" type="presParOf" srcId="{13BD180E-8E64-472A-8200-DC2D1C869E53}" destId="{C8585993-27B8-42F7-A3E1-FC2B0AA4D372}" srcOrd="3" destOrd="0" presId="urn:microsoft.com/office/officeart/2008/layout/LinedList"/>
    <dgm:cxn modelId="{A59D3B76-781C-49DA-AF36-7FDF7D5B2A40}" type="presParOf" srcId="{C8585993-27B8-42F7-A3E1-FC2B0AA4D372}" destId="{FCA7A49E-86F9-4DDB-8A8B-FB5A675AF29B}" srcOrd="0" destOrd="0" presId="urn:microsoft.com/office/officeart/2008/layout/LinedList"/>
    <dgm:cxn modelId="{312B0787-783D-4973-9B8B-13B2ABDBAA2C}" type="presParOf" srcId="{C8585993-27B8-42F7-A3E1-FC2B0AA4D372}" destId="{2ED67CCF-6069-400F-88CE-F8F3203163B7}" srcOrd="1" destOrd="0" presId="urn:microsoft.com/office/officeart/2008/layout/LinedList"/>
    <dgm:cxn modelId="{0750DF8D-4DB0-47CE-8239-F61160FC5297}" type="presParOf" srcId="{13BD180E-8E64-472A-8200-DC2D1C869E53}" destId="{DF038881-468F-4191-A9CC-35B3834454C2}" srcOrd="4" destOrd="0" presId="urn:microsoft.com/office/officeart/2008/layout/LinedList"/>
    <dgm:cxn modelId="{80725565-CE32-4FA2-9609-77C90EF06EED}" type="presParOf" srcId="{13BD180E-8E64-472A-8200-DC2D1C869E53}" destId="{DD52CF84-9963-4657-A984-6A1FD6630706}" srcOrd="5" destOrd="0" presId="urn:microsoft.com/office/officeart/2008/layout/LinedList"/>
    <dgm:cxn modelId="{300A7D1B-9C10-4B32-940D-3C2689D245B1}" type="presParOf" srcId="{DD52CF84-9963-4657-A984-6A1FD6630706}" destId="{A9DDACD7-8226-4BA2-A017-61307CEF944E}" srcOrd="0" destOrd="0" presId="urn:microsoft.com/office/officeart/2008/layout/LinedList"/>
    <dgm:cxn modelId="{A5899574-A061-472E-BBE7-ECB502982E80}" type="presParOf" srcId="{DD52CF84-9963-4657-A984-6A1FD6630706}" destId="{F2633D85-ED3A-47D1-A487-7B4C5B825E4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0C99D-2922-4722-9A7A-2F0411832D1F}">
      <dsp:nvSpPr>
        <dsp:cNvPr id="0" name=""/>
        <dsp:cNvSpPr/>
      </dsp:nvSpPr>
      <dsp:spPr>
        <a:xfrm>
          <a:off x="0" y="2570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5941C0-B334-4AE0-8CEA-FE591163001B}">
      <dsp:nvSpPr>
        <dsp:cNvPr id="0" name=""/>
        <dsp:cNvSpPr/>
      </dsp:nvSpPr>
      <dsp:spPr>
        <a:xfrm>
          <a:off x="0" y="2570"/>
          <a:ext cx="6832212" cy="175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Patriarkaatti</a:t>
          </a:r>
          <a:r>
            <a:rPr lang="fi-FI" sz="2300" kern="1200"/>
            <a:t> = Itsenäinen paikallinen ortodoksinen kirkko, kirkollinen johtaja arvoltaan patriarkka, esim. Konstantinopoli ja Moskova</a:t>
          </a:r>
          <a:endParaRPr lang="en-US" sz="2300" kern="1200"/>
        </a:p>
      </dsp:txBody>
      <dsp:txXfrm>
        <a:off x="0" y="2570"/>
        <a:ext cx="6832212" cy="1753212"/>
      </dsp:txXfrm>
    </dsp:sp>
    <dsp:sp modelId="{A15E7210-6CC3-4041-B653-8AFED314193D}">
      <dsp:nvSpPr>
        <dsp:cNvPr id="0" name=""/>
        <dsp:cNvSpPr/>
      </dsp:nvSpPr>
      <dsp:spPr>
        <a:xfrm>
          <a:off x="0" y="1755783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226582"/>
              <a:satOff val="-23996"/>
              <a:lumOff val="-58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A7A49E-86F9-4DDB-8A8B-FB5A675AF29B}">
      <dsp:nvSpPr>
        <dsp:cNvPr id="0" name=""/>
        <dsp:cNvSpPr/>
      </dsp:nvSpPr>
      <dsp:spPr>
        <a:xfrm>
          <a:off x="0" y="1755783"/>
          <a:ext cx="6832212" cy="175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Itsenäinen paikalliskirkko </a:t>
          </a:r>
          <a:r>
            <a:rPr lang="fi-FI" sz="2300" kern="1200"/>
            <a:t>= Itsenäinen ortodoksinen kirkko, joka on ”nuori”, esim. Puola ja Albania</a:t>
          </a:r>
          <a:endParaRPr lang="en-US" sz="2300" kern="1200"/>
        </a:p>
      </dsp:txBody>
      <dsp:txXfrm>
        <a:off x="0" y="1755783"/>
        <a:ext cx="6832212" cy="1753212"/>
      </dsp:txXfrm>
    </dsp:sp>
    <dsp:sp modelId="{DF038881-468F-4191-A9CC-35B3834454C2}">
      <dsp:nvSpPr>
        <dsp:cNvPr id="0" name=""/>
        <dsp:cNvSpPr/>
      </dsp:nvSpPr>
      <dsp:spPr>
        <a:xfrm>
          <a:off x="0" y="3508995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DDACD7-8226-4BA2-A017-61307CEF944E}">
      <dsp:nvSpPr>
        <dsp:cNvPr id="0" name=""/>
        <dsp:cNvSpPr/>
      </dsp:nvSpPr>
      <dsp:spPr>
        <a:xfrm>
          <a:off x="0" y="3508995"/>
          <a:ext cx="6832212" cy="175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Autonominen ortodoksinen kirkko </a:t>
          </a:r>
          <a:r>
            <a:rPr lang="fi-FI" sz="2300" kern="1200"/>
            <a:t>= Sisäisesti itsehallinnollinen kirkkokunta, joka on kuitenkin jonkin äitikirkon alaisuudessa, esim. Suomi (Konstantinopoli), Viro (Konstantinopoli)</a:t>
          </a:r>
          <a:endParaRPr lang="en-US" sz="2300" kern="1200"/>
        </a:p>
      </dsp:txBody>
      <dsp:txXfrm>
        <a:off x="0" y="3508995"/>
        <a:ext cx="6832212" cy="1753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v3Id6pKqTs" TargetMode="External"/><Relationship Id="rId2" Type="http://schemas.openxmlformats.org/officeDocument/2006/relationships/hyperlink" Target="https://www.youtube.com/watch?v=K6ZXxgjKk2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FneNd9UvC_g" TargetMode="External"/><Relationship Id="rId4" Type="http://schemas.openxmlformats.org/officeDocument/2006/relationships/hyperlink" Target="https://www.youtube.com/watch?v=0fp6eQ69ps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4B90D3-6829-4224-B07F-CDBDA7A375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ORTODOKSISET KIRKOT MAAILMASSA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8AB32E-93C4-4805-96B6-906376149B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”Menkää ja tehkää kaikki kansat minun opetuslapsikseni”</a:t>
            </a:r>
          </a:p>
        </p:txBody>
      </p:sp>
    </p:spTree>
    <p:extLst>
      <p:ext uri="{BB962C8B-B14F-4D97-AF65-F5344CB8AC3E}">
        <p14:creationId xmlns:p14="http://schemas.microsoft.com/office/powerpoint/2010/main" val="309750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D06B16-2289-4AB6-BFB2-96057BB7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626318"/>
            <a:ext cx="8915400" cy="493713"/>
          </a:xfrm>
        </p:spPr>
        <p:txBody>
          <a:bodyPr/>
          <a:lstStyle/>
          <a:p>
            <a:r>
              <a:rPr lang="fi-FI" dirty="0"/>
              <a:t>Euroopan ja Lähi-Idän ortodoksiset paikalliskirkot</a:t>
            </a:r>
          </a:p>
        </p:txBody>
      </p:sp>
      <p:pic>
        <p:nvPicPr>
          <p:cNvPr id="6" name="Kuvan paikkamerkki 5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6EAAD573-AD7E-447F-9944-6AE43A84E4F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7422" b="17422"/>
          <a:stretch>
            <a:fillRect/>
          </a:stretch>
        </p:blipFill>
        <p:spPr>
          <a:xfrm>
            <a:off x="2589212" y="634964"/>
            <a:ext cx="8915400" cy="4888349"/>
          </a:xfr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532011F-E6D8-4F5A-B2B7-EFD94F327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6223035"/>
            <a:ext cx="8915400" cy="169416"/>
          </a:xfrm>
        </p:spPr>
        <p:txBody>
          <a:bodyPr>
            <a:normAutofit fontScale="47500" lnSpcReduction="2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797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7CAC33-B926-447D-A47C-775E4D68F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711" y="5654801"/>
            <a:ext cx="8915400" cy="566738"/>
          </a:xfrm>
        </p:spPr>
        <p:txBody>
          <a:bodyPr/>
          <a:lstStyle/>
          <a:p>
            <a:r>
              <a:rPr lang="fi-FI" dirty="0"/>
              <a:t>Maailmanlaajuinen ortodoksia</a:t>
            </a:r>
          </a:p>
        </p:txBody>
      </p:sp>
      <p:pic>
        <p:nvPicPr>
          <p:cNvPr id="6" name="Kuvan paikkamerkki 5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702EF3EC-3F2B-4551-A0EC-B1B67ABF571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339" b="4339"/>
          <a:stretch>
            <a:fillRect/>
          </a:stretch>
        </p:blipFill>
        <p:spPr>
          <a:xfrm>
            <a:off x="2589212" y="634965"/>
            <a:ext cx="8915400" cy="4526124"/>
          </a:xfr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573897C-7269-4FD5-BB07-4D338FF8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84711" y="6715250"/>
            <a:ext cx="8915400" cy="142749"/>
          </a:xfrm>
        </p:spPr>
        <p:txBody>
          <a:bodyPr>
            <a:normAutofit fontScale="32500" lnSpcReduction="2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3520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5BB3CF-08E2-49BD-A575-023CFD57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fi-FI" sz="3200">
                <a:solidFill>
                  <a:schemeClr val="bg1"/>
                </a:solidFill>
              </a:rPr>
              <a:t>Käsitteitä</a:t>
            </a:r>
          </a:p>
        </p:txBody>
      </p:sp>
      <p:sp>
        <p:nvSpPr>
          <p:cNvPr id="2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EA11AA9-7C86-49D8-BD84-8D88933BF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49385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109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BC85FCD-D8B1-4CC5-862D-1B3DD9F0C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fi-FI" sz="3200">
                <a:solidFill>
                  <a:schemeClr val="bg1"/>
                </a:solidFill>
              </a:rPr>
              <a:t>Itä-Euroopan ongelma	</a:t>
            </a:r>
          </a:p>
        </p:txBody>
      </p:sp>
      <p:sp>
        <p:nvSpPr>
          <p:cNvPr id="47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27AC9C-AF6E-4818-A526-D4765289E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fi-FI" sz="1800" dirty="0"/>
              <a:t>Ortodoksiset paikalliskirkot Itä-Euroopassa ovat pääosin Bysantin lähetystyön tuloksia.</a:t>
            </a:r>
          </a:p>
          <a:p>
            <a:r>
              <a:rPr lang="fi-FI" sz="1800" dirty="0"/>
              <a:t>Kristillisen kirkon laajeneminen </a:t>
            </a:r>
            <a:r>
              <a:rPr lang="fi-FI" dirty="0"/>
              <a:t>jatkui voimakkaana 300-luvulta 1200-luvulle.</a:t>
            </a:r>
          </a:p>
          <a:p>
            <a:r>
              <a:rPr lang="fi-FI" sz="1800" dirty="0"/>
              <a:t>Islamin nousu rajoitti Aleksandrian, Jerusalemin ja Antiokian patriarkaattien elämää 700-luvulta lähtien.</a:t>
            </a:r>
          </a:p>
          <a:p>
            <a:r>
              <a:rPr lang="fi-FI" dirty="0"/>
              <a:t>1200-luvulla mongolit valloittivat suurimman osan Venäjästä, mutta eivät asettaneet uskonnollisia vaatimuksia.</a:t>
            </a:r>
          </a:p>
          <a:p>
            <a:r>
              <a:rPr lang="fi-FI" sz="1800" dirty="0"/>
              <a:t>1400-luvulta alkaen suurin osa Itä-Euroopasta oli turkkilaisten vallan alla, jolloin kristittyjen asema oli välillä vaikea.</a:t>
            </a:r>
          </a:p>
        </p:txBody>
      </p:sp>
    </p:spTree>
    <p:extLst>
      <p:ext uri="{BB962C8B-B14F-4D97-AF65-F5344CB8AC3E}">
        <p14:creationId xmlns:p14="http://schemas.microsoft.com/office/powerpoint/2010/main" val="84985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2566A6-84D7-449A-9F2E-EEC185184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A3AA28-ACE1-48A2-ADBC-1DD591244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 yhteen ortodoksiseen paikalliskirkkoon tai patriarkaattiin ja selvitä:</a:t>
            </a:r>
          </a:p>
          <a:p>
            <a:pPr lvl="1"/>
            <a:r>
              <a:rPr lang="fi-FI" dirty="0"/>
              <a:t>Kuka on ko. kirkon päämies ja missä kirkon keskuspaikka sijaitsee?</a:t>
            </a:r>
          </a:p>
          <a:p>
            <a:pPr lvl="1"/>
            <a:r>
              <a:rPr lang="fi-FI" dirty="0"/>
              <a:t>Miten ortodoksinen usko saapui ko. alueelle?</a:t>
            </a:r>
          </a:p>
          <a:p>
            <a:pPr lvl="1"/>
            <a:r>
              <a:rPr lang="fi-FI" dirty="0"/>
              <a:t>Mitä kirkollisia erityispiirteitä tällä paikalliskirkolla on?</a:t>
            </a:r>
          </a:p>
          <a:p>
            <a:pPr lvl="1"/>
            <a:r>
              <a:rPr lang="fi-FI" dirty="0"/>
              <a:t>Käytä apunasi mm. ortodoksi.net –sivustoa sekä koeta löytää tietoja myös muista lähteistä. Lähes kaikilla ortodoksisilla kirkoilla on myös englanninkieliset verkkosivut.</a:t>
            </a:r>
          </a:p>
        </p:txBody>
      </p:sp>
    </p:spTree>
    <p:extLst>
      <p:ext uri="{BB962C8B-B14F-4D97-AF65-F5344CB8AC3E}">
        <p14:creationId xmlns:p14="http://schemas.microsoft.com/office/powerpoint/2010/main" val="272553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B40E0B-9460-47CA-893E-AF7FEE96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Tuubista löytyvää…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9D4586-2BFF-4FF8-9827-8F049BA50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https://www.youtube.com/watch?v=K6ZXxgjKk2o</a:t>
            </a:r>
            <a:r>
              <a:rPr lang="fi-FI" dirty="0"/>
              <a:t> Konstantinopoli</a:t>
            </a:r>
          </a:p>
          <a:p>
            <a:r>
              <a:rPr lang="fi-FI" dirty="0">
                <a:hlinkClick r:id="rId3"/>
              </a:rPr>
              <a:t>https://www.youtube.com/watch?v=2v3Id6pKqTs</a:t>
            </a:r>
            <a:r>
              <a:rPr lang="fi-FI" dirty="0"/>
              <a:t> Kaste Ruandassa</a:t>
            </a:r>
          </a:p>
          <a:p>
            <a:r>
              <a:rPr lang="fi-FI" dirty="0">
                <a:hlinkClick r:id="rId4"/>
              </a:rPr>
              <a:t>https://www.youtube.com/watch?v=0fp6eQ69ps0</a:t>
            </a:r>
            <a:r>
              <a:rPr lang="fi-FI" dirty="0"/>
              <a:t> </a:t>
            </a:r>
            <a:r>
              <a:rPr lang="fi-FI" dirty="0" err="1"/>
              <a:t>Flashmob</a:t>
            </a:r>
            <a:r>
              <a:rPr lang="fi-FI" dirty="0"/>
              <a:t> Beirut</a:t>
            </a:r>
          </a:p>
          <a:p>
            <a:r>
              <a:rPr lang="fi-FI" dirty="0">
                <a:hlinkClick r:id="rId5"/>
              </a:rPr>
              <a:t>https://www.youtube.com/watch?v=FneNd9UvC_</a:t>
            </a:r>
            <a:r>
              <a:rPr lang="fi-FI">
                <a:hlinkClick r:id="rId5"/>
              </a:rPr>
              <a:t>g</a:t>
            </a:r>
            <a:r>
              <a:rPr lang="fi-FI"/>
              <a:t> Afro-amerikkalaisuus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610154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267</Words>
  <Application>Microsoft Office PowerPoint</Application>
  <PresentationFormat>Laajakuva</PresentationFormat>
  <Paragraphs>25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Kuiskaus</vt:lpstr>
      <vt:lpstr>ORTODOKSISET KIRKOT MAAILMASSA</vt:lpstr>
      <vt:lpstr>Euroopan ja Lähi-Idän ortodoksiset paikalliskirkot</vt:lpstr>
      <vt:lpstr>Maailmanlaajuinen ortodoksia</vt:lpstr>
      <vt:lpstr>Käsitteitä</vt:lpstr>
      <vt:lpstr>Itä-Euroopan ongelma </vt:lpstr>
      <vt:lpstr>Tehtävä</vt:lpstr>
      <vt:lpstr>Tuubista löytyvää…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ORTODOKSISET KIRKOT MAAILMASSA</dc:title>
  <dc:creator>Räsänen Juhani</dc:creator>
  <cp:lastModifiedBy>Räsänen Juhani</cp:lastModifiedBy>
  <cp:revision>5</cp:revision>
  <dcterms:created xsi:type="dcterms:W3CDTF">2019-10-25T06:45:38Z</dcterms:created>
  <dcterms:modified xsi:type="dcterms:W3CDTF">2019-10-25T07:21:29Z</dcterms:modified>
</cp:coreProperties>
</file>