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66" d="100"/>
          <a:sy n="66" d="100"/>
        </p:scale>
        <p:origin x="9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2/18/2019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KRISTILLISEN KIRKON SYNTY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Esikristillinen aika, Jeesuksen elämä, kirkon synty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4206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Luostarilaitoksen synty ja </a:t>
            </a:r>
            <a:r>
              <a:rPr lang="fi-FI" dirty="0" smtClean="0"/>
              <a:t>laajeneminen</a:t>
            </a:r>
            <a:endParaRPr lang="fi-FI" dirty="0"/>
          </a:p>
        </p:txBody>
      </p:sp>
      <p:pic>
        <p:nvPicPr>
          <p:cNvPr id="2050" name="Picture 2" descr="http://rolfgross.dreamhosters.com/ManandhisGods/CHRIST/Christianity_html_29c0e5dc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023" y="2120900"/>
            <a:ext cx="5284304" cy="405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216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Erämaan hedelmälliset puutarhat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Luostarit ja luostarikilvoitus liittyy useisiin </a:t>
            </a:r>
            <a:r>
              <a:rPr lang="fi-FI" dirty="0" err="1" smtClean="0"/>
              <a:t>maailmanuskontohin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Marttyyrikirkon ajan jälkeen (&lt;300-luku) alkoi Lähi-idän autiomaihin siirtyä kristillisiä erakkoja, jotka halusivat irti maallisesta yhteiskunnasta.</a:t>
            </a:r>
          </a:p>
          <a:p>
            <a:r>
              <a:rPr lang="fi-FI" dirty="0" smtClean="0"/>
              <a:t>Erakot saivat ympärilleen oppilaita ja siten alkoi syntyä ensimmäisiä luostarinomaisia yhteisöjä.</a:t>
            </a:r>
          </a:p>
          <a:p>
            <a:r>
              <a:rPr lang="fi-FI" dirty="0" smtClean="0"/>
              <a:t>P. </a:t>
            </a:r>
            <a:r>
              <a:rPr lang="fi-FI" dirty="0" err="1" smtClean="0"/>
              <a:t>Antonios</a:t>
            </a:r>
            <a:r>
              <a:rPr lang="fi-FI" dirty="0" smtClean="0"/>
              <a:t> Suuri (erakkoelämä) ja p. </a:t>
            </a:r>
            <a:r>
              <a:rPr lang="fi-FI" dirty="0" err="1" smtClean="0"/>
              <a:t>Pakhomios</a:t>
            </a:r>
            <a:r>
              <a:rPr lang="fi-FI" dirty="0" smtClean="0"/>
              <a:t> Suuri (luostariyhteisöelämä) olivat ensimmäisiä kristillisiä kilvoittelun opettajia ja asettuivat Egyptiin.</a:t>
            </a:r>
          </a:p>
          <a:p>
            <a:r>
              <a:rPr lang="fi-FI" dirty="0" smtClean="0"/>
              <a:t>Luostareista muodostui pian hengellisen ohjauksen ja kasvatuksen keskuksia omille alueilleen. Luostarit myös huolehtivat lähetystyöstä.</a:t>
            </a:r>
          </a:p>
          <a:p>
            <a:r>
              <a:rPr lang="fi-FI" dirty="0" smtClean="0"/>
              <a:t>Tärkein idän kirkon luostarien kehittäjistä oli pyhä </a:t>
            </a:r>
            <a:r>
              <a:rPr lang="fi-FI" dirty="0" err="1" smtClean="0"/>
              <a:t>Basileios</a:t>
            </a:r>
            <a:r>
              <a:rPr lang="fi-FI" dirty="0" smtClean="0"/>
              <a:t> Suuri, joka sisarensa </a:t>
            </a:r>
            <a:r>
              <a:rPr lang="fi-FI" dirty="0" err="1" smtClean="0"/>
              <a:t>Makrinan</a:t>
            </a:r>
            <a:r>
              <a:rPr lang="fi-FI" dirty="0" smtClean="0"/>
              <a:t> kanssa laati ensimmäisen luostarisäännön.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4104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Basileioksen</a:t>
            </a:r>
            <a:r>
              <a:rPr lang="fi-FI" dirty="0" smtClean="0"/>
              <a:t> ja </a:t>
            </a:r>
            <a:r>
              <a:rPr lang="fi-FI" dirty="0" err="1" smtClean="0"/>
              <a:t>Makrinan</a:t>
            </a:r>
            <a:r>
              <a:rPr lang="fi-FI" dirty="0" smtClean="0"/>
              <a:t> luostarisääntö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Köyhyys: luostariin tuleva sitoutuu omistamattomuuteen. </a:t>
            </a:r>
          </a:p>
          <a:p>
            <a:r>
              <a:rPr lang="fi-FI" dirty="0" smtClean="0"/>
              <a:t>Kuuliaisuus: luostariin tuleva sitoutuu noudattamaan luostarin johtajan antamia määräyksiä.</a:t>
            </a:r>
          </a:p>
          <a:p>
            <a:r>
              <a:rPr lang="fi-FI" dirty="0" smtClean="0"/>
              <a:t>Naimattomuus: luostariin tuleva sitoutuu pidättäytymään sukupuolisuhteista.</a:t>
            </a:r>
          </a:p>
          <a:p>
            <a:endParaRPr lang="fi-FI" dirty="0"/>
          </a:p>
          <a:p>
            <a:r>
              <a:rPr lang="fi-FI" dirty="0" smtClean="0"/>
              <a:t>Päivittäinen luostarin ohjesääntö perustui sille, että rukous, työ ja lepo vuorottelevat </a:t>
            </a:r>
          </a:p>
        </p:txBody>
      </p:sp>
    </p:spTree>
    <p:extLst>
      <p:ext uri="{BB962C8B-B14F-4D97-AF65-F5344CB8AC3E}">
        <p14:creationId xmlns:p14="http://schemas.microsoft.com/office/powerpoint/2010/main" val="3731437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Sanoja luostareista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Luostari: lat. </a:t>
            </a:r>
            <a:r>
              <a:rPr lang="fi-FI" dirty="0" err="1" smtClean="0"/>
              <a:t>claustrum</a:t>
            </a:r>
            <a:r>
              <a:rPr lang="fi-FI" dirty="0" smtClean="0"/>
              <a:t> = suljettu</a:t>
            </a:r>
          </a:p>
          <a:p>
            <a:r>
              <a:rPr lang="fi-FI" dirty="0" err="1" smtClean="0"/>
              <a:t>Igumeni</a:t>
            </a:r>
            <a:r>
              <a:rPr lang="fi-FI" dirty="0" smtClean="0"/>
              <a:t> / - </a:t>
            </a:r>
            <a:r>
              <a:rPr lang="fi-FI" dirty="0" err="1" smtClean="0"/>
              <a:t>nia</a:t>
            </a:r>
            <a:r>
              <a:rPr lang="fi-FI" dirty="0" smtClean="0"/>
              <a:t> = luostarin johtaja / -</a:t>
            </a:r>
            <a:r>
              <a:rPr lang="fi-FI" dirty="0" err="1" smtClean="0"/>
              <a:t>tar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Kelja</a:t>
            </a:r>
            <a:r>
              <a:rPr lang="fi-FI" dirty="0" smtClean="0"/>
              <a:t> = luostarin sisaren tai veljen asunto</a:t>
            </a:r>
          </a:p>
          <a:p>
            <a:r>
              <a:rPr lang="fi-FI" dirty="0" err="1" smtClean="0"/>
              <a:t>Trapesa</a:t>
            </a:r>
            <a:r>
              <a:rPr lang="fi-FI" dirty="0" smtClean="0"/>
              <a:t> = ruokala</a:t>
            </a:r>
          </a:p>
          <a:p>
            <a:r>
              <a:rPr lang="fi-FI" dirty="0" smtClean="0"/>
              <a:t>Kuuliaisuussisar / -veli = henkilö, joka on tutustumassa luostarielämään</a:t>
            </a:r>
          </a:p>
          <a:p>
            <a:r>
              <a:rPr lang="fi-FI" dirty="0" smtClean="0"/>
              <a:t>Viitankantaja = ensimmäinen askel luostarielämään. Ensimmäinen luopuminen omasta nimestä.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Nunna / munkki = henkilö, joka on antanut luostarilupauksen. Samalla hän on saanut varsinaisen luostarinimen luostarin johtajalta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901" y="3415284"/>
            <a:ext cx="15335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01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Esikristillinen aika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Välimeren alue oli kokonaisuudessaan yhtä valtiota – Rooman imperiumia.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Roomalaisten hallintomalli ”</a:t>
            </a:r>
            <a:r>
              <a:rPr lang="fi-FI" dirty="0" err="1" smtClean="0"/>
              <a:t>Divide</a:t>
            </a:r>
            <a:r>
              <a:rPr lang="fi-FI" dirty="0" smtClean="0"/>
              <a:t> et </a:t>
            </a:r>
            <a:r>
              <a:rPr lang="fi-FI" dirty="0" err="1" smtClean="0"/>
              <a:t>impera</a:t>
            </a:r>
            <a:r>
              <a:rPr lang="fi-FI" dirty="0" smtClean="0"/>
              <a:t>” – ”Hajota ja hallitse” tarkoitti sitä, että valtakunta oli jaettu pienempiin osin itsehallinnollisiin alueisiin – provinsseihin. Palestiina oli tällöin vasallivaltio, jolla oli oma kuningas, mutta kuninkaalla ei ollut armeijaa.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Rooma kehitti koko valtakunnan alueelle toimivan infrastruktuurin – tiet, postilaitos, laivayhteydet, vesijohdot.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Roomassa oli ”kaksikielinen yhtenäiskulttuuri” – viralliset kielet olivat kreikka ja latina.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Kaikessa yhdistävänä tekijänä oli keisarikultti, josta juutalaiset olivat vapautetut.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403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Rooman imperiumi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188" y="2183779"/>
            <a:ext cx="6744372" cy="4482197"/>
          </a:xfrm>
        </p:spPr>
      </p:pic>
    </p:spTree>
    <p:extLst>
      <p:ext uri="{BB962C8B-B14F-4D97-AF65-F5344CB8AC3E}">
        <p14:creationId xmlns:p14="http://schemas.microsoft.com/office/powerpoint/2010/main" val="416452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Juutalaisuus jeesuksen aikaan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Juutalaiset olivat eri sotien seurauksena jo levittäytyneet koko Rooman valtakunnan ulkopuolelle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732" y="2899029"/>
            <a:ext cx="41910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22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Juutalaisuus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Esikristillisen ajan juutalaisuus oli jakaantunut useisiin eri suuntauksiin -&gt; Raamatussa mm. farisealaiset, saddukealaiset jne. </a:t>
            </a:r>
          </a:p>
          <a:p>
            <a:r>
              <a:rPr lang="fi-FI" dirty="0" smtClean="0"/>
              <a:t>Tähän aikaan juutalaisten keskuudessa toimi myös lukuisia karismaattisia liikkeitä &gt; vrt. Johannes Kastajan toiminta Jordanilla.</a:t>
            </a:r>
          </a:p>
          <a:p>
            <a:r>
              <a:rPr lang="fi-FI" dirty="0" smtClean="0"/>
              <a:t>Hiukan ennen Jeesuksen syntymää </a:t>
            </a:r>
            <a:r>
              <a:rPr lang="fi-FI" dirty="0" err="1" smtClean="0"/>
              <a:t>makkabijuutalaiset</a:t>
            </a:r>
            <a:r>
              <a:rPr lang="fi-FI" dirty="0" smtClean="0"/>
              <a:t> kapinoivat Rooman miehitysvaltaa vastaan.</a:t>
            </a:r>
          </a:p>
          <a:p>
            <a:r>
              <a:rPr lang="fi-FI" dirty="0" smtClean="0"/>
              <a:t>Diaspora – juutalaisten hajaannus</a:t>
            </a:r>
          </a:p>
          <a:p>
            <a:r>
              <a:rPr lang="fi-FI" dirty="0" smtClean="0"/>
              <a:t>Hellenistijuutalaiset – Juutalaiset, jotka asuivat pääosin Palestiinan ulkopuolella ja olivat omaksuneet käyttöönsä kreikan kielen heprean </a:t>
            </a:r>
            <a:r>
              <a:rPr lang="fi-FI" dirty="0" smtClean="0"/>
              <a:t>rinnalle &gt; syntyi kuuluisa LXX = Septuaginta, vanhan testamentin kreikankielinen versio.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282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Jeesuksen elämästä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Maria naitettiin Joosefille, joka oli leski ja hänellä oli kolme lasta aiemmasta avioliitosta.</a:t>
            </a:r>
          </a:p>
          <a:p>
            <a:r>
              <a:rPr lang="fi-FI" dirty="0"/>
              <a:t>Jeesus syntyi n. v. 4 eKr. -&gt; vrt. keisari </a:t>
            </a:r>
            <a:r>
              <a:rPr lang="fi-FI" dirty="0" err="1"/>
              <a:t>Augustus</a:t>
            </a:r>
            <a:r>
              <a:rPr lang="fi-FI" dirty="0"/>
              <a:t>, </a:t>
            </a:r>
            <a:r>
              <a:rPr lang="fi-FI" dirty="0" err="1"/>
              <a:t>Quirinius</a:t>
            </a:r>
            <a:r>
              <a:rPr lang="fi-FI" dirty="0"/>
              <a:t> Syyrian käskynhaltijana, Herodes Palestiinan vasallikuninkaana.</a:t>
            </a:r>
          </a:p>
          <a:p>
            <a:r>
              <a:rPr lang="fi-FI" dirty="0"/>
              <a:t>Lapsuus pääosin tuntematon (paitsi 12 vuotiaana. Jerusalemissa)</a:t>
            </a:r>
          </a:p>
          <a:p>
            <a:r>
              <a:rPr lang="fi-FI" dirty="0"/>
              <a:t>Julkisen toiminnan aika n. v. 27-34 </a:t>
            </a:r>
            <a:r>
              <a:rPr lang="fi-FI" dirty="0" err="1"/>
              <a:t>j.Kr</a:t>
            </a:r>
            <a:endParaRPr lang="fi-FI" dirty="0"/>
          </a:p>
          <a:p>
            <a:r>
              <a:rPr lang="fi-FI" dirty="0"/>
              <a:t>Kiertävä hengellinen opettaja, jolla ajan perinteen mukaan opetuslapsia.</a:t>
            </a:r>
          </a:p>
          <a:p>
            <a:r>
              <a:rPr lang="fi-FI" dirty="0"/>
              <a:t>Ristinkuolema Golgatalla (=pääkallonpaikka) ja opetuslapset jatkoivat työtä (”Menkää ja tehkää kaikki kansat minun opetuslapsikseni, kastamalla heitä Isän, Pojan ja Pyhän Hengen nimeen</a:t>
            </a:r>
            <a:r>
              <a:rPr lang="fi-FI" dirty="0" smtClean="0"/>
              <a:t>…” = lähetyskäsky)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618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Apostolinen aika v. 100 </a:t>
            </a:r>
            <a:r>
              <a:rPr lang="fi-FI" dirty="0" err="1"/>
              <a:t>j.Kr</a:t>
            </a:r>
            <a:r>
              <a:rPr lang="fi-FI" dirty="0"/>
              <a:t> saakka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Apostolit aloittivat lähetystyön, koska joutuivat hajaantumaan pois Jerusalemista Jeesuksen ylösnousemuksen jälkeen</a:t>
            </a:r>
          </a:p>
          <a:p>
            <a:r>
              <a:rPr lang="fi-FI" dirty="0"/>
              <a:t>Juutalaiset vainosivat kristittyjä, koska pitivät heitä ”kansankiihottajina”.</a:t>
            </a:r>
          </a:p>
          <a:p>
            <a:r>
              <a:rPr lang="fi-FI" dirty="0"/>
              <a:t>Ensimmäinen seurakunta syntyi Jerusalemiin ensimmäisenä helluntaina (Pyhän Hengen laskeutuminen apostoleille)</a:t>
            </a:r>
          </a:p>
          <a:p>
            <a:r>
              <a:rPr lang="fi-FI" dirty="0"/>
              <a:t>Juutalainen rabbi </a:t>
            </a:r>
            <a:r>
              <a:rPr lang="fi-FI" dirty="0" err="1"/>
              <a:t>Saul</a:t>
            </a:r>
            <a:r>
              <a:rPr lang="fi-FI" dirty="0"/>
              <a:t> oli eräs innokkaimmista vainoojista. </a:t>
            </a:r>
            <a:r>
              <a:rPr lang="fi-FI" dirty="0" err="1"/>
              <a:t>Saul</a:t>
            </a:r>
            <a:r>
              <a:rPr lang="fi-FI" dirty="0"/>
              <a:t> kokee kääntymyksen matkallaan </a:t>
            </a:r>
            <a:r>
              <a:rPr lang="fi-FI" dirty="0" err="1"/>
              <a:t>Damaskoon</a:t>
            </a:r>
            <a:r>
              <a:rPr lang="fi-FI" dirty="0"/>
              <a:t> (”</a:t>
            </a:r>
            <a:r>
              <a:rPr lang="fi-FI" dirty="0" err="1"/>
              <a:t>Damaskontien</a:t>
            </a:r>
            <a:r>
              <a:rPr lang="fi-FI" dirty="0"/>
              <a:t> kokemus”) -&gt; </a:t>
            </a:r>
            <a:r>
              <a:rPr lang="fi-FI" dirty="0" err="1"/>
              <a:t>Saul</a:t>
            </a:r>
            <a:r>
              <a:rPr lang="fi-FI" dirty="0"/>
              <a:t> muuttaa nimensä: Paavali (Paul) ja hänestä tulee ensimmäinen kristillinen teologi ja tehokkain lähetystyöntekijä.</a:t>
            </a:r>
          </a:p>
          <a:p>
            <a:r>
              <a:rPr lang="fi-FI" dirty="0"/>
              <a:t>Apostolien kokous v. 47 Jerusalemissa loi perustan lähetystyölle, ja kristittyjen ja juutalaisten välisille suhteille</a:t>
            </a:r>
            <a:r>
              <a:rPr lang="fi-FI" dirty="0" smtClean="0"/>
              <a:t>. Kirkon oppi määriteltiin apostolisessa uskontunnustuksessa.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5481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Apostolien aika jatkuu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Roomalaiset alkoivat epäillä kristittyjä -&gt; keisari Neron vainot v. 64 (Syyte Rooman palosta). Kristityt eivät hyväksyneet keisarikulttia.</a:t>
            </a:r>
          </a:p>
          <a:p>
            <a:r>
              <a:rPr lang="fi-FI" dirty="0"/>
              <a:t>Evankeliumit kirjoitettiin vuosien 60-90 </a:t>
            </a:r>
            <a:r>
              <a:rPr lang="fi-FI" dirty="0" err="1"/>
              <a:t>jKr</a:t>
            </a:r>
            <a:r>
              <a:rPr lang="fi-FI" dirty="0"/>
              <a:t> välisenä aikana ja Raamatun kaanon (kirjojen luettelon ensimmäinen versio) valmistui v. 150 aikoihin.</a:t>
            </a:r>
          </a:p>
          <a:p>
            <a:r>
              <a:rPr lang="fi-FI" dirty="0"/>
              <a:t>Viimeisenä apostoleista kuoli Johannes n. v. 100 aikoihin.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197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Vainojen aika </a:t>
            </a:r>
            <a:r>
              <a:rPr lang="fi-FI" dirty="0" smtClean="0"/>
              <a:t>64-313 ja kirkon kehittyminen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Marttyyrikirkon aika (marttyyri=uskonsa vuoksi surmattu)</a:t>
            </a:r>
          </a:p>
          <a:p>
            <a:r>
              <a:rPr lang="fi-FI" dirty="0" smtClean="0"/>
              <a:t>Vainot olivat vaihtelevia, välillä oli pitkiäkin rauhallisia ajanjaksoja</a:t>
            </a:r>
          </a:p>
          <a:p>
            <a:r>
              <a:rPr lang="fi-FI" dirty="0" smtClean="0"/>
              <a:t>Ankarimmat vainot keisari </a:t>
            </a:r>
            <a:r>
              <a:rPr lang="fi-FI" dirty="0" err="1" smtClean="0"/>
              <a:t>Deciuksen</a:t>
            </a:r>
            <a:r>
              <a:rPr lang="fi-FI" dirty="0" smtClean="0"/>
              <a:t> (k. 251) ja </a:t>
            </a:r>
            <a:r>
              <a:rPr lang="fi-FI" dirty="0" err="1" smtClean="0"/>
              <a:t>Diocletianuksen</a:t>
            </a:r>
            <a:r>
              <a:rPr lang="fi-FI" dirty="0" smtClean="0"/>
              <a:t> aikana (k. 316)</a:t>
            </a:r>
          </a:p>
          <a:p>
            <a:r>
              <a:rPr lang="fi-FI" dirty="0" smtClean="0"/>
              <a:t>Kirkon toiminta oli osin salaista (katakombit) ja painopisteenä oli opetus (</a:t>
            </a:r>
            <a:r>
              <a:rPr lang="fi-FI" dirty="0" err="1" smtClean="0"/>
              <a:t>katekumeenit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Kirkollinen elämä alkoi kehittyä</a:t>
            </a:r>
          </a:p>
          <a:p>
            <a:r>
              <a:rPr lang="fi-FI" dirty="0" smtClean="0"/>
              <a:t>Paikalliset uskontunnustukset</a:t>
            </a:r>
          </a:p>
          <a:p>
            <a:r>
              <a:rPr lang="fi-FI" dirty="0" smtClean="0"/>
              <a:t>Kirkon virat: diakoni, presbyteeri (pappi), piispa</a:t>
            </a:r>
          </a:p>
          <a:p>
            <a:r>
              <a:rPr lang="fi-FI" dirty="0" smtClean="0"/>
              <a:t>Jumalanpalvelukset: Sanan jumalanpalvelus ja liturgia</a:t>
            </a:r>
          </a:p>
          <a:p>
            <a:r>
              <a:rPr lang="fi-FI" dirty="0" smtClean="0"/>
              <a:t>Mysteerit: Kaste, voitelu, ehtoollinen, pappeus</a:t>
            </a:r>
          </a:p>
          <a:p>
            <a:r>
              <a:rPr lang="fi-FI" dirty="0" smtClean="0"/>
              <a:t>Juhlat: Pääsiäinen, </a:t>
            </a:r>
            <a:r>
              <a:rPr lang="fi-FI" dirty="0" err="1" smtClean="0"/>
              <a:t>teofania</a:t>
            </a:r>
            <a:r>
              <a:rPr lang="fi-FI" dirty="0" smtClean="0"/>
              <a:t> (</a:t>
            </a:r>
            <a:r>
              <a:rPr lang="fi-FI" dirty="0" err="1" smtClean="0"/>
              <a:t>Js:n</a:t>
            </a:r>
            <a:r>
              <a:rPr lang="fi-FI" dirty="0" smtClean="0"/>
              <a:t> syntymä ja kaste)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7154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59</TotalTime>
  <Words>772</Words>
  <Application>Microsoft Office PowerPoint</Application>
  <PresentationFormat>Laajakuva</PresentationFormat>
  <Paragraphs>67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Rockwell</vt:lpstr>
      <vt:lpstr>Rockwell Condensed</vt:lpstr>
      <vt:lpstr>Wingdings</vt:lpstr>
      <vt:lpstr>Puutyyppi</vt:lpstr>
      <vt:lpstr>KRISTILLISEN KIRKON SYNTY</vt:lpstr>
      <vt:lpstr>Esikristillinen aika</vt:lpstr>
      <vt:lpstr>Rooman imperiumi</vt:lpstr>
      <vt:lpstr>Juutalaisuus jeesuksen aikaan</vt:lpstr>
      <vt:lpstr>Juutalaisuus jatkuu</vt:lpstr>
      <vt:lpstr>Jeesuksen elämästä</vt:lpstr>
      <vt:lpstr>Apostolinen aika v. 100 j.Kr saakka</vt:lpstr>
      <vt:lpstr>Apostolien aika jatkuu</vt:lpstr>
      <vt:lpstr>Vainojen aika 64-313 ja kirkon kehittyminen</vt:lpstr>
      <vt:lpstr>Luostarilaitoksen synty ja laajeneminen</vt:lpstr>
      <vt:lpstr>Erämaan hedelmälliset puutarhat</vt:lpstr>
      <vt:lpstr>Basileioksen ja Makrinan luostarisääntö</vt:lpstr>
      <vt:lpstr>Sanoja luostareista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KRISTILLISEN KIRKON SYNTY</dc:title>
  <dc:creator>Räsänen Juhani</dc:creator>
  <cp:lastModifiedBy>Räsänen Juhani</cp:lastModifiedBy>
  <cp:revision>8</cp:revision>
  <dcterms:created xsi:type="dcterms:W3CDTF">2019-02-08T07:34:28Z</dcterms:created>
  <dcterms:modified xsi:type="dcterms:W3CDTF">2019-02-18T13:28:30Z</dcterms:modified>
</cp:coreProperties>
</file>