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1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2148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0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2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1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1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9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8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5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2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3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00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jantasa/1889/188900390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46123C6-D3CC-47D3-9BDE-5C4022236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Rikos ja rikosoikeus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F8B662B1-78F5-44D3-AFDF-8241DA6CC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42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799307E-D7F3-460B-BB35-ACFF8448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CC4E5B2-4E82-4FB7-AA17-CB642BD1F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xmlns="" id="{F233FCF2-10FD-4B01-97CF-F47C707B64B2}"/>
              </a:ext>
            </a:extLst>
          </p:cNvPr>
          <p:cNvSpPr/>
          <p:nvPr/>
        </p:nvSpPr>
        <p:spPr>
          <a:xfrm>
            <a:off x="4137087" y="3204469"/>
            <a:ext cx="2657475" cy="15757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Mikä on rikos?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xmlns="" id="{C0DC411F-11FC-4498-A4F7-607D4B7034D4}"/>
              </a:ext>
            </a:extLst>
          </p:cNvPr>
          <p:cNvSpPr/>
          <p:nvPr/>
        </p:nvSpPr>
        <p:spPr>
          <a:xfrm>
            <a:off x="6357615" y="2729765"/>
            <a:ext cx="2813093" cy="1485276"/>
          </a:xfrm>
          <a:prstGeom prst="ellipse">
            <a:avLst/>
          </a:prstGeom>
          <a:solidFill>
            <a:schemeClr val="accent2"/>
          </a:solidFill>
          <a:ln w="762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Teko, josta on säädetty rangaistus rikoslaissa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xmlns="" id="{992BEAFF-A9A3-4E9B-81B4-0E71891B85CA}"/>
              </a:ext>
            </a:extLst>
          </p:cNvPr>
          <p:cNvSpPr/>
          <p:nvPr/>
        </p:nvSpPr>
        <p:spPr>
          <a:xfrm>
            <a:off x="2492723" y="2290945"/>
            <a:ext cx="2309434" cy="13715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Täyttää laissa olevat </a:t>
            </a:r>
            <a:r>
              <a:rPr lang="fi-FI" b="1" dirty="0">
                <a:hlinkClick r:id="rId2"/>
              </a:rPr>
              <a:t>tunnusmerkit</a:t>
            </a:r>
            <a:endParaRPr lang="fi-FI" b="1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xmlns="" id="{3D6C22C3-76EB-4595-84E8-0866898E8EDA}"/>
              </a:ext>
            </a:extLst>
          </p:cNvPr>
          <p:cNvSpPr/>
          <p:nvPr/>
        </p:nvSpPr>
        <p:spPr>
          <a:xfrm>
            <a:off x="7992937" y="4031813"/>
            <a:ext cx="2355541" cy="1121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Laki on voimassa tekohetkellä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xmlns="" id="{37710294-6E92-4A43-87A1-B1193D3C0271}"/>
              </a:ext>
            </a:extLst>
          </p:cNvPr>
          <p:cNvSpPr/>
          <p:nvPr/>
        </p:nvSpPr>
        <p:spPr>
          <a:xfrm>
            <a:off x="6096000" y="4479659"/>
            <a:ext cx="1944210" cy="10346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Tekijä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xmlns="" id="{B6AD226B-8194-4431-86F6-E7501326362B}"/>
              </a:ext>
            </a:extLst>
          </p:cNvPr>
          <p:cNvSpPr/>
          <p:nvPr/>
        </p:nvSpPr>
        <p:spPr>
          <a:xfrm>
            <a:off x="2279569" y="4312693"/>
            <a:ext cx="2463592" cy="140829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Kriminologia tutkii rikollisuutta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xmlns="" id="{99855392-25D9-4413-ABED-0252A805F75C}"/>
              </a:ext>
            </a:extLst>
          </p:cNvPr>
          <p:cNvSpPr/>
          <p:nvPr/>
        </p:nvSpPr>
        <p:spPr>
          <a:xfrm>
            <a:off x="897778" y="3869142"/>
            <a:ext cx="1683851" cy="1033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Mistä johtuu?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xmlns="" id="{4ED8A718-87A1-4BAE-8D25-54AC9CA62BB6}"/>
              </a:ext>
            </a:extLst>
          </p:cNvPr>
          <p:cNvSpPr/>
          <p:nvPr/>
        </p:nvSpPr>
        <p:spPr>
          <a:xfrm>
            <a:off x="697035" y="4869873"/>
            <a:ext cx="1698554" cy="1243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Miksi jotkut tekevät rikoksia?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xmlns="" id="{0453FED5-BB51-40C7-A84B-073D0260468B}"/>
              </a:ext>
            </a:extLst>
          </p:cNvPr>
          <p:cNvSpPr/>
          <p:nvPr/>
        </p:nvSpPr>
        <p:spPr>
          <a:xfrm>
            <a:off x="1959940" y="5693746"/>
            <a:ext cx="2177147" cy="1164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Miksi jotkut </a:t>
            </a:r>
            <a:r>
              <a:rPr lang="fi-FI" dirty="0" err="1"/>
              <a:t>uhriutuvat</a:t>
            </a:r>
            <a:r>
              <a:rPr lang="fi-FI" dirty="0"/>
              <a:t>?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xmlns="" id="{BD30C14A-00D4-4925-9C40-538D638D211E}"/>
              </a:ext>
            </a:extLst>
          </p:cNvPr>
          <p:cNvSpPr/>
          <p:nvPr/>
        </p:nvSpPr>
        <p:spPr>
          <a:xfrm>
            <a:off x="4237246" y="5250146"/>
            <a:ext cx="1944210" cy="1243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Miten </a:t>
            </a:r>
            <a:r>
              <a:rPr lang="fi-FI" dirty="0" err="1"/>
              <a:t>yht.kun</a:t>
            </a:r>
            <a:r>
              <a:rPr lang="fi-FI" dirty="0"/>
              <a:t> voi vaikuttaa?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xmlns="" id="{2205995E-4C3F-41AB-8B33-FB7DB1E222D8}"/>
              </a:ext>
            </a:extLst>
          </p:cNvPr>
          <p:cNvSpPr/>
          <p:nvPr/>
        </p:nvSpPr>
        <p:spPr>
          <a:xfrm>
            <a:off x="6690286" y="5491696"/>
            <a:ext cx="2009643" cy="90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Vähintään 15-v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xmlns="" id="{FA16857A-A2D9-4E63-8A19-403142B7456B}"/>
              </a:ext>
            </a:extLst>
          </p:cNvPr>
          <p:cNvSpPr/>
          <p:nvPr/>
        </p:nvSpPr>
        <p:spPr>
          <a:xfrm>
            <a:off x="6924657" y="1307949"/>
            <a:ext cx="1970843" cy="14005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Ei aina aktiivinen teko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xmlns="" id="{4970E8A1-4F3E-441D-BEE0-A4BB9B401FA7}"/>
              </a:ext>
            </a:extLst>
          </p:cNvPr>
          <p:cNvSpPr/>
          <p:nvPr/>
        </p:nvSpPr>
        <p:spPr>
          <a:xfrm>
            <a:off x="8735241" y="2052755"/>
            <a:ext cx="2246170" cy="82920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Laiminlyönti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xmlns="" id="{C15C906F-23BA-4543-899A-1B1D979489AE}"/>
              </a:ext>
            </a:extLst>
          </p:cNvPr>
          <p:cNvSpPr/>
          <p:nvPr/>
        </p:nvSpPr>
        <p:spPr>
          <a:xfrm>
            <a:off x="8698240" y="1203362"/>
            <a:ext cx="3235409" cy="7761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Tuottamuksellinen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xmlns="" id="{9702A9E5-9720-4B9D-B103-6EEDC1C8DDF9}"/>
              </a:ext>
            </a:extLst>
          </p:cNvPr>
          <p:cNvSpPr/>
          <p:nvPr/>
        </p:nvSpPr>
        <p:spPr>
          <a:xfrm>
            <a:off x="6731921" y="253329"/>
            <a:ext cx="2313110" cy="10333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Yllyttäminen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xmlns="" id="{9EE43A47-EA9E-4487-A645-9928EC5236E7}"/>
              </a:ext>
            </a:extLst>
          </p:cNvPr>
          <p:cNvSpPr/>
          <p:nvPr/>
        </p:nvSpPr>
        <p:spPr>
          <a:xfrm>
            <a:off x="4884801" y="993796"/>
            <a:ext cx="2290472" cy="91343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Suunnittelu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xmlns="" id="{13E6EA93-0645-433C-9044-04B1EFAA0689}"/>
              </a:ext>
            </a:extLst>
          </p:cNvPr>
          <p:cNvSpPr/>
          <p:nvPr/>
        </p:nvSpPr>
        <p:spPr>
          <a:xfrm>
            <a:off x="4953740" y="1909442"/>
            <a:ext cx="2093743" cy="99870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Yrittäminen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xmlns="" id="{D3A0A118-F5F8-4BF4-B02D-B1E74C37AA7B}"/>
              </a:ext>
            </a:extLst>
          </p:cNvPr>
          <p:cNvSpPr/>
          <p:nvPr/>
        </p:nvSpPr>
        <p:spPr>
          <a:xfrm>
            <a:off x="9098187" y="2938157"/>
            <a:ext cx="2572620" cy="121250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Tahallinen teko =&gt; aina rangaistus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xmlns="" id="{D9CCA08E-78E7-418A-8CB8-A8C7B8E633A5}"/>
              </a:ext>
            </a:extLst>
          </p:cNvPr>
          <p:cNvSpPr/>
          <p:nvPr/>
        </p:nvSpPr>
        <p:spPr>
          <a:xfrm rot="21268330">
            <a:off x="9017812" y="5613101"/>
            <a:ext cx="3081741" cy="951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/>
              <a:t>Laillisuusperiaate</a:t>
            </a:r>
          </a:p>
        </p:txBody>
      </p:sp>
      <p:sp>
        <p:nvSpPr>
          <p:cNvPr id="23" name="Nuoli: Oikea 22">
            <a:extLst>
              <a:ext uri="{FF2B5EF4-FFF2-40B4-BE49-F238E27FC236}">
                <a16:creationId xmlns:a16="http://schemas.microsoft.com/office/drawing/2014/main" xmlns="" id="{09383610-F6EF-4DE5-8554-A2657C917D17}"/>
              </a:ext>
            </a:extLst>
          </p:cNvPr>
          <p:cNvSpPr/>
          <p:nvPr/>
        </p:nvSpPr>
        <p:spPr>
          <a:xfrm rot="3226022">
            <a:off x="9742045" y="5044145"/>
            <a:ext cx="894850" cy="62902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xmlns="" id="{F502A50E-4712-489D-9352-A0985CCBA4A4}"/>
              </a:ext>
            </a:extLst>
          </p:cNvPr>
          <p:cNvSpPr/>
          <p:nvPr/>
        </p:nvSpPr>
        <p:spPr>
          <a:xfrm>
            <a:off x="2770305" y="1246614"/>
            <a:ext cx="1918324" cy="1033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Omaisuus-rikos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xmlns="" id="{881631CA-20A0-4A59-B0C8-91CF0370678B}"/>
              </a:ext>
            </a:extLst>
          </p:cNvPr>
          <p:cNvSpPr/>
          <p:nvPr/>
        </p:nvSpPr>
        <p:spPr>
          <a:xfrm>
            <a:off x="521193" y="2659249"/>
            <a:ext cx="1961923" cy="934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Väkivalta-</a:t>
            </a:r>
          </a:p>
          <a:p>
            <a:pPr algn="ctr"/>
            <a:r>
              <a:rPr lang="fi-FI" dirty="0"/>
              <a:t>rikos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xmlns="" id="{89322451-A6BD-4F1F-8B3C-5CB398D2EC8A}"/>
              </a:ext>
            </a:extLst>
          </p:cNvPr>
          <p:cNvSpPr/>
          <p:nvPr/>
        </p:nvSpPr>
        <p:spPr>
          <a:xfrm>
            <a:off x="1257065" y="1723374"/>
            <a:ext cx="1693374" cy="96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Liikenne-</a:t>
            </a:r>
          </a:p>
          <a:p>
            <a:pPr algn="ctr"/>
            <a:r>
              <a:rPr lang="fi-FI" dirty="0"/>
              <a:t>rikos</a:t>
            </a: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xmlns="" id="{930D5C00-EAB2-4029-90E6-9BAE1B0F0E57}"/>
              </a:ext>
            </a:extLst>
          </p:cNvPr>
          <p:cNvSpPr/>
          <p:nvPr/>
        </p:nvSpPr>
        <p:spPr>
          <a:xfrm>
            <a:off x="1590473" y="307430"/>
            <a:ext cx="1789333" cy="1180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Rasismi,</a:t>
            </a:r>
          </a:p>
          <a:p>
            <a:pPr algn="ctr"/>
            <a:r>
              <a:rPr lang="fi-FI" dirty="0"/>
              <a:t>syrjintä</a:t>
            </a: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xmlns="" id="{89AF00F9-D627-4A5E-8789-FDA347CCA6D0}"/>
              </a:ext>
            </a:extLst>
          </p:cNvPr>
          <p:cNvSpPr/>
          <p:nvPr/>
        </p:nvSpPr>
        <p:spPr>
          <a:xfrm>
            <a:off x="111793" y="931621"/>
            <a:ext cx="1726954" cy="1023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Seksuaali</a:t>
            </a:r>
            <a:endParaRPr lang="fi-FI" dirty="0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xmlns="" id="{25CEA6ED-B5E5-43B5-A2DF-12B4FA061BE2}"/>
              </a:ext>
            </a:extLst>
          </p:cNvPr>
          <p:cNvSpPr/>
          <p:nvPr/>
        </p:nvSpPr>
        <p:spPr>
          <a:xfrm>
            <a:off x="3420018" y="253047"/>
            <a:ext cx="1789333" cy="1003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Mitä muita </a:t>
            </a:r>
            <a:r>
              <a:rPr lang="fi-FI" dirty="0" smtClean="0"/>
              <a:t>keksit?</a:t>
            </a:r>
            <a:endParaRPr lang="fi-FI" dirty="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xmlns="" id="{A8E74328-A5AE-4649-9D14-C03F35A6B2D3}"/>
              </a:ext>
            </a:extLst>
          </p:cNvPr>
          <p:cNvSpPr/>
          <p:nvPr/>
        </p:nvSpPr>
        <p:spPr>
          <a:xfrm>
            <a:off x="9069235" y="268890"/>
            <a:ext cx="2355541" cy="91923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Avunanto</a:t>
            </a:r>
          </a:p>
        </p:txBody>
      </p:sp>
    </p:spTree>
    <p:extLst>
      <p:ext uri="{BB962C8B-B14F-4D97-AF65-F5344CB8AC3E}">
        <p14:creationId xmlns:p14="http://schemas.microsoft.com/office/powerpoint/2010/main" val="34613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F23D299-A45D-465C-B179-3A3FF38C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Rikoksen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8D09C67-5490-4935-B3E8-5B1FAB71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286934"/>
            <a:ext cx="9404723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1. Täyttääkö rikoslaissa annetut tunnusmerkistön?</a:t>
            </a:r>
          </a:p>
          <a:p>
            <a:pPr marL="457200" lvl="1" indent="0">
              <a:buNone/>
            </a:pPr>
            <a:r>
              <a:rPr lang="fi-FI" dirty="0"/>
              <a:t>- Esim. onko päin sylkeminen lievä pahoinpitely?</a:t>
            </a:r>
          </a:p>
          <a:p>
            <a:pPr marL="457200" lvl="1" indent="0">
              <a:buNone/>
            </a:pPr>
            <a:r>
              <a:rPr lang="fi-FI" dirty="0"/>
              <a:t>- Jos ei täytä -&gt; ei ole rikos</a:t>
            </a:r>
          </a:p>
          <a:p>
            <a:pPr marL="0" indent="0">
              <a:buNone/>
            </a:pPr>
            <a:r>
              <a:rPr lang="fi-FI" b="1" dirty="0"/>
              <a:t>2. Oikeuden vastaisuus</a:t>
            </a:r>
          </a:p>
          <a:p>
            <a:pPr lvl="1">
              <a:buFontTx/>
              <a:buChar char="-"/>
            </a:pPr>
            <a:r>
              <a:rPr lang="fi-FI" dirty="0"/>
              <a:t>Onko nyrkillä toisen lyöminen aina rikos?</a:t>
            </a:r>
          </a:p>
          <a:p>
            <a:pPr lvl="1">
              <a:buFontTx/>
              <a:buChar char="-"/>
            </a:pPr>
            <a:r>
              <a:rPr lang="fi-FI" dirty="0"/>
              <a:t>Oikeuttamisperiaate voi kumota! </a:t>
            </a:r>
          </a:p>
          <a:p>
            <a:pPr marL="0" indent="0">
              <a:buNone/>
            </a:pPr>
            <a:r>
              <a:rPr lang="fi-FI" b="1" dirty="0"/>
              <a:t>3. Syyllisyysperiaate</a:t>
            </a:r>
          </a:p>
          <a:p>
            <a:pPr lvl="1">
              <a:buFontTx/>
              <a:buChar char="-"/>
            </a:pPr>
            <a:r>
              <a:rPr lang="fi-FI" dirty="0"/>
              <a:t>Ketään ei saa tuomita ilman syyllisyyttä</a:t>
            </a:r>
          </a:p>
          <a:p>
            <a:pPr lvl="1">
              <a:buFontTx/>
              <a:buChar char="-"/>
            </a:pPr>
            <a:r>
              <a:rPr lang="fi-FI" dirty="0"/>
              <a:t>Voidaan jättää tuomitsematta, vaikka olisi syyllinen</a:t>
            </a:r>
          </a:p>
          <a:p>
            <a:pPr lvl="1">
              <a:buFontTx/>
              <a:buChar char="-"/>
            </a:pPr>
            <a:r>
              <a:rPr lang="fi-FI" dirty="0"/>
              <a:t>Lapsi, syyntakeeton, vahinko</a:t>
            </a:r>
          </a:p>
          <a:p>
            <a:pPr marL="0" indent="0">
              <a:buNone/>
            </a:pPr>
            <a:r>
              <a:rPr lang="fi-FI" dirty="0"/>
              <a:t>	- Sylivauva potkaisee neuvolatätiä ja nenä murtuu – pahoinpitely?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3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70FBC8A-8A8E-4D5E-B4B6-39782EFD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900"/>
              <a:t>Oikeuttamisperiaate</a:t>
            </a:r>
            <a:br>
              <a:rPr lang="fi-FI" sz="3900"/>
            </a:br>
            <a:r>
              <a:rPr lang="fi-FI" sz="3900"/>
              <a:t>= tilanne, jossa rikos on sallittu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18E949A-BC50-428F-B99F-8E1A8693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2052214"/>
            <a:ext cx="5451627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700" b="1" dirty="0"/>
              <a:t>Hätävarjelu</a:t>
            </a:r>
          </a:p>
          <a:p>
            <a:pPr lvl="1">
              <a:lnSpc>
                <a:spcPct val="90000"/>
              </a:lnSpc>
            </a:pPr>
            <a:r>
              <a:rPr lang="fi-FI" sz="1700" dirty="0"/>
              <a:t>Torjutaan oikeudeton hyökkäys</a:t>
            </a:r>
          </a:p>
          <a:p>
            <a:pPr>
              <a:lnSpc>
                <a:spcPct val="90000"/>
              </a:lnSpc>
            </a:pPr>
            <a:r>
              <a:rPr lang="fi-FI" sz="1700" b="1" dirty="0"/>
              <a:t>Pakkotila</a:t>
            </a:r>
          </a:p>
          <a:p>
            <a:pPr lvl="1">
              <a:lnSpc>
                <a:spcPct val="90000"/>
              </a:lnSpc>
            </a:pPr>
            <a:r>
              <a:rPr lang="fi-FI" sz="1700" dirty="0"/>
              <a:t>Teko välttämätön asian pelastamiseksi tai suojaamiseksi</a:t>
            </a:r>
          </a:p>
          <a:p>
            <a:pPr>
              <a:lnSpc>
                <a:spcPct val="90000"/>
              </a:lnSpc>
            </a:pPr>
            <a:r>
              <a:rPr lang="fi-FI" sz="1700" b="1" dirty="0"/>
              <a:t>Itseapu</a:t>
            </a:r>
          </a:p>
          <a:p>
            <a:pPr lvl="1">
              <a:lnSpc>
                <a:spcPct val="90000"/>
              </a:lnSpc>
            </a:pPr>
            <a:r>
              <a:rPr lang="fi-FI" sz="1700" dirty="0"/>
              <a:t>Hankkii itselleen omaisuutta, jonka on menettänyt rikoksen seurauksena</a:t>
            </a:r>
          </a:p>
          <a:p>
            <a:pPr>
              <a:lnSpc>
                <a:spcPct val="90000"/>
              </a:lnSpc>
            </a:pPr>
            <a:r>
              <a:rPr lang="fi-FI" sz="1700" b="1" dirty="0"/>
              <a:t>Yleinen kiinniotto-oikeus</a:t>
            </a:r>
          </a:p>
          <a:p>
            <a:pPr lvl="1">
              <a:lnSpc>
                <a:spcPct val="90000"/>
              </a:lnSpc>
            </a:pPr>
            <a:r>
              <a:rPr lang="fi-FI" sz="1700" dirty="0"/>
              <a:t>Jokainen saa ottaa kiinni henkilön, joka on juuri tekemässä rikosta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601D0131-5763-4312-8432-D1F087235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29" y="2328334"/>
            <a:ext cx="5618681" cy="31605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3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2CFDAB0-5A62-4474-907D-CBE14104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Aikansa rikos?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D7BF396-2B3A-4609-A394-FE0A5923C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94118"/>
            <a:ext cx="10546822" cy="4830482"/>
          </a:xfrm>
        </p:spPr>
        <p:txBody>
          <a:bodyPr>
            <a:normAutofit/>
          </a:bodyPr>
          <a:lstStyle/>
          <a:p>
            <a:r>
              <a:rPr lang="fi-FI" dirty="0"/>
              <a:t>Ympäröivä yhteiskunta vaikuttaa, mikä on rikos?</a:t>
            </a:r>
          </a:p>
          <a:p>
            <a:r>
              <a:rPr lang="fi-FI" dirty="0"/>
              <a:t>Mikä koetaan milloinkin arvokkaaksi =&gt;mitä halutaan suojella? = </a:t>
            </a:r>
            <a:r>
              <a:rPr lang="fi-FI" b="1" dirty="0"/>
              <a:t>OIKEUSHYVÄ</a:t>
            </a:r>
          </a:p>
          <a:p>
            <a:r>
              <a:rPr lang="fi-FI" dirty="0"/>
              <a:t>Rikoslaki muuttuu koko ajan!!</a:t>
            </a:r>
          </a:p>
          <a:p>
            <a:r>
              <a:rPr lang="fi-FI" dirty="0"/>
              <a:t>Keksittekö esimerkkejä?</a:t>
            </a:r>
          </a:p>
          <a:p>
            <a:pPr lvl="1"/>
            <a:r>
              <a:rPr lang="fi-FI" dirty="0"/>
              <a:t>Kuolemanrangaistus poistui Suomessa v. 1949</a:t>
            </a:r>
          </a:p>
          <a:p>
            <a:pPr lvl="1"/>
            <a:r>
              <a:rPr lang="fi-FI" dirty="0"/>
              <a:t>Eläimiin sekaantumisen dekriminalisointi 1970-luvulla</a:t>
            </a:r>
          </a:p>
          <a:p>
            <a:pPr lvl="1"/>
            <a:r>
              <a:rPr lang="fi-FI" dirty="0"/>
              <a:t>Homoseksuaalisuus rikos v. 1971 asti</a:t>
            </a:r>
          </a:p>
          <a:p>
            <a:pPr lvl="1"/>
            <a:r>
              <a:rPr lang="fi-FI" dirty="0"/>
              <a:t>Irtolaisuus </a:t>
            </a:r>
            <a:r>
              <a:rPr lang="fi-FI" dirty="0" err="1"/>
              <a:t>dekriminalisoitiin</a:t>
            </a:r>
            <a:r>
              <a:rPr lang="fi-FI" dirty="0"/>
              <a:t> v. 1987</a:t>
            </a:r>
          </a:p>
          <a:p>
            <a:pPr lvl="1"/>
            <a:r>
              <a:rPr lang="fi-FI" dirty="0"/>
              <a:t>Vainoaminen rikoslakiin v. 2013</a:t>
            </a:r>
          </a:p>
          <a:p>
            <a:pPr lvl="1"/>
            <a:r>
              <a:rPr lang="fi-FI" dirty="0"/>
              <a:t>Tasa-arvoinen avioliittolaki 2017</a:t>
            </a:r>
          </a:p>
          <a:p>
            <a:pPr lvl="1"/>
            <a:r>
              <a:rPr lang="fi-FI" dirty="0"/>
              <a:t>Törkeä luonnonsuojelurikos v. 2015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97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235</Words>
  <Application>Microsoft Office PowerPoint</Application>
  <PresentationFormat>Laajakuva</PresentationFormat>
  <Paragraphs>63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Ioni</vt:lpstr>
      <vt:lpstr>Rikos ja rikosoikeus</vt:lpstr>
      <vt:lpstr>PowerPoint-esitys</vt:lpstr>
      <vt:lpstr>Rikoksen rakenne</vt:lpstr>
      <vt:lpstr>Oikeuttamisperiaate = tilanne, jossa rikos on sallittu</vt:lpstr>
      <vt:lpstr>Aikansa rikos?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Rikos ja rikosoikeus</dc:title>
  <dc:creator>Ruuskanen Maija</dc:creator>
  <cp:lastModifiedBy>Ruuskanen Maija</cp:lastModifiedBy>
  <cp:revision>10</cp:revision>
  <dcterms:created xsi:type="dcterms:W3CDTF">2019-02-12T16:58:01Z</dcterms:created>
  <dcterms:modified xsi:type="dcterms:W3CDTF">2019-02-13T10:40:13Z</dcterms:modified>
</cp:coreProperties>
</file>