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72A979-C87E-4FD6-AAD6-6BF63632F1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Jean Piaget </a:t>
            </a:r>
            <a:r>
              <a:rPr lang="fi-FI" sz="3600" dirty="0"/>
              <a:t>1896-1980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400FC0F-596B-4C9F-90DE-24E549C884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Lapsen kehityksen vaiheet</a:t>
            </a:r>
          </a:p>
        </p:txBody>
      </p:sp>
    </p:spTree>
    <p:extLst>
      <p:ext uri="{BB962C8B-B14F-4D97-AF65-F5344CB8AC3E}">
        <p14:creationId xmlns:p14="http://schemas.microsoft.com/office/powerpoint/2010/main" val="3363984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C4AC067-D504-471C-8EA7-D3CB990B8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5725D68-8A0E-415C-AF7F-3771B66B9A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BE714B4-F36E-4926-93B3-190E5EC13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6C6CF9F7-5642-4F7B-8A15-C78EA0AB92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EBAC34CD-ED47-4FBF-9D1C-A8FC268B2F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/>
          <a:srcRect t="70" b="66320"/>
          <a:stretch/>
        </p:blipFill>
        <p:spPr>
          <a:xfrm>
            <a:off x="20" y="10"/>
            <a:ext cx="12191675" cy="685799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719607D7-FF4E-44E3-9C3F-86AA4D44FE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30686" y="4754483"/>
            <a:ext cx="5610646" cy="1601330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2D51F1B-8518-47A8-8463-A4D7E3A71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2" y="5239131"/>
            <a:ext cx="5863908" cy="96008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err="1">
                <a:solidFill>
                  <a:srgbClr val="FFFFFE"/>
                </a:solidFill>
              </a:rPr>
              <a:t>Kognitiivisen</a:t>
            </a:r>
            <a:r>
              <a:rPr lang="en-US" dirty="0">
                <a:solidFill>
                  <a:srgbClr val="FFFFFE"/>
                </a:solidFill>
              </a:rPr>
              <a:t> </a:t>
            </a:r>
            <a:r>
              <a:rPr lang="en-US" dirty="0" err="1">
                <a:solidFill>
                  <a:srgbClr val="FFFFFE"/>
                </a:solidFill>
              </a:rPr>
              <a:t>teorian</a:t>
            </a:r>
            <a:r>
              <a:rPr lang="en-US" dirty="0">
                <a:solidFill>
                  <a:srgbClr val="FFFFFE"/>
                </a:solidFill>
              </a:rPr>
              <a:t> </a:t>
            </a:r>
            <a:r>
              <a:rPr lang="en-US" dirty="0" err="1">
                <a:solidFill>
                  <a:srgbClr val="FFFFFE"/>
                </a:solidFill>
              </a:rPr>
              <a:t>laatija</a:t>
            </a:r>
            <a:endParaRPr lang="en-US" dirty="0">
              <a:solidFill>
                <a:srgbClr val="FFFFFE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C3919EB-D15F-420D-ACCC-230A8D55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53440" b="36564"/>
          <a:stretch/>
        </p:blipFill>
        <p:spPr>
          <a:xfrm>
            <a:off x="6077476" y="4920257"/>
            <a:ext cx="5321808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7863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9CC600D-86F3-4B9A-AD13-3908AD1ED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8"/>
            <a:ext cx="12192000" cy="638923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12FEAC6-2432-46C3-A150-F7AF84FB3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603" y="1514543"/>
            <a:ext cx="3171432" cy="4297680"/>
          </a:xfrm>
        </p:spPr>
        <p:txBody>
          <a:bodyPr anchor="ctr">
            <a:normAutofit/>
          </a:bodyPr>
          <a:lstStyle/>
          <a:p>
            <a:r>
              <a:rPr lang="fi-FI" dirty="0"/>
              <a:t>Lapsen kehityksen vaiheet Piaget`n mukaan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F661271-B15B-4043-B708-1BD7F1D2C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1" t="10889" r="38495" b="30830"/>
          <a:stretch/>
        </p:blipFill>
        <p:spPr>
          <a:xfrm rot="5400000">
            <a:off x="2509892" y="3682213"/>
            <a:ext cx="4288809" cy="14252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13BD414-758F-4A4D-9F40-D3CC174C4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636" y="1600199"/>
            <a:ext cx="6078218" cy="4297680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fi-FI" sz="1400" dirty="0"/>
              <a:t>Jokaisessa kehityksen vaiheessa lapsi omaksuu uusia tapoja </a:t>
            </a:r>
            <a:r>
              <a:rPr lang="fi-FI" sz="1400" b="1" dirty="0"/>
              <a:t>jäsentää todellisuutta ja uusia käsitteellisiä työkaluja </a:t>
            </a:r>
            <a:r>
              <a:rPr lang="fi-FI" sz="1400" b="1" dirty="0" err="1"/>
              <a:t>todelllisuuden</a:t>
            </a:r>
            <a:r>
              <a:rPr lang="fi-FI" sz="1400" b="1" dirty="0"/>
              <a:t> tulkitsemiseksi</a:t>
            </a:r>
            <a:r>
              <a:rPr lang="fi-FI" sz="1400" dirty="0"/>
              <a:t>.</a:t>
            </a:r>
          </a:p>
          <a:p>
            <a:pPr>
              <a:lnSpc>
                <a:spcPct val="110000"/>
              </a:lnSpc>
            </a:pPr>
            <a:r>
              <a:rPr lang="fi-FI" sz="1400" dirty="0"/>
              <a:t>Kehitystä vie eteenpäin pyrkimys maailmaa koskevien tulkintojen/odotusten ja todellisuuden välisten ristiriitojen ratkaisemiseksi:</a:t>
            </a:r>
          </a:p>
          <a:p>
            <a:pPr>
              <a:lnSpc>
                <a:spcPct val="110000"/>
              </a:lnSpc>
            </a:pPr>
            <a:r>
              <a:rPr lang="fi-FI" sz="1400" b="1" dirty="0" err="1"/>
              <a:t>Ekvilibraatio</a:t>
            </a:r>
            <a:r>
              <a:rPr lang="fi-FI" sz="1400" b="1" dirty="0"/>
              <a:t>: pyrkimys epätasapainosta tasapainoon</a:t>
            </a:r>
          </a:p>
          <a:p>
            <a:pPr>
              <a:lnSpc>
                <a:spcPct val="110000"/>
              </a:lnSpc>
            </a:pPr>
            <a:r>
              <a:rPr lang="fi-FI" sz="1400" b="1" dirty="0"/>
              <a:t>Skeema: tietorakenne, jonka pohjalta yksilö jäsentää ja tulkitsee havaintojaan; </a:t>
            </a:r>
            <a:r>
              <a:rPr lang="fi-FI" sz="1400" dirty="0"/>
              <a:t>sisäinen malli siitä, mitä eri asiat sisältävät, miten ne toimivat ja miten tapahtumat etenevät.</a:t>
            </a:r>
          </a:p>
          <a:p>
            <a:pPr>
              <a:lnSpc>
                <a:spcPct val="110000"/>
              </a:lnSpc>
            </a:pPr>
            <a:endParaRPr lang="fi-FI" sz="1000" dirty="0"/>
          </a:p>
        </p:txBody>
      </p:sp>
    </p:spTree>
    <p:extLst>
      <p:ext uri="{BB962C8B-B14F-4D97-AF65-F5344CB8AC3E}">
        <p14:creationId xmlns:p14="http://schemas.microsoft.com/office/powerpoint/2010/main" val="14044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9CC600D-86F3-4B9A-AD13-3908AD1ED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8"/>
            <a:ext cx="12192000" cy="638923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2613803-BE80-4D44-A259-0D7349CDD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961" y="1600199"/>
            <a:ext cx="3171432" cy="4297680"/>
          </a:xfrm>
        </p:spPr>
        <p:txBody>
          <a:bodyPr anchor="ctr">
            <a:normAutofit/>
          </a:bodyPr>
          <a:lstStyle/>
          <a:p>
            <a:r>
              <a:rPr lang="fi-FI" dirty="0"/>
              <a:t>Lapsen kehityksen vaiheet Piaget`n mukaan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F661271-B15B-4043-B708-1BD7F1D2C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1" t="10889" r="38495" b="30830"/>
          <a:stretch/>
        </p:blipFill>
        <p:spPr>
          <a:xfrm rot="5400000">
            <a:off x="2509892" y="3682213"/>
            <a:ext cx="4288809" cy="14252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A39DAEC-1923-4D0A-A971-E03147480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636" y="1600199"/>
            <a:ext cx="6078218" cy="4297680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fi-FI" sz="1600" dirty="0"/>
              <a:t>Taidot ja tiedot organisoituvat kokonaisuuksiksi, skeemoiksi, jotka muuttuvat kahdella tavalla:</a:t>
            </a:r>
          </a:p>
          <a:p>
            <a:pPr>
              <a:lnSpc>
                <a:spcPct val="110000"/>
              </a:lnSpc>
            </a:pPr>
            <a:r>
              <a:rPr lang="fi-FI" sz="1600" b="1" dirty="0"/>
              <a:t>Assimilaatio (sulauttaminen</a:t>
            </a:r>
            <a:r>
              <a:rPr lang="fi-FI" sz="1600" dirty="0"/>
              <a:t>): uuden informaation liittäminen olemassa olevaan skeemaan</a:t>
            </a:r>
          </a:p>
          <a:p>
            <a:pPr>
              <a:lnSpc>
                <a:spcPct val="110000"/>
              </a:lnSpc>
            </a:pPr>
            <a:r>
              <a:rPr lang="fi-FI" sz="1600" b="1" dirty="0"/>
              <a:t>Akkommodaatio (mukauttaminen</a:t>
            </a:r>
            <a:r>
              <a:rPr lang="fi-FI" sz="1600" dirty="0"/>
              <a:t>): skeeman uudelleen jäsentäminen, kun uusi informaatio ei sovi siihen.</a:t>
            </a:r>
          </a:p>
          <a:p>
            <a:pPr>
              <a:lnSpc>
                <a:spcPct val="110000"/>
              </a:lnSpc>
            </a:pPr>
            <a:r>
              <a:rPr lang="fi-FI" sz="1600" dirty="0"/>
              <a:t>Oppimisella (kokemuksilla ympäristöstä) on tässä vaikutuksensa, mutta uusien ajattelumuotojen </a:t>
            </a:r>
            <a:r>
              <a:rPr lang="fi-FI" sz="1600" b="1" dirty="0"/>
              <a:t>omaksuminen edellyttää Piaget’n mukaan myös biologista kypsymistä</a:t>
            </a:r>
            <a:r>
              <a:rPr lang="fi-FI" sz="1600" dirty="0"/>
              <a:t>. Siksi opetuksessa olisi otettava huomioon lapsen ajattelun kehitysvaihe.</a:t>
            </a:r>
          </a:p>
          <a:p>
            <a:pPr>
              <a:lnSpc>
                <a:spcPct val="110000"/>
              </a:lnSpc>
            </a:pPr>
            <a:r>
              <a:rPr lang="fi-FI" sz="1600" dirty="0"/>
              <a:t>Lapsen </a:t>
            </a:r>
            <a:r>
              <a:rPr lang="fi-FI" sz="1600" b="1" dirty="0"/>
              <a:t>aktiivisuuden tukemisen periaate</a:t>
            </a:r>
            <a:r>
              <a:rPr lang="fi-FI" sz="1600" dirty="0"/>
              <a:t>: lapsi oppii parhaiten keksiessään ongelmien ratkaisut itse.</a:t>
            </a:r>
          </a:p>
          <a:p>
            <a:pPr>
              <a:lnSpc>
                <a:spcPct val="110000"/>
              </a:lnSpc>
            </a:pP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364764038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81B8F2CF676A4ABBADFBB85D382F5E" ma:contentTypeVersion="7" ma:contentTypeDescription="Create a new document." ma:contentTypeScope="" ma:versionID="567d4d520d265f7da387f793232ab51c">
  <xsd:schema xmlns:xsd="http://www.w3.org/2001/XMLSchema" xmlns:xs="http://www.w3.org/2001/XMLSchema" xmlns:p="http://schemas.microsoft.com/office/2006/metadata/properties" xmlns:ns3="3cd5122b-573c-4a28-9fd3-8ee73e78ebf3" targetNamespace="http://schemas.microsoft.com/office/2006/metadata/properties" ma:root="true" ma:fieldsID="c5108b2d17d3ce2f82028f968f6f2e5c" ns3:_="">
    <xsd:import namespace="3cd5122b-573c-4a28-9fd3-8ee73e78ebf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d5122b-573c-4a28-9fd3-8ee73e78eb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B4C1BB-133E-43A8-86CE-D99FDF451F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d5122b-573c-4a28-9fd3-8ee73e78eb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021B97-0C62-469E-A446-D82D25070F4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994691-2287-4CAD-B9F6-9262BA4296A3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3cd5122b-573c-4a28-9fd3-8ee73e78ebf3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78</Words>
  <Application>Microsoft Office PowerPoint</Application>
  <PresentationFormat>Laajakuva</PresentationFormat>
  <Paragraphs>14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Galleria</vt:lpstr>
      <vt:lpstr>Jean Piaget 1896-1980</vt:lpstr>
      <vt:lpstr>Kognitiivisen teorian laatija</vt:lpstr>
      <vt:lpstr>Lapsen kehityksen vaiheet Piaget`n mukaan</vt:lpstr>
      <vt:lpstr>Lapsen kehityksen vaiheet Piaget`n mukaan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Jean Piaget 1896-1980</dc:title>
  <dc:creator>Räsänen Juhani</dc:creator>
  <cp:lastModifiedBy>Räsänen Juhani</cp:lastModifiedBy>
  <cp:revision>2</cp:revision>
  <dcterms:created xsi:type="dcterms:W3CDTF">2020-08-21T06:38:16Z</dcterms:created>
  <dcterms:modified xsi:type="dcterms:W3CDTF">2020-08-21T06:40:46Z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0x010100CA81B8F2CF676A4ABBADFBB85D382F5E</vt:lpwstr>
  </property>
</Properties>
</file>