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äsänen Juhani" userId="6f16f222-84d3-482a-bc5d-e7cc9156cb09" providerId="ADAL" clId="{1F91D7F2-6773-43C4-A8CF-E30031EB92E8}"/>
    <pc:docChg chg="modSld">
      <pc:chgData name="Räsänen Juhani" userId="6f16f222-84d3-482a-bc5d-e7cc9156cb09" providerId="ADAL" clId="{1F91D7F2-6773-43C4-A8CF-E30031EB92E8}" dt="2020-09-21T12:49:59.841" v="1" actId="1076"/>
      <pc:docMkLst>
        <pc:docMk/>
      </pc:docMkLst>
      <pc:sldChg chg="modSp">
        <pc:chgData name="Räsänen Juhani" userId="6f16f222-84d3-482a-bc5d-e7cc9156cb09" providerId="ADAL" clId="{1F91D7F2-6773-43C4-A8CF-E30031EB92E8}" dt="2020-09-21T12:49:59.841" v="1" actId="1076"/>
        <pc:sldMkLst>
          <pc:docMk/>
          <pc:sldMk cId="2264432477" sldId="257"/>
        </pc:sldMkLst>
        <pc:picChg chg="mod">
          <ac:chgData name="Räsänen Juhani" userId="6f16f222-84d3-482a-bc5d-e7cc9156cb09" providerId="ADAL" clId="{1F91D7F2-6773-43C4-A8CF-E30031EB92E8}" dt="2020-09-21T12:49:59.841" v="1" actId="1076"/>
          <ac:picMkLst>
            <pc:docMk/>
            <pc:sldMk cId="2264432477" sldId="257"/>
            <ac:picMk id="5" creationId="{E6A87424-B754-4896-8606-366B22161CF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ED672F-7E13-4820-8E20-198187CBC3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Jean Piaget 2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44C4040-8B69-4156-BC29-23F37AF2D0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Kehityksen kaudet</a:t>
            </a:r>
          </a:p>
        </p:txBody>
      </p:sp>
    </p:spTree>
    <p:extLst>
      <p:ext uri="{BB962C8B-B14F-4D97-AF65-F5344CB8AC3E}">
        <p14:creationId xmlns:p14="http://schemas.microsoft.com/office/powerpoint/2010/main" val="344598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B56CED6-ACD4-43B1-BE53-1B579E8C6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B451061-F85B-40DB-92DA-1FD61C70C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F836F1-51D4-4090-8E0D-97877F036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DE33292-50BA-4AED-A315-7A6ADB4B1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FE93A4E5-9844-4C94-BE97-92EDCA2EB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52113E9-B822-4FC0-9815-D9FD422C4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DFB983-2B84-4E1A-9162-82A4951C8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500"/>
              <a:t>Suurperheessä näkyvät eri ikäisten lasten kehityksen vaiheet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4CC25F9-2E48-48AB-8BC0-F5F264549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0988" y="807259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8665850-0FEB-436B-AD92-E1873CA4C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9497226-2365-4B3B-9781-1EA8B98DB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863181C-F135-428D-88EE-BDA1BF33E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FFBBF4E2-8D2F-43D2-865D-87F0B3ED0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871" y="977099"/>
            <a:ext cx="6621291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E6A87424-B754-4896-8606-366B22161CF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4560" r="9090" b="8829"/>
          <a:stretch/>
        </p:blipFill>
        <p:spPr>
          <a:xfrm>
            <a:off x="4559830" y="1191395"/>
            <a:ext cx="6282919" cy="353420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EF1841E-483F-48D2-BEE9-419DB846F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59C9410-83E0-4382-9205-407BA785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B79D65B-B1D7-460A-9F49-F94B208D3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3325" y="3236470"/>
            <a:ext cx="5440037" cy="2003742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443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CF6A874-3917-4D06-BF7A-E8E3D0948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61" y="1600199"/>
            <a:ext cx="3173482" cy="4297680"/>
          </a:xfrm>
        </p:spPr>
        <p:txBody>
          <a:bodyPr anchor="ctr">
            <a:normAutofit/>
          </a:bodyPr>
          <a:lstStyle/>
          <a:p>
            <a:r>
              <a:rPr lang="fi-FI" dirty="0"/>
              <a:t>Kehitys ja ympäristö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86F1E8-11FF-4C88-B5EF-8EDA5B0E9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1" y="1600199"/>
            <a:ext cx="6169703" cy="4297680"/>
          </a:xfrm>
        </p:spPr>
        <p:txBody>
          <a:bodyPr anchor="ctr">
            <a:normAutofit/>
          </a:bodyPr>
          <a:lstStyle/>
          <a:p>
            <a:r>
              <a:rPr lang="fi-FI" b="1"/>
              <a:t>Kehityksen kaudet eivät tapahdu lapsilla samassa iässä, kylläkin samassa järjestyksessä</a:t>
            </a:r>
            <a:r>
              <a:rPr lang="fi-FI"/>
              <a:t>. </a:t>
            </a:r>
          </a:p>
          <a:p>
            <a:r>
              <a:rPr lang="fi-FI"/>
              <a:t>Piaget uskoi, että esiintymisikä on riippuvainen lapsen </a:t>
            </a:r>
            <a:r>
              <a:rPr lang="fi-FI" b="1"/>
              <a:t>luontaisesta lahjakkuudesta ja siitä fyysisestä ja sosiaalisesta ympäristöstä </a:t>
            </a:r>
            <a:r>
              <a:rPr lang="fi-FI"/>
              <a:t>jossa lapsi elää. Näin hän yhdisti luontaisen lahjakkuuden ja kasvuympäristön.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416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A7B2194-5DCE-4C31-A7E5-252CC193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61" y="1600199"/>
            <a:ext cx="3173482" cy="4297680"/>
          </a:xfrm>
        </p:spPr>
        <p:txBody>
          <a:bodyPr anchor="ctr">
            <a:normAutofit/>
          </a:bodyPr>
          <a:lstStyle/>
          <a:p>
            <a:r>
              <a:rPr lang="fi-FI" sz="2200"/>
              <a:t>SENSOMOTORINEN KAUSI (0–2 v.)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1ED582-4D90-407D-9BE5-59BC1D4E5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1" y="1600199"/>
            <a:ext cx="6169703" cy="429768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fi-FI" sz="1900" dirty="0"/>
              <a:t>Kehitys on nopeaa ja erittäin tärkeää, sillä tässä vaiheessa </a:t>
            </a:r>
            <a:r>
              <a:rPr lang="fi-FI" sz="1900" dirty="0" err="1"/>
              <a:t>kehityvät</a:t>
            </a:r>
            <a:r>
              <a:rPr lang="fi-FI" sz="1900" dirty="0"/>
              <a:t> kaikki ne kognitiiviset osarakenteet, joihin havaintotoiminta ja äly perustuu. Aluksi lapsella on yksinkertaisia </a:t>
            </a:r>
            <a:r>
              <a:rPr lang="fi-FI" sz="1900" b="1" dirty="0"/>
              <a:t>refleksejä.</a:t>
            </a:r>
            <a:r>
              <a:rPr lang="fi-FI" sz="1900" dirty="0"/>
              <a:t> Myöhemmin alkavat kokeilut esineillä. </a:t>
            </a:r>
          </a:p>
          <a:p>
            <a:pPr>
              <a:lnSpc>
                <a:spcPct val="110000"/>
              </a:lnSpc>
            </a:pPr>
            <a:r>
              <a:rPr lang="fi-FI" sz="1900" dirty="0"/>
              <a:t>Hän pystyy assimiloimaan esineitä aikaisempaan opittuun; uutta esinettä voi käyttää samoin kuin tuttuja esineitä, vaikka uusi olisi täysin erilainen. </a:t>
            </a:r>
          </a:p>
          <a:p>
            <a:pPr>
              <a:lnSpc>
                <a:spcPct val="110000"/>
              </a:lnSpc>
            </a:pPr>
            <a:r>
              <a:rPr lang="fi-FI" sz="1900" dirty="0"/>
              <a:t>Myöhemmin hän </a:t>
            </a:r>
            <a:r>
              <a:rPr lang="fi-FI" sz="1900" b="1" dirty="0" err="1"/>
              <a:t>akkomodoi</a:t>
            </a:r>
            <a:r>
              <a:rPr lang="fi-FI" sz="1900" dirty="0"/>
              <a:t>, keksii uuden oikean käyttötavan. Puhuminen ja äännetyn kielen käyttäminen. Myös monimutkainen </a:t>
            </a:r>
            <a:r>
              <a:rPr lang="fi-FI" sz="1900" b="1" dirty="0"/>
              <a:t>jäljittely</a:t>
            </a:r>
            <a:r>
              <a:rPr lang="fi-FI" sz="1900" dirty="0"/>
              <a:t> onnistuu.</a:t>
            </a:r>
          </a:p>
          <a:p>
            <a:pPr>
              <a:lnSpc>
                <a:spcPct val="110000"/>
              </a:lnSpc>
            </a:pPr>
            <a:endParaRPr lang="fi-FI" sz="1900" dirty="0"/>
          </a:p>
        </p:txBody>
      </p:sp>
    </p:spTree>
    <p:extLst>
      <p:ext uri="{BB962C8B-B14F-4D97-AF65-F5344CB8AC3E}">
        <p14:creationId xmlns:p14="http://schemas.microsoft.com/office/powerpoint/2010/main" val="16001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D651510-A021-4DD6-BB21-296D646FC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61" y="1600199"/>
            <a:ext cx="3173482" cy="4297680"/>
          </a:xfrm>
        </p:spPr>
        <p:txBody>
          <a:bodyPr anchor="ctr">
            <a:normAutofit/>
          </a:bodyPr>
          <a:lstStyle/>
          <a:p>
            <a:r>
              <a:rPr lang="fi-FI" sz="1800"/>
              <a:t>ESIOPERATIONAALINEN KAUSI (n. 2–6 v.)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9F7766-43C3-4E0C-A271-126F570DE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1" y="924560"/>
            <a:ext cx="6169703" cy="547624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fi-FI" sz="1800" dirty="0"/>
              <a:t>Hän korvaa edellisellä kaudella oppimansa mallit uusilla. Lapsi pystyy </a:t>
            </a:r>
            <a:r>
              <a:rPr lang="fi-FI" sz="1800" b="1" dirty="0"/>
              <a:t>palauttamaan mieleensä </a:t>
            </a:r>
            <a:r>
              <a:rPr lang="fi-FI" sz="1800" dirty="0"/>
              <a:t>poissaolevia asioita, esineitä ja tapahtumia. Uusia </a:t>
            </a:r>
            <a:r>
              <a:rPr lang="fi-FI" sz="1800" dirty="0" err="1"/>
              <a:t>käyttäymismuotoja</a:t>
            </a:r>
            <a:r>
              <a:rPr lang="fi-FI" sz="1800" dirty="0"/>
              <a:t> ovat </a:t>
            </a:r>
            <a:r>
              <a:rPr lang="fi-FI" sz="1800" b="1" dirty="0"/>
              <a:t>viivästynyt matkiminen </a:t>
            </a:r>
            <a:r>
              <a:rPr lang="fi-FI" sz="1800" dirty="0"/>
              <a:t>(malli pois näkyvistä), </a:t>
            </a:r>
            <a:r>
              <a:rPr lang="fi-FI" sz="1800" b="1" dirty="0"/>
              <a:t>kuvitteluleikit, piirtäminen, sisäistynyt jäljittely ja sanallisesti kuvailla asioita, jotka eivät tapahdu sillä hetkellä</a:t>
            </a:r>
            <a:r>
              <a:rPr lang="fi-FI" sz="1800" dirty="0"/>
              <a:t>.</a:t>
            </a:r>
          </a:p>
          <a:p>
            <a:pPr>
              <a:lnSpc>
                <a:spcPct val="110000"/>
              </a:lnSpc>
            </a:pPr>
            <a:r>
              <a:rPr lang="fi-FI" sz="1800" dirty="0"/>
              <a:t>Yhdessä mielikuvien kanssa jäljittely on </a:t>
            </a:r>
            <a:r>
              <a:rPr lang="fi-FI" sz="1800" b="1" dirty="0"/>
              <a:t>sisäistettyä</a:t>
            </a:r>
            <a:r>
              <a:rPr lang="fi-FI" sz="1800" dirty="0"/>
              <a:t>. Esittäminen tulee mahdolliseksi Koko ajan </a:t>
            </a:r>
            <a:r>
              <a:rPr lang="fi-FI" sz="1800" b="1" dirty="0"/>
              <a:t>kehittyvä kieli mahdollistaa kommunikaation ja vahvistaa siten ajattelukykyä</a:t>
            </a:r>
            <a:r>
              <a:rPr lang="fi-FI" sz="1800" dirty="0"/>
              <a:t>. Lapsella on käytössään </a:t>
            </a:r>
            <a:r>
              <a:rPr lang="fi-FI" sz="1800" b="1" dirty="0"/>
              <a:t>symbolit ja merkit.</a:t>
            </a:r>
          </a:p>
          <a:p>
            <a:pPr>
              <a:lnSpc>
                <a:spcPct val="110000"/>
              </a:lnSpc>
            </a:pPr>
            <a:r>
              <a:rPr lang="fi-FI" sz="1800" dirty="0"/>
              <a:t>Esikäsitteellisessä vaiheessa lapsi samaistaa sanat ja symbolit kohteisiin, joita ne esittävät. </a:t>
            </a:r>
            <a:r>
              <a:rPr lang="fi-FI" sz="1800" dirty="0" err="1"/>
              <a:t>Intuitiivisessä</a:t>
            </a:r>
            <a:r>
              <a:rPr lang="fi-FI" sz="1800" dirty="0"/>
              <a:t> vaiheessa lapsi muodostaa joitakin käsitteitä, mutta yleensä yhdestä vaiheesta kerrallaan. Säilyvyyden käsite on tuntematon.</a:t>
            </a:r>
          </a:p>
          <a:p>
            <a:pPr>
              <a:lnSpc>
                <a:spcPct val="110000"/>
              </a:lnSpc>
            </a:pP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674019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1914E90-4E00-4D3E-8C35-0CF280962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61" y="1600199"/>
            <a:ext cx="3173482" cy="4297680"/>
          </a:xfrm>
        </p:spPr>
        <p:txBody>
          <a:bodyPr anchor="ctr">
            <a:normAutofit/>
          </a:bodyPr>
          <a:lstStyle/>
          <a:p>
            <a:r>
              <a:rPr lang="fi-FI" sz="2500"/>
              <a:t>KONKREETTISTEN OPERAATIOIDEN KAUSI (n. 7–12 v.)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A20EC2-61B9-4D1D-A064-54A474FF5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1" y="487680"/>
            <a:ext cx="6169703" cy="6035039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fi-FI" sz="1800" dirty="0"/>
              <a:t>Tällä kaudella konkreettisesti annetaan merkitys havainnoille. </a:t>
            </a:r>
            <a:r>
              <a:rPr lang="fi-FI" sz="1800" b="1" dirty="0"/>
              <a:t>Kokemukset jäsentyvät ajallisesti läheisiin havaintoihin</a:t>
            </a:r>
            <a:r>
              <a:rPr lang="fi-FI" sz="1800" dirty="0"/>
              <a:t>, Konkreettiset operaatiot ovat keino kuvata todellisuutta. Lapsi kykenee sisäistettyihin, kuvitteellisiin toimintoihin ja kykenee ajattelemaan konkreettisia toimintoja. </a:t>
            </a:r>
          </a:p>
          <a:p>
            <a:pPr>
              <a:lnSpc>
                <a:spcPct val="110000"/>
              </a:lnSpc>
            </a:pPr>
            <a:r>
              <a:rPr lang="fi-FI" sz="1800" b="1" dirty="0"/>
              <a:t>Alkuvaiheessa </a:t>
            </a:r>
            <a:r>
              <a:rPr lang="fi-FI" sz="1800" dirty="0"/>
              <a:t>lapsi pystyy luokittelemaan ja muodostamaan sarjoja ajatuksissaan eli fyysiset toiminnot ovat sisäistyneet henkisiksi toiminnoiksi. </a:t>
            </a:r>
            <a:r>
              <a:rPr lang="fi-FI" sz="1800" b="1" dirty="0"/>
              <a:t>Keskivaiheessa</a:t>
            </a:r>
            <a:r>
              <a:rPr lang="fi-FI" sz="1800" dirty="0"/>
              <a:t> vahvistuu mm. painon säilyvyys. </a:t>
            </a:r>
            <a:r>
              <a:rPr lang="fi-FI" sz="1800" b="1" dirty="0"/>
              <a:t>Vakiintuneessa</a:t>
            </a:r>
            <a:r>
              <a:rPr lang="fi-FI" sz="1800" dirty="0"/>
              <a:t> vaiheessa ymmärretään </a:t>
            </a:r>
            <a:r>
              <a:rPr lang="fi-FI" sz="1800" b="1" dirty="0"/>
              <a:t>säilyvyys; luokittelu, järjestäminen ja numeerisuus sujuvat paremmin</a:t>
            </a:r>
            <a:r>
              <a:rPr lang="fi-FI" sz="1800" dirty="0"/>
              <a:t>. Lapsi käsittelee hyvin kahden ominaisuuden suhdetta. Viimeisin vaihe vaatii aikaa ja yleensä sen saavuttaminen voi kestää pitkään, jopa peruskoulun päättämiseen asti.</a:t>
            </a:r>
          </a:p>
          <a:p>
            <a:pPr>
              <a:lnSpc>
                <a:spcPct val="110000"/>
              </a:lnSpc>
            </a:pPr>
            <a:r>
              <a:rPr lang="fi-FI" sz="1800" dirty="0"/>
              <a:t>Lapsi voi käyttää käsitettä ymmärtämättä mitä se tarkoittaa, </a:t>
            </a:r>
            <a:r>
              <a:rPr lang="fi-FI" sz="1800" b="1" dirty="0"/>
              <a:t>ajattelu kehittyy aina toiminnan jäljessä</a:t>
            </a:r>
            <a:r>
              <a:rPr lang="fi-FI" sz="1800" dirty="0"/>
              <a:t>, käytännön toiminta on parasta käsitteiden oppimiseen ja riittävä testaus oppimisen testaamiseksi.</a:t>
            </a:r>
          </a:p>
          <a:p>
            <a:pPr>
              <a:lnSpc>
                <a:spcPct val="110000"/>
              </a:lnSpc>
            </a:pP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2103915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8D1FFDA-D73B-4B03-9713-AA3F79D35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61" y="1600199"/>
            <a:ext cx="3173482" cy="4297680"/>
          </a:xfrm>
        </p:spPr>
        <p:txBody>
          <a:bodyPr anchor="ctr">
            <a:normAutofit/>
          </a:bodyPr>
          <a:lstStyle/>
          <a:p>
            <a:r>
              <a:rPr lang="fi-FI" sz="2700" dirty="0"/>
              <a:t>MUODOLLISTEN OPERAATIOIDEN KAUSI (n. </a:t>
            </a:r>
            <a:r>
              <a:rPr lang="fi-FI" sz="2700"/>
              <a:t>12– v.)</a:t>
            </a:r>
            <a:br>
              <a:rPr lang="fi-FI" sz="2700"/>
            </a:br>
            <a:endParaRPr lang="fi-FI" sz="27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557C96-D5D8-4F0E-AAAE-4EFD930FD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1" y="558800"/>
            <a:ext cx="6169703" cy="5953760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fi-FI" sz="1800" dirty="0"/>
              <a:t>Käytetään myös </a:t>
            </a:r>
            <a:r>
              <a:rPr lang="fi-FI" sz="1800" b="1" dirty="0"/>
              <a:t>nimitystä formaaliset operaatiot</a:t>
            </a:r>
            <a:r>
              <a:rPr lang="fi-FI" sz="1800" dirty="0"/>
              <a:t>. Kauden aikana kehittyvät lopullisesti mm. seuraavat asiat: </a:t>
            </a:r>
            <a:r>
              <a:rPr lang="fi-FI" sz="1800" b="1" dirty="0"/>
              <a:t>käsitteiden muodostuminen, kielen ohjaava toiminta, konkreettisten kokemusten muuntaminen sanalliseen ja symboliseen muotoon, sekä loogisen ajattelun kehitys</a:t>
            </a:r>
            <a:r>
              <a:rPr lang="fi-FI" sz="1800" dirty="0"/>
              <a:t>. Yhteistyö auttaa ymmärtämään toisia ja toisaalta muuttamaan mielipiteitä. </a:t>
            </a:r>
          </a:p>
          <a:p>
            <a:pPr>
              <a:lnSpc>
                <a:spcPct val="110000"/>
              </a:lnSpc>
            </a:pPr>
            <a:r>
              <a:rPr lang="fi-FI" sz="1800" dirty="0"/>
              <a:t>Lapsi oppi muodostamaan sarjan hypoteeseja, muodostamaan teorioita, tiedostamaan omia ajatuksia ja ymmärtämään monimutkaisia suhteita. </a:t>
            </a:r>
            <a:r>
              <a:rPr lang="fi-FI" sz="1800" b="1" dirty="0"/>
              <a:t>Kiinnostus sosiaaliseen ympäristöön </a:t>
            </a:r>
            <a:r>
              <a:rPr lang="fi-FI" sz="1800" dirty="0"/>
              <a:t>pakottaa lapsen perustelemaan omia mielipiteitä ja usein suhtautuminen sääntöihin muuttuu.</a:t>
            </a:r>
          </a:p>
          <a:p>
            <a:pPr>
              <a:lnSpc>
                <a:spcPct val="110000"/>
              </a:lnSpc>
            </a:pPr>
            <a:r>
              <a:rPr lang="fi-FI" sz="1800" b="1" dirty="0"/>
              <a:t>Moraaliarvot muuttuvat väljimmiksi</a:t>
            </a:r>
            <a:r>
              <a:rPr lang="fi-FI" sz="1800" dirty="0"/>
              <a:t>. Koulussa tulisi muistaa muutamia asioita: olettamukset voivat olla väittelyn perusta, hypoteesit voivat olla sarja ehdotuksia, yhteiset ominaisuudet kiinnostavat, voidaan ymmärtää suuria, pieniä ja kuviteltuja asioita ja voidaan käsitellä </a:t>
            </a:r>
            <a:r>
              <a:rPr lang="fi-FI" sz="1800" dirty="0" err="1"/>
              <a:t>riippuvuksia</a:t>
            </a:r>
            <a:r>
              <a:rPr lang="fi-FI" sz="1800" dirty="0"/>
              <a:t> ja suhteellisuuksia.</a:t>
            </a:r>
          </a:p>
          <a:p>
            <a:pPr>
              <a:lnSpc>
                <a:spcPct val="110000"/>
              </a:lnSpc>
            </a:pP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20823330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81B8F2CF676A4ABBADFBB85D382F5E" ma:contentTypeVersion="7" ma:contentTypeDescription="Create a new document." ma:contentTypeScope="" ma:versionID="567d4d520d265f7da387f793232ab51c">
  <xsd:schema xmlns:xsd="http://www.w3.org/2001/XMLSchema" xmlns:xs="http://www.w3.org/2001/XMLSchema" xmlns:p="http://schemas.microsoft.com/office/2006/metadata/properties" xmlns:ns3="3cd5122b-573c-4a28-9fd3-8ee73e78ebf3" targetNamespace="http://schemas.microsoft.com/office/2006/metadata/properties" ma:root="true" ma:fieldsID="c5108b2d17d3ce2f82028f968f6f2e5c" ns3:_="">
    <xsd:import namespace="3cd5122b-573c-4a28-9fd3-8ee73e78eb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d5122b-573c-4a28-9fd3-8ee73e78eb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45CEB7-47C5-4FF8-BF68-9A06C3ECE2BD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3cd5122b-573c-4a28-9fd3-8ee73e78ebf3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1C9AC81-B011-4FE7-9778-FCA8857704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AC989A-751F-4238-95AF-C4055E53D0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d5122b-573c-4a28-9fd3-8ee73e78eb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473</Words>
  <Application>Microsoft Office PowerPoint</Application>
  <PresentationFormat>Laajakuva</PresentationFormat>
  <Paragraphs>22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Palatino Linotype</vt:lpstr>
      <vt:lpstr>Galleria</vt:lpstr>
      <vt:lpstr>Jean Piaget 2</vt:lpstr>
      <vt:lpstr>Suurperheessä näkyvät eri ikäisten lasten kehityksen vaiheet </vt:lpstr>
      <vt:lpstr>Kehitys ja ympäristö</vt:lpstr>
      <vt:lpstr>SENSOMOTORINEN KAUSI (0–2 v.)</vt:lpstr>
      <vt:lpstr>ESIOPERATIONAALINEN KAUSI (n. 2–6 v.)</vt:lpstr>
      <vt:lpstr>KONKREETTISTEN OPERAATIOIDEN KAUSI (n. 7–12 v.)</vt:lpstr>
      <vt:lpstr>MUODOLLISTEN OPERAATIOIDEN KAUSI (n. 12– v.)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Jean Piaget 2</dc:title>
  <dc:creator>Räsänen Juhani</dc:creator>
  <cp:lastModifiedBy>Räsänen Juhani</cp:lastModifiedBy>
  <cp:revision>1</cp:revision>
  <dcterms:created xsi:type="dcterms:W3CDTF">2020-08-21T07:10:06Z</dcterms:created>
  <dcterms:modified xsi:type="dcterms:W3CDTF">2020-09-21T12:50:04Z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0x010100CA81B8F2CF676A4ABBADFBB85D382F5E</vt:lpwstr>
  </property>
</Properties>
</file>