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3" r:id="rId6"/>
    <p:sldId id="260" r:id="rId7"/>
    <p:sldId id="262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talehti.fi/ulkomaat/a/d675c694-d2d6-4e8a-8769-996e7b8fd020" TargetMode="External"/><Relationship Id="rId2" Type="http://schemas.openxmlformats.org/officeDocument/2006/relationships/hyperlink" Target="https://www.iltalehti.fi/suosikkikohteet/a/f436973b-a89d-4bfe-9556-c6aaf9c031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857674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jasampo.fi/fi/kulsa/kauno%253Aateos_851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E994ED-87CE-4F95-B6BB-D1277DBE5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RENESSANSSI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715EA8-3FE7-4887-8702-89B239593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56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41267-EB69-44E5-BD22-1FB07ACA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Renessanssi 1300 – 1600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B04053-8F66-435A-9351-0C150DA9A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230134" cy="359931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Syntyi Italiassa</a:t>
            </a:r>
          </a:p>
          <a:p>
            <a:pPr marL="0" indent="0">
              <a:buNone/>
            </a:pPr>
            <a:r>
              <a:rPr lang="fi-FI" dirty="0"/>
              <a:t>Renessanssi = ´uudelleen syntyminen´</a:t>
            </a:r>
          </a:p>
          <a:p>
            <a:pPr marL="0" indent="0">
              <a:buNone/>
            </a:pPr>
            <a:r>
              <a:rPr lang="fi-FI" dirty="0"/>
              <a:t>	* antiikki uudelleen arvoonsa</a:t>
            </a:r>
          </a:p>
          <a:p>
            <a:pPr marL="0" indent="0">
              <a:buNone/>
            </a:pPr>
            <a:r>
              <a:rPr lang="fi-FI" dirty="0"/>
              <a:t>Keskiajan iskulause ”</a:t>
            </a:r>
            <a:r>
              <a:rPr lang="fi-FI" dirty="0" err="1"/>
              <a:t>Memento</a:t>
            </a:r>
            <a:r>
              <a:rPr lang="fi-FI" dirty="0"/>
              <a:t> </a:t>
            </a:r>
            <a:r>
              <a:rPr lang="fi-FI" dirty="0" err="1"/>
              <a:t>mori</a:t>
            </a:r>
            <a:r>
              <a:rPr lang="fi-FI" dirty="0"/>
              <a:t>.” &gt; ”</a:t>
            </a:r>
            <a:r>
              <a:rPr lang="fi-FI" dirty="0" err="1"/>
              <a:t>Memento</a:t>
            </a:r>
            <a:r>
              <a:rPr lang="fi-FI" dirty="0"/>
              <a:t> </a:t>
            </a:r>
            <a:r>
              <a:rPr lang="fi-FI" dirty="0" err="1"/>
              <a:t>vivere</a:t>
            </a:r>
            <a:r>
              <a:rPr lang="fi-FI" dirty="0"/>
              <a:t>!”</a:t>
            </a:r>
          </a:p>
          <a:p>
            <a:pPr marL="0" indent="0">
              <a:buNone/>
            </a:pPr>
            <a:r>
              <a:rPr lang="fi-FI" dirty="0"/>
              <a:t>Ihminen arvoonsa</a:t>
            </a:r>
          </a:p>
          <a:p>
            <a:pPr marL="0" indent="0">
              <a:buNone/>
            </a:pPr>
            <a:r>
              <a:rPr lang="fi-FI" dirty="0"/>
              <a:t>	* humanismi (ihmiskeskeisyys, persoonallisuus, äly, yksilöllisyys)</a:t>
            </a:r>
          </a:p>
          <a:p>
            <a:pPr marL="0" indent="0">
              <a:buNone/>
            </a:pPr>
            <a:r>
              <a:rPr lang="fi-FI" dirty="0"/>
              <a:t>Uutta: löytöretket, aurinkokeskeinen maailmankuva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59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09ED67-6801-4466-A4D4-1EEB942B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B5FEC6-6504-4853-9E61-5AB84E4A2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UOMO UNIVERSALE</a:t>
            </a:r>
          </a:p>
          <a:p>
            <a:r>
              <a:rPr lang="fi-FI" dirty="0"/>
              <a:t>RENESSANSSINERO</a:t>
            </a:r>
          </a:p>
          <a:p>
            <a:pPr lvl="1"/>
            <a:r>
              <a:rPr lang="fi-FI" dirty="0"/>
              <a:t>Leonardo da Vinci</a:t>
            </a:r>
          </a:p>
          <a:p>
            <a:r>
              <a:rPr lang="fi-FI" dirty="0"/>
              <a:t>MONA LISA </a:t>
            </a:r>
            <a:r>
              <a:rPr lang="fi-FI" dirty="0">
                <a:hlinkClick r:id="rId2"/>
              </a:rPr>
              <a:t>https://www.iltalehti.fi/suosikkikohteet/a/f436973b-a89d-4bfe-9556-c6aaf9c03120</a:t>
            </a:r>
            <a:endParaRPr lang="fi-FI" dirty="0"/>
          </a:p>
          <a:p>
            <a:r>
              <a:rPr lang="fi-FI" dirty="0">
                <a:hlinkClick r:id="rId3"/>
              </a:rPr>
              <a:t>https://www.iltalehti.fi/ulkomaat/a/d675c694-d2d6-4e8a-8769-996e7b8fd020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6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2071E-3C23-4F1C-AE83-AE090D1D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KAUNOKIRJALLISUUDEN PIIRTEITÄ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033F5B-3A5B-4B2D-973C-D1BFDA96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Kansankieli latinan tilalle (italia, ranska jne.)</a:t>
            </a:r>
          </a:p>
          <a:p>
            <a:r>
              <a:rPr lang="fi-FI" dirty="0"/>
              <a:t> Kirjallisuuden piirteitä ovat huumori, ylettömyys ja ylenpalttisuus.</a:t>
            </a:r>
          </a:p>
          <a:p>
            <a:r>
              <a:rPr lang="fi-FI" dirty="0"/>
              <a:t>Rikottiin keskiajan vanhoja kaavoja, tuotiin takaisin maallisuutta, ihmisyyttä ja aistillisuutta.</a:t>
            </a:r>
          </a:p>
          <a:p>
            <a:pPr lvl="1"/>
            <a:r>
              <a:rPr lang="fi-FI" dirty="0"/>
              <a:t>Rabelais: </a:t>
            </a:r>
            <a:r>
              <a:rPr lang="fi-FI" dirty="0" err="1"/>
              <a:t>Pantagruel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Villon</a:t>
            </a:r>
            <a:r>
              <a:rPr lang="fi-FI" dirty="0"/>
              <a:t>: Testamentti</a:t>
            </a:r>
          </a:p>
        </p:txBody>
      </p:sp>
    </p:spTree>
    <p:extLst>
      <p:ext uri="{BB962C8B-B14F-4D97-AF65-F5344CB8AC3E}">
        <p14:creationId xmlns:p14="http://schemas.microsoft.com/office/powerpoint/2010/main" val="34834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A5073C-8564-4E1F-A23E-941337B6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Giovanni Boccaccio: Decamerone (noin 1350)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81BBF2-54D1-4C49-A5C9-4BC09BDE6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Kymmenen päivän kymmenen kertomusta</a:t>
            </a:r>
          </a:p>
          <a:p>
            <a:r>
              <a:rPr lang="fi-FI" dirty="0"/>
              <a:t>Ylhäinen nuorten seurue paossa ruttoa Firenzen lähellä maaseudulla</a:t>
            </a:r>
          </a:p>
          <a:p>
            <a:r>
              <a:rPr lang="fi-FI" dirty="0"/>
              <a:t>Decamerone sisältää renessanssille tyypillisiä piirteitä: iloa, erotiikkaa ja ironiaa.</a:t>
            </a:r>
          </a:p>
          <a:p>
            <a:r>
              <a:rPr lang="fi-FI" dirty="0"/>
              <a:t>Ironia kohdistuu katoliseen kirkkoon.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8587C3-BABD-4ECE-BBB9-49C2EE8F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Geoffrey</a:t>
            </a:r>
            <a:r>
              <a:rPr lang="fi-FI" dirty="0"/>
              <a:t> Chaucer: Canterburyn tarinoita (1300-luvulta, julkaistu 1476)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FD7D96F-77ED-47DB-B21A-006685C19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5161" y="2107581"/>
            <a:ext cx="4927315" cy="421278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399B64D6-A073-4C64-8FD9-95FEBDA0BC89}"/>
              </a:ext>
            </a:extLst>
          </p:cNvPr>
          <p:cNvSpPr/>
          <p:nvPr/>
        </p:nvSpPr>
        <p:spPr>
          <a:xfrm>
            <a:off x="659161" y="21962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  <a:latin typeface="Muli"/>
              </a:rPr>
              <a:t>Pyyhinvaetajien</a:t>
            </a:r>
            <a:r>
              <a:rPr lang="fi-FI" dirty="0">
                <a:solidFill>
                  <a:schemeClr val="bg1"/>
                </a:solidFill>
                <a:latin typeface="Muli"/>
              </a:rPr>
              <a:t> seurue naljailee alituisesti keskenään, ja juuri vuoropuhelun kautta siirrytään tarinasta toiseen.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BAE7F03-7A48-4991-8A2A-2547CAA06EDA}"/>
              </a:ext>
            </a:extLst>
          </p:cNvPr>
          <p:cNvSpPr/>
          <p:nvPr/>
        </p:nvSpPr>
        <p:spPr>
          <a:xfrm>
            <a:off x="680321" y="298912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i-FI" dirty="0">
                <a:solidFill>
                  <a:schemeClr val="bg1"/>
                </a:solidFill>
                <a:latin typeface="Muli"/>
              </a:rPr>
              <a:t>Seurueeseen vasta liittynyt papin entinen palvelija tekee epämiellyttäviä paljastuksia vihaamastaan herrasta. Entinen lakeija kertoo hänen ja hänen herransa yrityksistä luoda kultaa tyhjästä. Alkemia on kertojan mukaansa mitä epärehellisin ala: </a:t>
            </a:r>
            <a:r>
              <a:rPr lang="fi-FI" b="1" i="1" dirty="0" err="1">
                <a:solidFill>
                  <a:schemeClr val="bg1"/>
                </a:solidFill>
                <a:latin typeface="inherit"/>
              </a:rPr>
              <a:t>Liet</a:t>
            </a:r>
            <a:r>
              <a:rPr lang="fi-FI" b="1" i="1" dirty="0">
                <a:solidFill>
                  <a:schemeClr val="bg1"/>
                </a:solidFill>
                <a:latin typeface="inherit"/>
              </a:rPr>
              <a:t> oppinut tai oppimaton lienet, / tulokset ovat aina yhtä pienet – / molemmat päätyvät vain samaan aivan, / kun ovat kullanteon kaiken vaivan / he kokeneet, siis toisin sanoen: / molemmat kokevat sen turhuuden!</a:t>
            </a:r>
            <a:r>
              <a:rPr lang="fi-FI" b="1" dirty="0">
                <a:solidFill>
                  <a:schemeClr val="bg1"/>
                </a:solidFill>
                <a:latin typeface="Muli"/>
              </a:rPr>
              <a:t> </a:t>
            </a:r>
            <a:r>
              <a:rPr lang="fi-FI" dirty="0">
                <a:solidFill>
                  <a:schemeClr val="bg1"/>
                </a:solidFill>
                <a:latin typeface="Muli"/>
              </a:rPr>
              <a:t>(Chaucer itse oli tieteellinen mies, eikä häneltä löytynyt ymmärrystä alkemialle. Niinpä lukija saa </a:t>
            </a:r>
            <a:r>
              <a:rPr lang="fi-FI" dirty="0" err="1">
                <a:solidFill>
                  <a:schemeClr val="bg1"/>
                </a:solidFill>
                <a:latin typeface="Muli"/>
              </a:rPr>
              <a:t>kaniikista</a:t>
            </a:r>
            <a:r>
              <a:rPr lang="fi-FI" dirty="0">
                <a:solidFill>
                  <a:schemeClr val="bg1"/>
                </a:solidFill>
                <a:latin typeface="Muli"/>
              </a:rPr>
              <a:t> epärehellisen kuvan, kuten kirjassa esiintyvästä papistosta muutenkin.)</a:t>
            </a:r>
            <a:endParaRPr lang="fi-FI" b="0" i="0" dirty="0">
              <a:solidFill>
                <a:schemeClr val="bg1"/>
              </a:solidFill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3416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04D37C-A8E9-42D0-909A-AF695DAD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WILLIAM SHAKESPEARE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20F662-A4A7-4159-8DE4-5B129F5A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https://yle.fi/uutiset/3-8576747</a:t>
            </a:r>
            <a:endParaRPr lang="fi-FI" dirty="0"/>
          </a:p>
          <a:p>
            <a:r>
              <a:rPr lang="fi-FI" dirty="0"/>
              <a:t>Draaman klassiset lajit tulivat arvoonsa (tragedia, komedia, farssi)</a:t>
            </a:r>
          </a:p>
          <a:p>
            <a:pPr lvl="1"/>
            <a:r>
              <a:rPr lang="fi-FI" dirty="0"/>
              <a:t>Tragedioita (Hamlet, </a:t>
            </a:r>
            <a:r>
              <a:rPr lang="fi-FI" dirty="0" err="1"/>
              <a:t>Othello</a:t>
            </a:r>
            <a:r>
              <a:rPr lang="fi-FI" dirty="0"/>
              <a:t>, Romeo ja Julia)</a:t>
            </a:r>
          </a:p>
          <a:p>
            <a:pPr lvl="1"/>
            <a:r>
              <a:rPr lang="fi-FI" dirty="0"/>
              <a:t>Komedioita (~farsseja) Kesäyön uni </a:t>
            </a:r>
          </a:p>
        </p:txBody>
      </p:sp>
    </p:spTree>
    <p:extLst>
      <p:ext uri="{BB962C8B-B14F-4D97-AF65-F5344CB8AC3E}">
        <p14:creationId xmlns:p14="http://schemas.microsoft.com/office/powerpoint/2010/main" val="288045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DAB45C0-945D-42A0-9224-5560A692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016" y="2215972"/>
            <a:ext cx="4445332" cy="44453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785BAE-ACAB-470F-86D7-85DC9FF4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Romaanikirjallisuus sai alkunsa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499103-9B9B-4B89-B57A-37E75190A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Cervantes: Don Quijote (1615)</a:t>
            </a:r>
          </a:p>
          <a:p>
            <a:r>
              <a:rPr lang="fi-FI" dirty="0">
                <a:hlinkClick r:id="rId3"/>
              </a:rPr>
              <a:t>https://www.kirjasampo.fi/fi/kulsa/kauno%253Aateos_8517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DB591F-D816-4D1D-AC2E-3C8F85E8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41" y="3589143"/>
            <a:ext cx="3072161" cy="30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352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ini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TM04033917[[fn=Berliini]]</Template>
  <TotalTime>48</TotalTime>
  <Words>313</Words>
  <Application>Microsoft Office PowerPoint</Application>
  <PresentationFormat>Laajakuva</PresentationFormat>
  <Paragraphs>36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inherit</vt:lpstr>
      <vt:lpstr>Muli</vt:lpstr>
      <vt:lpstr>Trebuchet MS</vt:lpstr>
      <vt:lpstr>Berliini</vt:lpstr>
      <vt:lpstr>RENESSANSSI</vt:lpstr>
      <vt:lpstr>Renessanssi 1300 – 1600</vt:lpstr>
      <vt:lpstr>PowerPoint-esitys</vt:lpstr>
      <vt:lpstr>KAUNOKIRJALLISUUDEN PIIRTEITÄ</vt:lpstr>
      <vt:lpstr>Giovanni Boccaccio: Decamerone (noin 1350)</vt:lpstr>
      <vt:lpstr>Geoffrey Chaucer: Canterburyn tarinoita (1300-luvulta, julkaistu 1476)</vt:lpstr>
      <vt:lpstr>WILLIAM SHAKESPEARE</vt:lpstr>
      <vt:lpstr>Romaanikirjallisuus sai alkunsa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RENESSANSSI</dc:title>
  <dc:creator>Pajarinen Jaana</dc:creator>
  <cp:lastModifiedBy>Pajarinen Jaana</cp:lastModifiedBy>
  <cp:revision>6</cp:revision>
  <dcterms:created xsi:type="dcterms:W3CDTF">2020-02-24T12:49:53Z</dcterms:created>
  <dcterms:modified xsi:type="dcterms:W3CDTF">2020-02-24T13:45:18Z</dcterms:modified>
</cp:coreProperties>
</file>