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5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0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Essee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Opetushallituksen etälukion sivuilta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8313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95401" y="125306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fi-FI" dirty="0"/>
              <a:t>Hyvä essee voi olla ainakin kolmella tavalla hyvä: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 smtClean="0"/>
          </a:p>
          <a:p>
            <a:endParaRPr lang="fi-FI" dirty="0"/>
          </a:p>
          <a:p>
            <a:r>
              <a:rPr lang="fi-FI" dirty="0" smtClean="0"/>
              <a:t>1. </a:t>
            </a:r>
            <a:r>
              <a:rPr lang="fi-FI" b="1" dirty="0" smtClean="0"/>
              <a:t>Objektiivinen hyvä</a:t>
            </a:r>
          </a:p>
          <a:p>
            <a:pPr lvl="1"/>
            <a:r>
              <a:rPr lang="fi-FI" dirty="0"/>
              <a:t>Essee voi olla vahvasti tiedollinen, tietoa erittelevä. Se esittelee, punnitsee ja pohtii tietoa ulkopuolisen kertojan, välittäjän </a:t>
            </a:r>
            <a:r>
              <a:rPr lang="fi-FI" dirty="0" smtClean="0"/>
              <a:t>otteella.</a:t>
            </a:r>
          </a:p>
          <a:p>
            <a:pPr marL="4572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04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95401" y="125306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fi-FI" dirty="0"/>
              <a:t>Hyvä essee voi olla ainakin kolmella tavalla hyvä: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fi-FI" dirty="0" smtClean="0"/>
          </a:p>
          <a:p>
            <a:pPr marL="457200" lvl="1" indent="0">
              <a:buNone/>
            </a:pPr>
            <a:endParaRPr lang="fi-FI" dirty="0"/>
          </a:p>
          <a:p>
            <a:pPr marL="457200" lvl="1" indent="0">
              <a:buNone/>
            </a:pPr>
            <a:r>
              <a:rPr lang="fi-FI" dirty="0" smtClean="0"/>
              <a:t>2. </a:t>
            </a:r>
            <a:r>
              <a:rPr lang="fi-FI" sz="2400" b="1" dirty="0" smtClean="0"/>
              <a:t>Subjektiivinen hyvä</a:t>
            </a:r>
          </a:p>
          <a:p>
            <a:pPr marL="457200" lvl="1" indent="0">
              <a:buNone/>
            </a:pPr>
            <a:r>
              <a:rPr lang="fi-FI" dirty="0" smtClean="0"/>
              <a:t>Esseen </a:t>
            </a:r>
            <a:r>
              <a:rPr lang="fi-FI" dirty="0"/>
              <a:t>kirjoittajan "minä" voi olla näkyvissä. </a:t>
            </a:r>
            <a:r>
              <a:rPr lang="fi-FI" dirty="0"/>
              <a:t>Subjektiivisessa aiheen käsittelytavassa painottuvat kirjoittajan mielipiteet ja yksilölliset kokemukset. Essee ei kuitenkaan ole kertomus vaan pohdiskelu.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875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95401" y="125306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fi-FI" dirty="0"/>
              <a:t>Hyvä essee voi olla ainakin kolmella tavalla hyvä: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95401" y="3539064"/>
            <a:ext cx="9601196" cy="3318936"/>
          </a:xfrm>
        </p:spPr>
        <p:txBody>
          <a:bodyPr>
            <a:normAutofit/>
          </a:bodyPr>
          <a:lstStyle/>
          <a:p>
            <a:r>
              <a:rPr lang="fi-FI" dirty="0"/>
              <a:t>3</a:t>
            </a:r>
            <a:r>
              <a:rPr lang="fi-FI" dirty="0" smtClean="0"/>
              <a:t>. </a:t>
            </a:r>
            <a:r>
              <a:rPr lang="fi-FI" b="1" dirty="0" smtClean="0"/>
              <a:t>Uusi hyvä</a:t>
            </a:r>
          </a:p>
          <a:p>
            <a:pPr lvl="1"/>
            <a:r>
              <a:rPr lang="fi-FI" dirty="0"/>
              <a:t>Essee voi hakea luovasti uuden näkökulman kuluneeseenkin aiheeseen, luoda uutta ajattelua ja </a:t>
            </a:r>
            <a:r>
              <a:rPr lang="fi-FI" dirty="0" smtClean="0"/>
              <a:t>tyyliä.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80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Essee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– </a:t>
            </a:r>
            <a:r>
              <a:rPr lang="fi-FI" dirty="0"/>
              <a:t>avautuu kirjoittajan oman otsikon kautta; usein otsikkoon sisältyy tehtävänannon ydin</a:t>
            </a:r>
          </a:p>
          <a:p>
            <a:r>
              <a:rPr lang="fi-FI" dirty="0"/>
              <a:t>– on luovan kirjoittamisen laji, jolla voi olla sekä asiatekstin että kaunokirjallisen tekstin piirteitä</a:t>
            </a:r>
          </a:p>
          <a:p>
            <a:r>
              <a:rPr lang="fi-FI" dirty="0"/>
              <a:t>– perustelee väitteitä, esittää retorisia kysymyksiä, argumentoi</a:t>
            </a:r>
          </a:p>
          <a:p>
            <a:r>
              <a:rPr lang="fi-FI" dirty="0"/>
              <a:t>– esittelee ja referoi lähdetietoa täsmällisin viittein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665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  <a:p>
            <a:r>
              <a:rPr lang="fi-FI" dirty="0"/>
              <a:t>– eroaa referaatista: referaatti esittelee, essee luo omaa suhdetta esiteltyyn</a:t>
            </a:r>
          </a:p>
          <a:p>
            <a:r>
              <a:rPr lang="fi-FI" dirty="0"/>
              <a:t>– viihdyttää ja toimii samalla perinteisenä tiedollisen osaamisen näyttötekstilajina</a:t>
            </a:r>
          </a:p>
          <a:p>
            <a:r>
              <a:rPr lang="fi-FI" dirty="0"/>
              <a:t>– erottuu esseevastauksesta, joka on suppeampi ja usein ilman otsikkoa.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418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Essee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– </a:t>
            </a:r>
            <a:r>
              <a:rPr lang="fi-FI" dirty="0"/>
              <a:t>jakautuu kappaleisiin, joista kukin esittää näkökulman otsikon asiaan niin, että kullakin kappaleella voisi olla oma otsikkonsa (lopullinen essee yleensä ilman väliotsikoita)</a:t>
            </a:r>
          </a:p>
          <a:p>
            <a:r>
              <a:rPr lang="fi-FI" dirty="0"/>
              <a:t>– sitoo kappaleet juohevasti toisiinsa loogiseen järjestykseen (muodostaen esim. aika-, paikka-, luokittelu-, vastapari- tai erittelyrakenteen).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916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merkitsee oma suhde asiaan?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– </a:t>
            </a:r>
            <a:r>
              <a:rPr lang="fi-FI" dirty="0" err="1"/>
              <a:t>Samanmielisyyden</a:t>
            </a:r>
            <a:r>
              <a:rPr lang="fi-FI" dirty="0"/>
              <a:t> ja/tai erimielisyyden ilmaisemista</a:t>
            </a:r>
          </a:p>
          <a:p>
            <a:r>
              <a:rPr lang="fi-FI" dirty="0"/>
              <a:t>– ihmettelyä</a:t>
            </a:r>
          </a:p>
          <a:p>
            <a:r>
              <a:rPr lang="fi-FI" dirty="0"/>
              <a:t>– kysymistä</a:t>
            </a:r>
          </a:p>
          <a:p>
            <a:r>
              <a:rPr lang="fi-FI" dirty="0"/>
              <a:t>– vastaväitteitä</a:t>
            </a:r>
          </a:p>
          <a:p>
            <a:r>
              <a:rPr lang="fi-FI" dirty="0"/>
              <a:t>– lisävalaistuksen tuomista omien kokemusten, elämysten tai tunteiden kautta</a:t>
            </a:r>
          </a:p>
          <a:p>
            <a:r>
              <a:rPr lang="fi-FI" dirty="0"/>
              <a:t>– tietoa omien lähteiden kautta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910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merkitsee oma suhde asiaan?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– </a:t>
            </a:r>
            <a:r>
              <a:rPr lang="fi-FI" dirty="0"/>
              <a:t>uusien näkökulmien avaamista</a:t>
            </a:r>
          </a:p>
          <a:p>
            <a:r>
              <a:rPr lang="fi-FI" dirty="0"/>
              <a:t>– väärän tiedon oikaisua</a:t>
            </a:r>
          </a:p>
          <a:p>
            <a:r>
              <a:rPr lang="fi-FI" dirty="0"/>
              <a:t>– perustelemista</a:t>
            </a:r>
          </a:p>
          <a:p>
            <a:r>
              <a:rPr lang="fi-FI" dirty="0"/>
              <a:t>– esteettistä retoriikkaa (kirjoittaja voi toimia meikkaajana, joka tekee asiasta kauniimman, esim. lisäämällä aiheeseen kaunokirjallisia aineksia)</a:t>
            </a:r>
          </a:p>
          <a:p>
            <a:r>
              <a:rPr lang="fi-FI" dirty="0"/>
              <a:t>– omaa ajattelua, joka on tehty näkyväksi.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682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</TotalTime>
  <Words>310</Words>
  <Application>Microsoft Office PowerPoint</Application>
  <PresentationFormat>Laajakuva</PresentationFormat>
  <Paragraphs>40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Orgaaninen</vt:lpstr>
      <vt:lpstr>Essee</vt:lpstr>
      <vt:lpstr>Hyvä essee voi olla ainakin kolmella tavalla hyvä: </vt:lpstr>
      <vt:lpstr>Hyvä essee voi olla ainakin kolmella tavalla hyvä: </vt:lpstr>
      <vt:lpstr>Hyvä essee voi olla ainakin kolmella tavalla hyvä: </vt:lpstr>
      <vt:lpstr>Essee</vt:lpstr>
      <vt:lpstr>PowerPoint-esitys</vt:lpstr>
      <vt:lpstr>Essee</vt:lpstr>
      <vt:lpstr>Mitä merkitsee oma suhde asiaan?</vt:lpstr>
      <vt:lpstr>Mitä merkitsee oma suhde asiaan?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Essee</dc:title>
  <dc:creator>Jaana</dc:creator>
  <cp:lastModifiedBy>Jaana</cp:lastModifiedBy>
  <cp:revision>2</cp:revision>
  <dcterms:created xsi:type="dcterms:W3CDTF">2015-10-18T18:22:30Z</dcterms:created>
  <dcterms:modified xsi:type="dcterms:W3CDTF">2015-10-18T18:40:21Z</dcterms:modified>
</cp:coreProperties>
</file>