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Suomalaista kohteliaisuutta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382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4792" y="1221091"/>
            <a:ext cx="10058400" cy="4507905"/>
          </a:xfrm>
        </p:spPr>
        <p:txBody>
          <a:bodyPr>
            <a:normAutofit/>
          </a:bodyPr>
          <a:lstStyle/>
          <a:p>
            <a:pPr algn="ctr"/>
            <a:r>
              <a:rPr lang="fi-FI" i="1" dirty="0" err="1" smtClean="0">
                <a:latin typeface="Baskerville Old Face" panose="02020602080505020303" pitchFamily="18" charset="0"/>
              </a:rPr>
              <a:t>Oliskohan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smtClean="0">
                <a:latin typeface="Baskerville Old Face" panose="02020602080505020303" pitchFamily="18" charset="0"/>
              </a:rPr>
              <a:t>vielä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err="1" smtClean="0">
                <a:latin typeface="Baskerville Old Face" panose="02020602080505020303" pitchFamily="18" charset="0"/>
              </a:rPr>
              <a:t>saanu</a:t>
            </a:r>
            <a:r>
              <a:rPr lang="fi-FI" i="1" dirty="0" smtClean="0">
                <a:latin typeface="Baskerville Old Face" panose="02020602080505020303" pitchFamily="18" charset="0"/>
              </a:rPr>
              <a:t> nähdä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err="1" smtClean="0">
                <a:latin typeface="Baskerville Old Face" panose="02020602080505020303" pitchFamily="18" charset="0"/>
              </a:rPr>
              <a:t>jonkinnäköstä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smtClean="0">
                <a:latin typeface="Baskerville Old Face" panose="02020602080505020303" pitchFamily="18" charset="0"/>
              </a:rPr>
              <a:t>henkilöllisyystodistusta?</a:t>
            </a:r>
            <a:endParaRPr lang="fi-FI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4792" y="1221091"/>
            <a:ext cx="10058400" cy="4507905"/>
          </a:xfrm>
        </p:spPr>
        <p:txBody>
          <a:bodyPr>
            <a:normAutofit/>
          </a:bodyPr>
          <a:lstStyle/>
          <a:p>
            <a:pPr algn="ctr"/>
            <a:r>
              <a:rPr lang="fi-FI" i="1" dirty="0" smtClean="0">
                <a:latin typeface="Baskerville Old Face" panose="02020602080505020303" pitchFamily="18" charset="0"/>
              </a:rPr>
              <a:t/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err="1" smtClean="0">
                <a:latin typeface="Baskerville Old Face" panose="02020602080505020303" pitchFamily="18" charset="0"/>
              </a:rPr>
              <a:t>Could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err="1" smtClean="0">
                <a:latin typeface="Baskerville Old Face" panose="02020602080505020303" pitchFamily="18" charset="0"/>
              </a:rPr>
              <a:t>you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smtClean="0">
                <a:latin typeface="Baskerville Old Face" panose="02020602080505020303" pitchFamily="18" charset="0"/>
              </a:rPr>
              <a:t>show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err="1" smtClean="0">
                <a:latin typeface="Baskerville Old Face" panose="02020602080505020303" pitchFamily="18" charset="0"/>
              </a:rPr>
              <a:t>your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r>
              <a:rPr lang="fi-FI" i="1" dirty="0" err="1" smtClean="0">
                <a:latin typeface="Baskerville Old Face" panose="02020602080505020303" pitchFamily="18" charset="0"/>
              </a:rPr>
              <a:t>identity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r>
              <a:rPr lang="fi-FI" i="1" dirty="0" err="1" smtClean="0">
                <a:latin typeface="Baskerville Old Face" panose="02020602080505020303" pitchFamily="18" charset="0"/>
              </a:rPr>
              <a:t>card</a:t>
            </a:r>
            <a:r>
              <a:rPr lang="fi-FI" i="1" dirty="0" smtClean="0">
                <a:latin typeface="Baskerville Old Face" panose="02020602080505020303" pitchFamily="18" charset="0"/>
              </a:rPr>
              <a:t>,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err="1" smtClean="0">
                <a:latin typeface="Baskerville Old Face" panose="02020602080505020303" pitchFamily="18" charset="0"/>
              </a:rPr>
              <a:t>please</a:t>
            </a:r>
            <a:r>
              <a:rPr lang="fi-FI" i="1" dirty="0" smtClean="0">
                <a:latin typeface="Baskerville Old Face" panose="02020602080505020303" pitchFamily="18" charset="0"/>
              </a:rPr>
              <a:t>?</a:t>
            </a:r>
            <a:endParaRPr lang="fi-FI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4792" y="1221091"/>
            <a:ext cx="10058400" cy="4507905"/>
          </a:xfrm>
        </p:spPr>
        <p:txBody>
          <a:bodyPr>
            <a:normAutofit/>
          </a:bodyPr>
          <a:lstStyle/>
          <a:p>
            <a:pPr algn="ctr"/>
            <a:r>
              <a:rPr lang="fi-FI" i="1" dirty="0" err="1" smtClean="0">
                <a:latin typeface="Baskerville Old Face" panose="02020602080505020303" pitchFamily="18" charset="0"/>
              </a:rPr>
              <a:t>Ol</a:t>
            </a:r>
            <a:r>
              <a:rPr lang="fi-FI" i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is</a:t>
            </a:r>
            <a:r>
              <a:rPr lang="fi-FI" i="1" dirty="0" err="1" smtClean="0">
                <a:solidFill>
                  <a:srgbClr val="FFC000"/>
                </a:solidFill>
                <a:latin typeface="Baskerville Old Face" panose="02020602080505020303" pitchFamily="18" charset="0"/>
              </a:rPr>
              <a:t>ko</a:t>
            </a:r>
            <a:r>
              <a:rPr lang="fi-FI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anose="02020602080505020303" pitchFamily="18" charset="0"/>
              </a:rPr>
              <a:t>han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smtClean="0">
                <a:solidFill>
                  <a:schemeClr val="bg2">
                    <a:lumMod val="50000"/>
                  </a:schemeClr>
                </a:solidFill>
                <a:latin typeface="Baskerville Old Face" panose="02020602080505020303" pitchFamily="18" charset="0"/>
              </a:rPr>
              <a:t>vielä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err="1" smtClean="0">
                <a:solidFill>
                  <a:schemeClr val="accent4">
                    <a:lumMod val="75000"/>
                  </a:schemeClr>
                </a:solidFill>
                <a:latin typeface="Baskerville Old Face" panose="02020602080505020303" pitchFamily="18" charset="0"/>
              </a:rPr>
              <a:t>saanu</a:t>
            </a:r>
            <a:r>
              <a:rPr lang="fi-FI" i="1" dirty="0" smtClean="0">
                <a:latin typeface="Baskerville Old Face" panose="02020602080505020303" pitchFamily="18" charset="0"/>
              </a:rPr>
              <a:t> nähdä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err="1" smtClean="0">
                <a:solidFill>
                  <a:schemeClr val="bg2">
                    <a:lumMod val="50000"/>
                  </a:schemeClr>
                </a:solidFill>
                <a:latin typeface="Baskerville Old Face" panose="02020602080505020303" pitchFamily="18" charset="0"/>
              </a:rPr>
              <a:t>jonkinnäkös</a:t>
            </a:r>
            <a:r>
              <a:rPr lang="fi-FI" i="1" dirty="0" err="1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tä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br>
              <a:rPr lang="fi-FI" i="1" dirty="0" smtClean="0">
                <a:latin typeface="Baskerville Old Face" panose="02020602080505020303" pitchFamily="18" charset="0"/>
              </a:rPr>
            </a:br>
            <a:r>
              <a:rPr lang="fi-FI" i="1" dirty="0" smtClean="0">
                <a:latin typeface="Baskerville Old Face" panose="02020602080505020303" pitchFamily="18" charset="0"/>
              </a:rPr>
              <a:t>henkilöllisyystodistus</a:t>
            </a:r>
            <a:r>
              <a:rPr lang="fi-FI" i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ta</a:t>
            </a:r>
            <a:r>
              <a:rPr lang="fi-FI" i="1" dirty="0" smtClean="0">
                <a:latin typeface="Baskerville Old Face" panose="02020602080505020303" pitchFamily="18" charset="0"/>
              </a:rPr>
              <a:t>?</a:t>
            </a:r>
            <a:endParaRPr lang="fi-FI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01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36172" y="903851"/>
            <a:ext cx="10058400" cy="1643407"/>
          </a:xfrm>
        </p:spPr>
        <p:txBody>
          <a:bodyPr>
            <a:normAutofit/>
          </a:bodyPr>
          <a:lstStyle/>
          <a:p>
            <a:r>
              <a:rPr lang="fi-FI" i="1" dirty="0" err="1">
                <a:latin typeface="Baskerville Old Face" panose="02020602080505020303" pitchFamily="18" charset="0"/>
              </a:rPr>
              <a:t>O</a:t>
            </a:r>
            <a:r>
              <a:rPr lang="fi-FI" i="1" dirty="0" err="1" smtClean="0">
                <a:latin typeface="Baskerville Old Face" panose="02020602080505020303" pitchFamily="18" charset="0"/>
              </a:rPr>
              <a:t>l</a:t>
            </a:r>
            <a:r>
              <a:rPr lang="fi-FI" i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is</a:t>
            </a:r>
            <a:r>
              <a:rPr lang="fi-FI" i="1" dirty="0" err="1" smtClean="0">
                <a:solidFill>
                  <a:srgbClr val="FFC000"/>
                </a:solidFill>
                <a:latin typeface="Baskerville Old Face" panose="02020602080505020303" pitchFamily="18" charset="0"/>
              </a:rPr>
              <a:t>ko</a:t>
            </a:r>
            <a:r>
              <a:rPr lang="fi-FI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anose="02020602080505020303" pitchFamily="18" charset="0"/>
              </a:rPr>
              <a:t>han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r>
              <a:rPr lang="fi-FI" i="1" dirty="0" smtClean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</a:rPr>
              <a:t>vielä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r>
              <a:rPr lang="fi-FI" i="1" dirty="0" err="1" smtClean="0">
                <a:solidFill>
                  <a:schemeClr val="accent4">
                    <a:lumMod val="75000"/>
                  </a:schemeClr>
                </a:solidFill>
                <a:latin typeface="Baskerville Old Face" panose="02020602080505020303" pitchFamily="18" charset="0"/>
              </a:rPr>
              <a:t>saanu</a:t>
            </a:r>
            <a:r>
              <a:rPr lang="fi-FI" i="1" dirty="0" smtClean="0">
                <a:latin typeface="Baskerville Old Face" panose="02020602080505020303" pitchFamily="18" charset="0"/>
              </a:rPr>
              <a:t> nähdä </a:t>
            </a:r>
            <a:r>
              <a:rPr lang="fi-FI" i="1" dirty="0" err="1" smtClean="0">
                <a:latin typeface="Baskerville Old Face" panose="02020602080505020303" pitchFamily="18" charset="0"/>
              </a:rPr>
              <a:t>j</a:t>
            </a:r>
            <a:r>
              <a:rPr lang="fi-FI" i="1" dirty="0" err="1" smtClean="0">
                <a:solidFill>
                  <a:schemeClr val="bg2">
                    <a:lumMod val="50000"/>
                  </a:schemeClr>
                </a:solidFill>
                <a:latin typeface="Baskerville Old Face" panose="02020602080505020303" pitchFamily="18" charset="0"/>
              </a:rPr>
              <a:t>onkinnäkös</a:t>
            </a:r>
            <a:r>
              <a:rPr lang="fi-FI" i="1" dirty="0" err="1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tä</a:t>
            </a:r>
            <a:r>
              <a:rPr lang="fi-FI" i="1" dirty="0" smtClean="0">
                <a:latin typeface="Baskerville Old Face" panose="02020602080505020303" pitchFamily="18" charset="0"/>
              </a:rPr>
              <a:t> henkilöllisyystodistus</a:t>
            </a:r>
            <a:r>
              <a:rPr lang="fi-FI" i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ta</a:t>
            </a:r>
            <a:r>
              <a:rPr lang="fi-FI" i="1" dirty="0" smtClean="0">
                <a:latin typeface="Baskerville Old Face" panose="02020602080505020303" pitchFamily="18" charset="0"/>
              </a:rPr>
              <a:t>?</a:t>
            </a:r>
            <a:endParaRPr lang="fi-FI" i="1" dirty="0">
              <a:latin typeface="Baskerville Old Face" panose="02020602080505020303" pitchFamily="18" charset="0"/>
            </a:endParaRPr>
          </a:p>
        </p:txBody>
      </p:sp>
      <p:sp>
        <p:nvSpPr>
          <p:cNvPr id="3" name="Otsikko 1"/>
          <p:cNvSpPr txBox="1">
            <a:spLocks/>
          </p:cNvSpPr>
          <p:nvPr/>
        </p:nvSpPr>
        <p:spPr>
          <a:xfrm>
            <a:off x="2133600" y="3219063"/>
            <a:ext cx="10058400" cy="3377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i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Konditionaali</a:t>
            </a:r>
            <a:endParaRPr lang="fi-FI" i="1" dirty="0" smtClean="0">
              <a:solidFill>
                <a:srgbClr val="FFC000"/>
              </a:solidFill>
              <a:latin typeface="Baskerville Old Face" panose="02020602080505020303" pitchFamily="18" charset="0"/>
            </a:endParaRPr>
          </a:p>
          <a:p>
            <a:r>
              <a:rPr lang="fi-FI" i="1" dirty="0" smtClean="0">
                <a:solidFill>
                  <a:srgbClr val="FFC000"/>
                </a:solidFill>
                <a:latin typeface="Baskerville Old Face" panose="02020602080505020303" pitchFamily="18" charset="0"/>
              </a:rPr>
              <a:t>Kysymysmuoto</a:t>
            </a:r>
          </a:p>
          <a:p>
            <a:r>
              <a:rPr lang="fi-FI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anose="02020602080505020303" pitchFamily="18" charset="0"/>
              </a:rPr>
              <a:t>-</a:t>
            </a:r>
            <a:r>
              <a:rPr lang="fi-FI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anose="02020602080505020303" pitchFamily="18" charset="0"/>
              </a:rPr>
              <a:t>han</a:t>
            </a:r>
            <a:r>
              <a:rPr lang="fi-FI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anose="02020602080505020303" pitchFamily="18" charset="0"/>
              </a:rPr>
              <a:t>-liitepartikkeli</a:t>
            </a:r>
            <a:r>
              <a:rPr lang="fi-FI" i="1" dirty="0" smtClean="0">
                <a:latin typeface="Baskerville Old Face" panose="02020602080505020303" pitchFamily="18" charset="0"/>
              </a:rPr>
              <a:t> </a:t>
            </a:r>
            <a:endParaRPr lang="fi-FI" i="1" dirty="0" smtClean="0">
              <a:solidFill>
                <a:schemeClr val="bg2">
                  <a:lumMod val="50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fi-FI" i="1" dirty="0" smtClean="0">
                <a:solidFill>
                  <a:schemeClr val="accent4">
                    <a:lumMod val="75000"/>
                  </a:schemeClr>
                </a:solidFill>
                <a:latin typeface="Baskerville Old Face" panose="02020602080505020303" pitchFamily="18" charset="0"/>
              </a:rPr>
              <a:t>Yleispersoona</a:t>
            </a:r>
            <a:endParaRPr lang="fi-FI" i="1" dirty="0" smtClean="0">
              <a:solidFill>
                <a:schemeClr val="bg2">
                  <a:lumMod val="50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fi-FI" i="1" dirty="0" err="1" smtClean="0">
                <a:solidFill>
                  <a:schemeClr val="bg2">
                    <a:lumMod val="50000"/>
                  </a:schemeClr>
                </a:solidFill>
                <a:latin typeface="Baskerville Old Face" panose="02020602080505020303" pitchFamily="18" charset="0"/>
              </a:rPr>
              <a:t>Epämääräistäminen</a:t>
            </a:r>
            <a:endParaRPr lang="fi-FI" i="1" dirty="0" smtClean="0">
              <a:latin typeface="Baskerville Old Face" panose="02020602080505020303" pitchFamily="18" charset="0"/>
            </a:endParaRPr>
          </a:p>
          <a:p>
            <a:r>
              <a:rPr lang="fi-FI" i="1" dirty="0">
                <a:solidFill>
                  <a:srgbClr val="7030A0"/>
                </a:solidFill>
                <a:latin typeface="Baskerville Old Face" panose="02020602080505020303" pitchFamily="18" charset="0"/>
              </a:rPr>
              <a:t>	</a:t>
            </a:r>
            <a:r>
              <a:rPr lang="fi-FI" i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Partitiivia</a:t>
            </a:r>
          </a:p>
          <a:p>
            <a:r>
              <a:rPr lang="fi-FI" i="1" smtClean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</a:rPr>
              <a:t>”Ylimääräisiä” </a:t>
            </a:r>
            <a:r>
              <a:rPr lang="fi-FI" i="1" dirty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</a:rPr>
              <a:t>sanoja</a:t>
            </a:r>
          </a:p>
          <a:p>
            <a:endParaRPr lang="fi-FI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22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70858" y="4258490"/>
            <a:ext cx="10058400" cy="3495247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Käännä.		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3100" i="1" dirty="0" err="1" smtClean="0"/>
              <a:t>Kan</a:t>
            </a:r>
            <a:r>
              <a:rPr lang="fi-FI" sz="3100" i="1" dirty="0" smtClean="0"/>
              <a:t> 		du 			</a:t>
            </a:r>
            <a:r>
              <a:rPr lang="fi-FI" sz="3100" i="1" dirty="0" err="1" smtClean="0"/>
              <a:t>ge</a:t>
            </a:r>
            <a:r>
              <a:rPr lang="fi-FI" sz="3100" i="1" dirty="0" smtClean="0"/>
              <a:t> </a:t>
            </a:r>
            <a:r>
              <a:rPr lang="fi-FI" sz="3100" i="1" dirty="0" err="1" smtClean="0"/>
              <a:t>socker</a:t>
            </a:r>
            <a:r>
              <a:rPr lang="fi-FI" sz="3100" i="1" dirty="0" smtClean="0"/>
              <a:t> 	</a:t>
            </a:r>
            <a:r>
              <a:rPr lang="fi-FI" sz="3100" i="1" dirty="0" err="1" smtClean="0"/>
              <a:t>till</a:t>
            </a:r>
            <a:r>
              <a:rPr lang="fi-FI" sz="3100" i="1" dirty="0" smtClean="0"/>
              <a:t> </a:t>
            </a:r>
            <a:r>
              <a:rPr lang="fi-FI" sz="3100" i="1" dirty="0" err="1" smtClean="0"/>
              <a:t>mig</a:t>
            </a:r>
            <a:r>
              <a:rPr lang="fi-FI" sz="3100" i="1" dirty="0" smtClean="0"/>
              <a:t>?</a:t>
            </a:r>
            <a:br>
              <a:rPr lang="fi-FI" sz="3100" i="1" dirty="0" smtClean="0"/>
            </a:br>
            <a:r>
              <a:rPr lang="fi-FI" sz="3100" i="1" dirty="0" smtClean="0"/>
              <a:t/>
            </a:r>
            <a:br>
              <a:rPr lang="fi-FI" sz="3100" i="1" dirty="0" smtClean="0"/>
            </a:br>
            <a:r>
              <a:rPr lang="fi-FI" sz="3100" i="1" dirty="0" err="1" smtClean="0"/>
              <a:t>Können</a:t>
            </a:r>
            <a:r>
              <a:rPr lang="fi-FI" sz="3100" i="1" dirty="0" smtClean="0"/>
              <a:t> 	</a:t>
            </a:r>
            <a:r>
              <a:rPr lang="fi-FI" sz="3100" i="1" dirty="0" err="1" smtClean="0"/>
              <a:t>Sie</a:t>
            </a:r>
            <a:r>
              <a:rPr lang="fi-FI" sz="3100" i="1" dirty="0" smtClean="0"/>
              <a:t> 	</a:t>
            </a:r>
            <a:r>
              <a:rPr lang="fi-FI" sz="3100" i="1" dirty="0" err="1" smtClean="0"/>
              <a:t>bitte</a:t>
            </a:r>
            <a:r>
              <a:rPr lang="fi-FI" sz="3100" i="1" dirty="0" smtClean="0"/>
              <a:t> 		</a:t>
            </a:r>
            <a:r>
              <a:rPr lang="fi-FI" sz="3100" i="1" dirty="0" err="1" smtClean="0"/>
              <a:t>mir</a:t>
            </a:r>
            <a:r>
              <a:rPr lang="fi-FI" sz="3100" i="1" dirty="0" smtClean="0"/>
              <a:t> </a:t>
            </a:r>
            <a:r>
              <a:rPr lang="fi-FI" sz="3100" i="1" dirty="0" err="1"/>
              <a:t>Z</a:t>
            </a:r>
            <a:r>
              <a:rPr lang="fi-FI" sz="3100" i="1" dirty="0" err="1" smtClean="0"/>
              <a:t>ucker</a:t>
            </a:r>
            <a:r>
              <a:rPr lang="fi-FI" sz="3100" i="1" dirty="0" smtClean="0"/>
              <a:t> </a:t>
            </a:r>
            <a:r>
              <a:rPr lang="fi-FI" sz="3100" i="1" dirty="0" err="1" smtClean="0"/>
              <a:t>geben</a:t>
            </a:r>
            <a:r>
              <a:rPr lang="fi-FI" sz="3100" i="1" dirty="0" smtClean="0"/>
              <a:t>?</a:t>
            </a:r>
            <a:br>
              <a:rPr lang="fi-FI" sz="3100" i="1" dirty="0" smtClean="0"/>
            </a:br>
            <a:r>
              <a:rPr lang="fi-FI" sz="3100" i="1" dirty="0" smtClean="0"/>
              <a:t/>
            </a:r>
            <a:br>
              <a:rPr lang="fi-FI" sz="3100" i="1" dirty="0" smtClean="0"/>
            </a:br>
            <a:r>
              <a:rPr lang="fi-FI" sz="3100" i="1" dirty="0" smtClean="0"/>
              <a:t>Can 		</a:t>
            </a:r>
            <a:r>
              <a:rPr lang="fi-FI" sz="3100" i="1" dirty="0" err="1" smtClean="0"/>
              <a:t>you</a:t>
            </a:r>
            <a:r>
              <a:rPr lang="fi-FI" sz="3100" i="1" dirty="0" smtClean="0"/>
              <a:t> 			</a:t>
            </a:r>
            <a:r>
              <a:rPr lang="fi-FI" sz="3100" i="1" dirty="0" err="1" smtClean="0"/>
              <a:t>give</a:t>
            </a:r>
            <a:r>
              <a:rPr lang="fi-FI" sz="3100" i="1" dirty="0" smtClean="0"/>
              <a:t> me </a:t>
            </a:r>
            <a:r>
              <a:rPr lang="fi-FI" sz="3100" i="1" dirty="0" err="1" smtClean="0"/>
              <a:t>sugar</a:t>
            </a:r>
            <a:r>
              <a:rPr lang="fi-FI" sz="3100" i="1" dirty="0" smtClean="0"/>
              <a:t>, 		</a:t>
            </a:r>
            <a:r>
              <a:rPr lang="fi-FI" sz="3100" i="1" dirty="0" err="1" smtClean="0"/>
              <a:t>please</a:t>
            </a:r>
            <a:r>
              <a:rPr lang="fi-FI" sz="3100" i="1" dirty="0" smtClean="0"/>
              <a:t>?</a:t>
            </a: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i="1" dirty="0"/>
              <a:t/>
            </a:r>
            <a:br>
              <a:rPr lang="fi-FI" i="1" dirty="0"/>
            </a:b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i="1" dirty="0"/>
              <a:t/>
            </a:r>
            <a:br>
              <a:rPr lang="fi-FI" i="1" dirty="0"/>
            </a:b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491" y="505534"/>
            <a:ext cx="3122936" cy="207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12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42865" y="2304662"/>
            <a:ext cx="10058400" cy="4553338"/>
          </a:xfrm>
        </p:spPr>
        <p:txBody>
          <a:bodyPr>
            <a:normAutofit/>
          </a:bodyPr>
          <a:lstStyle/>
          <a:p>
            <a:r>
              <a:rPr lang="fi-FI" sz="3100" strike="sngStrike" dirty="0" smtClean="0"/>
              <a:t>Voitko antaa minulle sokeria?</a:t>
            </a:r>
            <a:br>
              <a:rPr lang="fi-FI" sz="3100" strike="sngStrike" dirty="0" smtClean="0"/>
            </a:br>
            <a:r>
              <a:rPr lang="fi-FI" sz="3100" strike="sngStrike" dirty="0" smtClean="0"/>
              <a:t>Voitteko, olkaa hyvä, antaa minulle sokeria?</a:t>
            </a:r>
            <a:br>
              <a:rPr lang="fi-FI" sz="3100" strike="sngStrike" dirty="0" smtClean="0"/>
            </a:br>
            <a:r>
              <a:rPr lang="fi-FI" sz="3100" strike="sngStrike" dirty="0" smtClean="0"/>
              <a:t>Voitko antaa minulle sokeria, kiitos?</a:t>
            </a:r>
            <a:endParaRPr lang="fi-FI" strike="sngStrike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491" y="505534"/>
            <a:ext cx="3122936" cy="207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33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42865" y="3745307"/>
            <a:ext cx="10058400" cy="3495247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	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sz="3100" strike="sngStrike" dirty="0" smtClean="0"/>
              <a:t>Voitko antaa minulle sokeria?</a:t>
            </a:r>
            <a:br>
              <a:rPr lang="fi-FI" sz="3100" strike="sngStrike" dirty="0" smtClean="0"/>
            </a:br>
            <a:r>
              <a:rPr lang="fi-FI" sz="3100" strike="sngStrike" dirty="0" smtClean="0"/>
              <a:t>Voitteko, olkaa hyvä, antaa minulle sokeria?</a:t>
            </a:r>
            <a:br>
              <a:rPr lang="fi-FI" sz="3100" strike="sngStrike" dirty="0" smtClean="0"/>
            </a:br>
            <a:r>
              <a:rPr lang="fi-FI" sz="3100" strike="sngStrike" dirty="0" smtClean="0"/>
              <a:t>Voitko antaa minulle sokeria, kiitos?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&gt; </a:t>
            </a:r>
            <a:r>
              <a:rPr lang="fi-FI" dirty="0" err="1" smtClean="0"/>
              <a:t>Saiskohan</a:t>
            </a:r>
            <a:r>
              <a:rPr lang="fi-FI" dirty="0" smtClean="0"/>
              <a:t> sokeria?</a:t>
            </a: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i="1" dirty="0"/>
              <a:t/>
            </a:r>
            <a:br>
              <a:rPr lang="fi-FI" i="1" dirty="0"/>
            </a:b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i="1" dirty="0"/>
              <a:t/>
            </a:r>
            <a:br>
              <a:rPr lang="fi-FI" i="1" dirty="0"/>
            </a:b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491" y="505534"/>
            <a:ext cx="3122936" cy="207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6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0730" y="429208"/>
            <a:ext cx="5446354" cy="2904722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8301" y="1215207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fi-FI" dirty="0" err="1" smtClean="0"/>
              <a:t>Could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, </a:t>
            </a:r>
            <a:r>
              <a:rPr lang="fi-FI" dirty="0" err="1" smtClean="0"/>
              <a:t>please</a:t>
            </a:r>
            <a:r>
              <a:rPr lang="fi-FI" dirty="0" smtClean="0"/>
              <a:t>, </a:t>
            </a:r>
            <a:br>
              <a:rPr lang="fi-FI" dirty="0" smtClean="0"/>
            </a:br>
            <a:r>
              <a:rPr lang="fi-FI" dirty="0" err="1" smtClean="0"/>
              <a:t>shut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window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26840" y="3022806"/>
            <a:ext cx="10058400" cy="3931920"/>
          </a:xfrm>
        </p:spPr>
        <p:txBody>
          <a:bodyPr/>
          <a:lstStyle/>
          <a:p>
            <a:r>
              <a:rPr lang="fi-FI" dirty="0" smtClean="0"/>
              <a:t>Voisitko sinä, ole hyvä, sulkea ikkunan?</a:t>
            </a:r>
          </a:p>
          <a:p>
            <a:r>
              <a:rPr lang="fi-FI" dirty="0" smtClean="0"/>
              <a:t>Voisitko sinä sulkea ikkunan?</a:t>
            </a:r>
          </a:p>
          <a:p>
            <a:r>
              <a:rPr lang="fi-FI" dirty="0" smtClean="0"/>
              <a:t>Voisitko sulkea ikkunan?</a:t>
            </a:r>
          </a:p>
          <a:p>
            <a:r>
              <a:rPr lang="fi-FI" dirty="0" smtClean="0"/>
              <a:t>Voisiko ikkunan sulkea?</a:t>
            </a:r>
          </a:p>
          <a:p>
            <a:r>
              <a:rPr lang="fi-FI" dirty="0" smtClean="0"/>
              <a:t>Voisikohan ikkunan sulkea?</a:t>
            </a:r>
          </a:p>
          <a:p>
            <a:r>
              <a:rPr lang="fi-FI" dirty="0" smtClean="0"/>
              <a:t>Voisikohan tuon ikkunan laittaa kiinni?</a:t>
            </a:r>
          </a:p>
          <a:p>
            <a:r>
              <a:rPr lang="fi-FI" dirty="0" smtClean="0"/>
              <a:t>Onko teistä täällä kylmä?</a:t>
            </a:r>
          </a:p>
          <a:p>
            <a:r>
              <a:rPr lang="fi-FI" dirty="0" smtClean="0"/>
              <a:t>[Ei sano mitään, mutta vetää villatakkia tiukemmalle, hytisee liioitellusti ja katselee ympärilleen.]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429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35</TotalTime>
  <Words>82</Words>
  <Application>Microsoft Office PowerPoint</Application>
  <PresentationFormat>Laajakuva</PresentationFormat>
  <Paragraphs>24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Baskerville Old Face</vt:lpstr>
      <vt:lpstr>Century Gothic</vt:lpstr>
      <vt:lpstr>Garamond</vt:lpstr>
      <vt:lpstr>Savon</vt:lpstr>
      <vt:lpstr>Suomalaista kohteliaisuutta</vt:lpstr>
      <vt:lpstr>Oliskohan  vielä  saanu nähdä  jonkinnäköstä  henkilöllisyystodistusta?</vt:lpstr>
      <vt:lpstr> Could  you  show  your identity card,  please?</vt:lpstr>
      <vt:lpstr>Oliskohan  vielä  saanu nähdä  jonkinnäköstä  henkilöllisyystodistusta?</vt:lpstr>
      <vt:lpstr>Oliskohan vielä saanu nähdä jonkinnäköstä henkilöllisyystodistusta?</vt:lpstr>
      <vt:lpstr>Käännä.     Kan   du    ge socker  till mig?  Können  Sie  bitte   mir Zucker geben?  Can   you    give me sugar,   please?       </vt:lpstr>
      <vt:lpstr>Voitko antaa minulle sokeria? Voitteko, olkaa hyvä, antaa minulle sokeria? Voitko antaa minulle sokeria, kiitos?</vt:lpstr>
      <vt:lpstr>   Voitko antaa minulle sokeria? Voitteko, olkaa hyvä, antaa minulle sokeria? Voitko antaa minulle sokeria, kiitos?  &gt; Saiskohan sokeria?       </vt:lpstr>
      <vt:lpstr>Could you, please,  shut the window?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Suomalaista kohteliaisuutta</dc:title>
  <dc:creator>Pajarinen Jaana</dc:creator>
  <cp:lastModifiedBy>Pajarinen Jaana</cp:lastModifiedBy>
  <cp:revision>6</cp:revision>
  <dcterms:created xsi:type="dcterms:W3CDTF">2019-02-19T14:28:51Z</dcterms:created>
  <dcterms:modified xsi:type="dcterms:W3CDTF">2019-02-19T15:05:46Z</dcterms:modified>
</cp:coreProperties>
</file>