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5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9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18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9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84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12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54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31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7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58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6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1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3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50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96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11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33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14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B4719F-AE05-444D-89F7-26444730C4D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4915BCA-422E-4D28-992E-E20ED9D091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52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16A4F1-D391-4CB5-A076-0BCDA290B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6600" dirty="0"/>
              <a:t>Ruotsin itämaasta Suomeksi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A63AF8-9E0E-49FE-847B-D10C1BBED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6000" b="1" dirty="0"/>
              <a:t>Hi5</a:t>
            </a:r>
          </a:p>
        </p:txBody>
      </p:sp>
    </p:spTree>
    <p:extLst>
      <p:ext uri="{BB962C8B-B14F-4D97-AF65-F5344CB8AC3E}">
        <p14:creationId xmlns:p14="http://schemas.microsoft.com/office/powerpoint/2010/main" val="141724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A50219-C936-4455-88F9-B567083E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Kivikausi 8500-1500 eKr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5BDC1FC-3E50-458A-B324-F2D97DD97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525" y="-60543"/>
            <a:ext cx="3603737" cy="6930264"/>
          </a:xfrm>
          <a:prstGeom prst="rect">
            <a:avLst/>
          </a:prstGeom>
        </p:spPr>
      </p:pic>
      <p:sp>
        <p:nvSpPr>
          <p:cNvPr id="6" name="Nuoli: Vasen 5">
            <a:extLst>
              <a:ext uri="{FF2B5EF4-FFF2-40B4-BE49-F238E27FC236}">
                <a16:creationId xmlns:a16="http://schemas.microsoft.com/office/drawing/2014/main" id="{39C072C0-1FA7-4463-B588-B7853B3A2250}"/>
              </a:ext>
            </a:extLst>
          </p:cNvPr>
          <p:cNvSpPr/>
          <p:nvPr/>
        </p:nvSpPr>
        <p:spPr>
          <a:xfrm rot="19831701">
            <a:off x="5037516" y="4441785"/>
            <a:ext cx="3155027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Antrean</a:t>
            </a:r>
            <a:r>
              <a:rPr lang="fi-FI" dirty="0"/>
              <a:t> kalaverkko !!</a:t>
            </a:r>
          </a:p>
        </p:txBody>
      </p:sp>
    </p:spTree>
    <p:extLst>
      <p:ext uri="{BB962C8B-B14F-4D97-AF65-F5344CB8AC3E}">
        <p14:creationId xmlns:p14="http://schemas.microsoft.com/office/powerpoint/2010/main" val="37740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58C5B-6EA7-4FCB-95AC-FB85B159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Aputieteet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183874-C39C-4718-9697-52F43EB03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D323DBDE-DD13-4941-847A-36E10D319E47}"/>
              </a:ext>
            </a:extLst>
          </p:cNvPr>
          <p:cNvSpPr/>
          <p:nvPr/>
        </p:nvSpPr>
        <p:spPr>
          <a:xfrm>
            <a:off x="4090127" y="3029927"/>
            <a:ext cx="3639343" cy="1679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Historiantutkimus 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735D1F02-CA3D-49BF-A500-828FEBFFAB44}"/>
              </a:ext>
            </a:extLst>
          </p:cNvPr>
          <p:cNvSpPr/>
          <p:nvPr/>
        </p:nvSpPr>
        <p:spPr>
          <a:xfrm>
            <a:off x="581684" y="3033591"/>
            <a:ext cx="2514600" cy="1591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Arkeologia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922AF1D-8D26-448E-BFD4-562909C84B48}"/>
              </a:ext>
            </a:extLst>
          </p:cNvPr>
          <p:cNvSpPr/>
          <p:nvPr/>
        </p:nvSpPr>
        <p:spPr>
          <a:xfrm>
            <a:off x="8096695" y="3029927"/>
            <a:ext cx="3639343" cy="1679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Luonnontieteet</a:t>
            </a:r>
          </a:p>
        </p:txBody>
      </p:sp>
      <p:sp>
        <p:nvSpPr>
          <p:cNvPr id="9" name="Sydän 8">
            <a:extLst>
              <a:ext uri="{FF2B5EF4-FFF2-40B4-BE49-F238E27FC236}">
                <a16:creationId xmlns:a16="http://schemas.microsoft.com/office/drawing/2014/main" id="{4E7EC856-E676-4B6D-93E5-91247913B776}"/>
              </a:ext>
            </a:extLst>
          </p:cNvPr>
          <p:cNvSpPr/>
          <p:nvPr/>
        </p:nvSpPr>
        <p:spPr>
          <a:xfrm>
            <a:off x="7504241" y="3548673"/>
            <a:ext cx="817684" cy="83526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ydän 9">
            <a:extLst>
              <a:ext uri="{FF2B5EF4-FFF2-40B4-BE49-F238E27FC236}">
                <a16:creationId xmlns:a16="http://schemas.microsoft.com/office/drawing/2014/main" id="{87927C84-AF33-4F20-ACDD-505DE25D0D30}"/>
              </a:ext>
            </a:extLst>
          </p:cNvPr>
          <p:cNvSpPr/>
          <p:nvPr/>
        </p:nvSpPr>
        <p:spPr>
          <a:xfrm>
            <a:off x="3001338" y="3307618"/>
            <a:ext cx="1336431" cy="131738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102AE71F-8FA3-4DCD-8818-469DC4A54244}"/>
              </a:ext>
            </a:extLst>
          </p:cNvPr>
          <p:cNvSpPr/>
          <p:nvPr/>
        </p:nvSpPr>
        <p:spPr>
          <a:xfrm>
            <a:off x="7076432" y="1893867"/>
            <a:ext cx="2739230" cy="12493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Ajoittaminen</a:t>
            </a:r>
          </a:p>
          <a:p>
            <a:pPr algn="ctr"/>
            <a:r>
              <a:rPr lang="fi-FI" dirty="0"/>
              <a:t>(esim. siitepöly)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A324ACD-CB4B-4E93-BB22-B35B5526BA04}"/>
              </a:ext>
            </a:extLst>
          </p:cNvPr>
          <p:cNvSpPr txBox="1"/>
          <p:nvPr/>
        </p:nvSpPr>
        <p:spPr>
          <a:xfrm>
            <a:off x="3489307" y="4781315"/>
            <a:ext cx="5540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600" b="1" dirty="0"/>
              <a:t>Historiantutkijan tehtävänä on selvittää, mitkä tapahtumat ovat seurausta mistäkin tapahtumasta. Historian avulla ymmärrämme, miksi yhteiskunnas-</a:t>
            </a:r>
            <a:r>
              <a:rPr lang="fi-FI" sz="1600" b="1" dirty="0" err="1"/>
              <a:t>samme</a:t>
            </a:r>
            <a:r>
              <a:rPr lang="fi-FI" sz="1600" b="1" dirty="0"/>
              <a:t> asiat ovat niin kuin ovat. Historian sanottiinkin jo antiikin aikoina olevan elämän opettaja.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F39CA959-5BB0-46FE-BDF0-A7A6F4F45C4E}"/>
              </a:ext>
            </a:extLst>
          </p:cNvPr>
          <p:cNvSpPr/>
          <p:nvPr/>
        </p:nvSpPr>
        <p:spPr>
          <a:xfrm>
            <a:off x="8572501" y="527101"/>
            <a:ext cx="2954214" cy="15830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Radiohiiliajoitus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9D9C1A87-D216-4B98-A252-CC63CA02B772}"/>
              </a:ext>
            </a:extLst>
          </p:cNvPr>
          <p:cNvSpPr/>
          <p:nvPr/>
        </p:nvSpPr>
        <p:spPr>
          <a:xfrm>
            <a:off x="10260623" y="4624998"/>
            <a:ext cx="1732085" cy="9932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17977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A0423-FCE5-4A54-AB92-3A4C2512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AC8A59-5541-47DF-A4FF-F6F2E1D90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b="1" dirty="0"/>
              <a:t>Kurssin kokonaisuuskesto 38 tuntia</a:t>
            </a:r>
          </a:p>
          <a:p>
            <a:r>
              <a:rPr lang="fi-FI" sz="2400" b="1" dirty="0"/>
              <a:t>N. 18 oppituntia =</a:t>
            </a:r>
            <a:r>
              <a:rPr lang="fi-FI" sz="2400" b="1" dirty="0" err="1"/>
              <a:t>yht</a:t>
            </a:r>
            <a:r>
              <a:rPr lang="fi-FI" sz="2400" b="1" dirty="0"/>
              <a:t> 23 tuntia</a:t>
            </a:r>
          </a:p>
          <a:p>
            <a:r>
              <a:rPr lang="fi-FI" sz="2400" b="1" dirty="0"/>
              <a:t>Kotona tehtävä työ n. 15 tuntia</a:t>
            </a:r>
            <a:endParaRPr lang="fi-FI" sz="2000" b="1" dirty="0"/>
          </a:p>
          <a:p>
            <a:pPr lvl="1"/>
            <a:r>
              <a:rPr lang="fi-FI" sz="2000" b="1" dirty="0"/>
              <a:t>Kotitehtävät</a:t>
            </a:r>
          </a:p>
          <a:p>
            <a:pPr lvl="1"/>
            <a:r>
              <a:rPr lang="fi-FI" sz="2000" b="1" dirty="0"/>
              <a:t>Kurssityö</a:t>
            </a:r>
          </a:p>
          <a:p>
            <a:pPr lvl="1"/>
            <a:endParaRPr lang="fi-FI" sz="2000" b="1" dirty="0"/>
          </a:p>
          <a:p>
            <a:pPr lvl="1"/>
            <a:endParaRPr lang="fi-FI" sz="2000" b="1" dirty="0"/>
          </a:p>
          <a:p>
            <a:pPr marL="457200" lvl="1" indent="0">
              <a:buNone/>
            </a:pPr>
            <a:r>
              <a:rPr lang="fi-FI" sz="2000" b="1" dirty="0"/>
              <a:t>+ Koeviikolla kurssikoe -&gt; </a:t>
            </a:r>
            <a:r>
              <a:rPr lang="fi-FI" sz="2000" b="1" dirty="0" err="1"/>
              <a:t>Abitti</a:t>
            </a:r>
            <a:r>
              <a:rPr lang="fi-FI" sz="20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7419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376353-00B9-425A-8483-3D7E32BD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989833-7E04-49CA-A205-E7925597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2393343"/>
            <a:ext cx="8643067" cy="4134678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Suomen alue ennen ristiretkiä (8500 </a:t>
            </a:r>
            <a:r>
              <a:rPr lang="fi-FI" b="1" dirty="0" err="1"/>
              <a:t>eKr</a:t>
            </a:r>
            <a:r>
              <a:rPr lang="fi-FI" b="1" dirty="0"/>
              <a:t> -1150 </a:t>
            </a:r>
            <a:r>
              <a:rPr lang="fi-FI" b="1" dirty="0" err="1"/>
              <a:t>jKr</a:t>
            </a:r>
            <a:r>
              <a:rPr lang="fi-FI" b="1" dirty="0"/>
              <a:t>)</a:t>
            </a:r>
          </a:p>
          <a:p>
            <a:pPr lvl="1"/>
            <a:r>
              <a:rPr lang="fi-FI" dirty="0"/>
              <a:t>Tutkimusmenetelmät ja käsitykset Suomen väestöryhmien alkuperästä. Rautakautinen, heimoyhteiskuntien Suomi.</a:t>
            </a:r>
          </a:p>
          <a:p>
            <a:r>
              <a:rPr lang="fi-FI" b="1" dirty="0"/>
              <a:t>Keskiaika (1150-1500 –luku)</a:t>
            </a:r>
          </a:p>
          <a:p>
            <a:pPr lvl="1"/>
            <a:r>
              <a:rPr lang="fi-FI" dirty="0"/>
              <a:t>Itämeren alueen valtiollinen kehittyminen. Kirkollisen ja maallisen vallan muotoutuminen. Yhteiskunta, elinkeinot, elämäntapa ja kulttuuri.</a:t>
            </a:r>
          </a:p>
          <a:p>
            <a:r>
              <a:rPr lang="fi-FI" sz="1900" b="1" dirty="0"/>
              <a:t>Uusi aika (1500-1809)</a:t>
            </a:r>
          </a:p>
          <a:p>
            <a:pPr lvl="1"/>
            <a:r>
              <a:rPr lang="fi-FI" dirty="0"/>
              <a:t>Reformaatio ja vahvistuva hallitusvalta. Ruotsin suurvalta-ajan vaikutus Suomeen. Sääty- ja maatalousyhteiskunta. Kehittyvä talous.</a:t>
            </a:r>
          </a:p>
          <a:p>
            <a:r>
              <a:rPr lang="fi-FI" sz="1900" b="1" dirty="0"/>
              <a:t>Ruotsista Venäjän osaksi </a:t>
            </a:r>
          </a:p>
          <a:p>
            <a:pPr lvl="1"/>
            <a:r>
              <a:rPr lang="fi-FI" dirty="0"/>
              <a:t>Suomen aseman muutos ja yhteiskunnalliset uudistukset Ruotsin ajan lopulla. Suomen liittäminen Venäjään ja autonomian synty. Kansallinen herääminen, sivistys, tiede ja taide.</a:t>
            </a:r>
          </a:p>
        </p:txBody>
      </p:sp>
      <p:sp>
        <p:nvSpPr>
          <p:cNvPr id="4" name="Oikea aaltosulje 3">
            <a:extLst>
              <a:ext uri="{FF2B5EF4-FFF2-40B4-BE49-F238E27FC236}">
                <a16:creationId xmlns:a16="http://schemas.microsoft.com/office/drawing/2014/main" id="{F2E24781-2F34-4479-A620-162BC87E5EEC}"/>
              </a:ext>
            </a:extLst>
          </p:cNvPr>
          <p:cNvSpPr/>
          <p:nvPr/>
        </p:nvSpPr>
        <p:spPr>
          <a:xfrm>
            <a:off x="8299710" y="2393343"/>
            <a:ext cx="1033669" cy="413467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F18543EB-7AC8-4F82-A68B-BE88B072A383}"/>
              </a:ext>
            </a:extLst>
          </p:cNvPr>
          <p:cNvSpPr/>
          <p:nvPr/>
        </p:nvSpPr>
        <p:spPr>
          <a:xfrm>
            <a:off x="9040633" y="3429000"/>
            <a:ext cx="3151367" cy="2074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n. 8500 </a:t>
            </a:r>
            <a:r>
              <a:rPr lang="fi-FI" sz="2800" b="1" dirty="0" err="1"/>
              <a:t>eaa</a:t>
            </a:r>
            <a:r>
              <a:rPr lang="fi-FI" sz="2800" b="1" dirty="0"/>
              <a:t>-</a:t>
            </a:r>
          </a:p>
          <a:p>
            <a:pPr algn="ctr"/>
            <a:r>
              <a:rPr lang="fi-FI" sz="2800" b="1" dirty="0"/>
              <a:t>1880-luvulle jaa</a:t>
            </a:r>
          </a:p>
        </p:txBody>
      </p:sp>
    </p:spTree>
    <p:extLst>
      <p:ext uri="{BB962C8B-B14F-4D97-AF65-F5344CB8AC3E}">
        <p14:creationId xmlns:p14="http://schemas.microsoft.com/office/powerpoint/2010/main" val="378265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F43F74-48EC-46A1-98C4-5F1F3449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Mistä alkaa historia? </a:t>
            </a:r>
            <a:br>
              <a:rPr lang="fi-FI" dirty="0"/>
            </a:b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F6F83EF-7B2E-4356-B460-42E4C4C8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70F2D34-C185-4D7D-B6B2-52F6D5C574BB}"/>
              </a:ext>
            </a:extLst>
          </p:cNvPr>
          <p:cNvSpPr/>
          <p:nvPr/>
        </p:nvSpPr>
        <p:spPr>
          <a:xfrm>
            <a:off x="206277" y="4551809"/>
            <a:ext cx="2954215" cy="144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Esihistoria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85AF310-F0FF-4DE4-A616-E8E6AE14E154}"/>
              </a:ext>
            </a:extLst>
          </p:cNvPr>
          <p:cNvSpPr/>
          <p:nvPr/>
        </p:nvSpPr>
        <p:spPr>
          <a:xfrm>
            <a:off x="3866594" y="4551809"/>
            <a:ext cx="3516922" cy="144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Historia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0BCD7B6-675E-4BAA-B1B5-FF6F7B93AD8E}"/>
              </a:ext>
            </a:extLst>
          </p:cNvPr>
          <p:cNvSpPr/>
          <p:nvPr/>
        </p:nvSpPr>
        <p:spPr>
          <a:xfrm>
            <a:off x="8037962" y="4577862"/>
            <a:ext cx="3241200" cy="144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Tulevaisuus</a:t>
            </a: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771E1AE7-ACEB-4E99-9646-D520D6706B29}"/>
              </a:ext>
            </a:extLst>
          </p:cNvPr>
          <p:cNvSpPr/>
          <p:nvPr/>
        </p:nvSpPr>
        <p:spPr>
          <a:xfrm rot="5400000">
            <a:off x="2730317" y="3433232"/>
            <a:ext cx="1618108" cy="1107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3BF0B41-735B-40D6-A402-3ACFA07EAD32}"/>
              </a:ext>
            </a:extLst>
          </p:cNvPr>
          <p:cNvSpPr/>
          <p:nvPr/>
        </p:nvSpPr>
        <p:spPr>
          <a:xfrm>
            <a:off x="1318846" y="1749669"/>
            <a:ext cx="4306209" cy="127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/>
              <a:t>Kirjallisia lähteitä</a:t>
            </a:r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F91AEA81-7D74-4334-918E-25FE46F4F33C}"/>
              </a:ext>
            </a:extLst>
          </p:cNvPr>
          <p:cNvSpPr/>
          <p:nvPr/>
        </p:nvSpPr>
        <p:spPr>
          <a:xfrm>
            <a:off x="5788947" y="1406688"/>
            <a:ext cx="1200938" cy="1019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7D1B78D4-8D80-45B6-981C-B66A28FE9B40}"/>
              </a:ext>
            </a:extLst>
          </p:cNvPr>
          <p:cNvSpPr/>
          <p:nvPr/>
        </p:nvSpPr>
        <p:spPr>
          <a:xfrm>
            <a:off x="5742170" y="2533081"/>
            <a:ext cx="1247715" cy="747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2519E5CD-B369-4943-9470-4F6FBB9BBAC5}"/>
              </a:ext>
            </a:extLst>
          </p:cNvPr>
          <p:cNvSpPr/>
          <p:nvPr/>
        </p:nvSpPr>
        <p:spPr>
          <a:xfrm>
            <a:off x="7069015" y="1063869"/>
            <a:ext cx="5029200" cy="11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Vanhimpina kirjoitusjärjestelminä pidetään yleisesti sumerien nuolenpääkirjoitusta</a:t>
            </a:r>
          </a:p>
          <a:p>
            <a:pPr algn="ctr"/>
            <a:r>
              <a:rPr lang="fi-FI" dirty="0"/>
              <a:t>3500-3000 eaa.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21E9239-59E3-4C45-A35D-4A5D798AFCCD}"/>
              </a:ext>
            </a:extLst>
          </p:cNvPr>
          <p:cNvSpPr/>
          <p:nvPr/>
        </p:nvSpPr>
        <p:spPr>
          <a:xfrm>
            <a:off x="7089646" y="2533081"/>
            <a:ext cx="4721469" cy="95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Suomen ensimmäiset kirjalliset lähteet ovat ajalta 1100-1200-luvulta jaa.</a:t>
            </a:r>
          </a:p>
        </p:txBody>
      </p:sp>
    </p:spTree>
    <p:extLst>
      <p:ext uri="{BB962C8B-B14F-4D97-AF65-F5344CB8AC3E}">
        <p14:creationId xmlns:p14="http://schemas.microsoft.com/office/powerpoint/2010/main" val="6951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C0A1A-A5D2-4DC4-AD29-B948B49A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E8D4E4B-0FD9-4FED-9879-770CBD61C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46" y="879231"/>
            <a:ext cx="5890054" cy="556219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8C5BFD26-7C4D-42F1-800C-0EFC76C81AFC}"/>
              </a:ext>
            </a:extLst>
          </p:cNvPr>
          <p:cNvSpPr/>
          <p:nvPr/>
        </p:nvSpPr>
        <p:spPr>
          <a:xfrm>
            <a:off x="6253789" y="2871607"/>
            <a:ext cx="5093110" cy="229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Nuolenpääkirjoituksella tehty kauppakirja Sumerista, 2600 eaa.</a:t>
            </a:r>
          </a:p>
        </p:txBody>
      </p:sp>
    </p:spTree>
    <p:extLst>
      <p:ext uri="{BB962C8B-B14F-4D97-AF65-F5344CB8AC3E}">
        <p14:creationId xmlns:p14="http://schemas.microsoft.com/office/powerpoint/2010/main" val="33223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2005746-5613-4059-A43E-E726B548A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07" y="1064342"/>
            <a:ext cx="12204684" cy="47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441C3-E962-4575-B78F-AEAC67C5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/>
              <a:t>Historian 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6AFF5E-B82E-4170-ABE1-95A4AAB26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" y="2286000"/>
            <a:ext cx="10770577" cy="4457700"/>
          </a:xfrm>
        </p:spPr>
        <p:txBody>
          <a:bodyPr>
            <a:normAutofit lnSpcReduction="10000"/>
          </a:bodyPr>
          <a:lstStyle/>
          <a:p>
            <a:r>
              <a:rPr lang="fi-FI" sz="2400" b="1" dirty="0"/>
              <a:t>Ihmisen toiminta jättää jälkiä, joita nimitetään lähteiksi. Mitä keksit?</a:t>
            </a:r>
          </a:p>
          <a:p>
            <a:pPr marL="0" indent="0">
              <a:buNone/>
            </a:pPr>
            <a:r>
              <a:rPr lang="fi-FI" sz="2400" b="1" dirty="0"/>
              <a:t>	- Kirjallisia lähteitä ovat kaikki ihmiskäden kirjoittamat dokumentit kuten puheet, asiakirjat, muistelmat, 	runot, sanomalehdet, rauhansopimukset, kronikat ja kirjeet.</a:t>
            </a:r>
          </a:p>
          <a:p>
            <a:pPr marL="457200" lvl="1" indent="0">
              <a:buNone/>
            </a:pPr>
            <a:r>
              <a:rPr lang="fi-FI" sz="2400" b="1" dirty="0"/>
              <a:t>- Kuvalliset lähteet. Tällaisia ovat esittävät lähteet eli taulut, valokuvat, piirrokset, kaiverrukset ja pilakuvat. </a:t>
            </a:r>
          </a:p>
          <a:p>
            <a:pPr marL="0" indent="0">
              <a:buNone/>
            </a:pPr>
            <a:r>
              <a:rPr lang="fi-FI" sz="2400" b="1" dirty="0"/>
              <a:t>	- Myös suullinen perimätieto on edelleen yksi historian lähdeaineisto joskin  epäluotettavin.</a:t>
            </a:r>
          </a:p>
          <a:p>
            <a:r>
              <a:rPr lang="fi-FI" sz="2400" b="1" dirty="0"/>
              <a:t>Kaikkia ei pidetä yhtä luotettavina, miksi?</a:t>
            </a:r>
          </a:p>
          <a:p>
            <a:r>
              <a:rPr lang="fi-FI" sz="2400" b="1" dirty="0"/>
              <a:t> Tutkijan on tärkeää kysyä, miksi tämä lähde on syntynyt. =&gt; LÄHDEKRITIIKKI</a:t>
            </a:r>
          </a:p>
        </p:txBody>
      </p:sp>
    </p:spTree>
    <p:extLst>
      <p:ext uri="{BB962C8B-B14F-4D97-AF65-F5344CB8AC3E}">
        <p14:creationId xmlns:p14="http://schemas.microsoft.com/office/powerpoint/2010/main" val="42515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6C8B220-C94E-4679-A03B-EC3C64A5E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104" b="62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8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9EEE014-E4E6-41FD-A8BE-7B96F60B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Kivikausi 8500- 1500 eKr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Kuva 3">
            <a:extLst>
              <a:ext uri="{FF2B5EF4-FFF2-40B4-BE49-F238E27FC236}">
                <a16:creationId xmlns:a16="http://schemas.microsoft.com/office/drawing/2014/main" id="{7AF55BEA-0557-4C3B-9542-D9E34ACBF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6813" y="298543"/>
            <a:ext cx="5892071" cy="64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5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3816</TotalTime>
  <Words>240</Words>
  <Application>Microsoft Office PowerPoint</Application>
  <PresentationFormat>Laajakuva</PresentationFormat>
  <Paragraphs>50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Ioni (johtoryhmä)</vt:lpstr>
      <vt:lpstr>Ruotsin itämaasta Suomeksi </vt:lpstr>
      <vt:lpstr>Kurssin sisältö</vt:lpstr>
      <vt:lpstr>Kurssin sisältö</vt:lpstr>
      <vt:lpstr> Mistä alkaa historia?  </vt:lpstr>
      <vt:lpstr>PowerPoint-esitys</vt:lpstr>
      <vt:lpstr>PowerPoint-esitys</vt:lpstr>
      <vt:lpstr>Historian lähteet</vt:lpstr>
      <vt:lpstr>PowerPoint-esitys</vt:lpstr>
      <vt:lpstr>Kivikausi 8500- 1500 eKr</vt:lpstr>
      <vt:lpstr>Kivikausi 8500-1500 eKr</vt:lpstr>
      <vt:lpstr>Aputieteet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Ruotsin itämaasta Suomeksi</dc:title>
  <dc:creator>Maija Ruuskanen</dc:creator>
  <cp:lastModifiedBy>Maija Ruuskanen</cp:lastModifiedBy>
  <cp:revision>19</cp:revision>
  <dcterms:created xsi:type="dcterms:W3CDTF">2018-08-06T10:40:07Z</dcterms:created>
  <dcterms:modified xsi:type="dcterms:W3CDTF">2018-08-09T18:51:36Z</dcterms:modified>
</cp:coreProperties>
</file>