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352" r:id="rId2"/>
    <p:sldId id="391" r:id="rId3"/>
    <p:sldId id="392" r:id="rId4"/>
    <p:sldId id="393" r:id="rId5"/>
    <p:sldId id="394" r:id="rId6"/>
    <p:sldId id="395" r:id="rId7"/>
    <p:sldId id="396" r:id="rId8"/>
    <p:sldId id="387" r:id="rId9"/>
    <p:sldId id="397" r:id="rId10"/>
    <p:sldId id="398" r:id="rId11"/>
    <p:sldId id="399" r:id="rId12"/>
    <p:sldId id="400" r:id="rId13"/>
    <p:sldId id="401" r:id="rId14"/>
    <p:sldId id="406" r:id="rId15"/>
    <p:sldId id="402" r:id="rId16"/>
    <p:sldId id="403" r:id="rId17"/>
  </p:sldIdLst>
  <p:sldSz cx="9144000" cy="6858000" type="screen4x3"/>
  <p:notesSz cx="9872663" cy="67421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90">
          <p15:clr>
            <a:srgbClr val="A4A3A4"/>
          </p15:clr>
        </p15:guide>
        <p15:guide id="2" pos="374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EDA4"/>
    <a:srgbClr val="FEEEAC"/>
    <a:srgbClr val="FCD116"/>
    <a:srgbClr val="009E60"/>
    <a:srgbClr val="3A75C4"/>
    <a:srgbClr val="5BBF21"/>
    <a:srgbClr val="1E1C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426" y="60"/>
      </p:cViewPr>
      <p:guideLst>
        <p:guide orient="horz" pos="890"/>
        <p:guide pos="374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4277399" cy="337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34" tIns="45768" rIns="91534" bIns="45768" numCol="1" anchor="t" anchorCtr="0" compatLnSpc="1">
            <a:prstTxWarp prst="textNoShape">
              <a:avLst/>
            </a:prstTxWarp>
          </a:bodyPr>
          <a:lstStyle>
            <a:lvl1pPr defTabSz="915083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93000" y="1"/>
            <a:ext cx="4277399" cy="337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34" tIns="45768" rIns="91534" bIns="45768" numCol="1" anchor="t" anchorCtr="0" compatLnSpc="1">
            <a:prstTxWarp prst="textNoShape">
              <a:avLst/>
            </a:prstTxWarp>
          </a:bodyPr>
          <a:lstStyle>
            <a:lvl1pPr algn="r" defTabSz="915083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409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403523"/>
            <a:ext cx="4277399" cy="337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34" tIns="45768" rIns="91534" bIns="45768" numCol="1" anchor="b" anchorCtr="0" compatLnSpc="1">
            <a:prstTxWarp prst="textNoShape">
              <a:avLst/>
            </a:prstTxWarp>
          </a:bodyPr>
          <a:lstStyle>
            <a:lvl1pPr defTabSz="915083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409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93000" y="6403523"/>
            <a:ext cx="4277399" cy="337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34" tIns="45768" rIns="91534" bIns="45768" numCol="1" anchor="b" anchorCtr="0" compatLnSpc="1">
            <a:prstTxWarp prst="textNoShape">
              <a:avLst/>
            </a:prstTxWarp>
          </a:bodyPr>
          <a:lstStyle>
            <a:lvl1pPr algn="r" defTabSz="915083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B95B5817-98B8-4F0F-AA7A-9187ABC03023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103188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4277399" cy="337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34" tIns="45768" rIns="91534" bIns="45768" numCol="1" anchor="t" anchorCtr="0" compatLnSpc="1">
            <a:prstTxWarp prst="textNoShape">
              <a:avLst/>
            </a:prstTxWarp>
          </a:bodyPr>
          <a:lstStyle>
            <a:lvl1pPr defTabSz="915083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95266" y="1"/>
            <a:ext cx="4277398" cy="337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34" tIns="45768" rIns="91534" bIns="45768" numCol="1" anchor="t" anchorCtr="0" compatLnSpc="1">
            <a:prstTxWarp prst="textNoShape">
              <a:avLst/>
            </a:prstTxWarp>
          </a:bodyPr>
          <a:lstStyle>
            <a:lvl1pPr algn="r" defTabSz="915083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51200" y="506413"/>
            <a:ext cx="3370263" cy="25273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315602" y="3202292"/>
            <a:ext cx="7241463" cy="3034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34" tIns="45768" rIns="91534" bIns="4576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Muokkaa tekstin perustyylejä napsauttamalla</a:t>
            </a:r>
          </a:p>
          <a:p>
            <a:pPr lvl="1"/>
            <a:r>
              <a:rPr lang="en-US" noProof="0"/>
              <a:t>toinen taso</a:t>
            </a:r>
          </a:p>
          <a:p>
            <a:pPr lvl="2"/>
            <a:r>
              <a:rPr lang="en-US" noProof="0"/>
              <a:t>kolmas taso</a:t>
            </a:r>
          </a:p>
          <a:p>
            <a:pPr lvl="3"/>
            <a:r>
              <a:rPr lang="en-US" noProof="0"/>
              <a:t>neljäs taso</a:t>
            </a:r>
          </a:p>
          <a:p>
            <a:pPr lvl="4"/>
            <a:r>
              <a:rPr lang="en-US" noProof="0"/>
              <a:t>viides taso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404583"/>
            <a:ext cx="4277399" cy="337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34" tIns="45768" rIns="91534" bIns="45768" numCol="1" anchor="b" anchorCtr="0" compatLnSpc="1">
            <a:prstTxWarp prst="textNoShape">
              <a:avLst/>
            </a:prstTxWarp>
          </a:bodyPr>
          <a:lstStyle>
            <a:lvl1pPr defTabSz="915083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95266" y="6404583"/>
            <a:ext cx="4277398" cy="337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34" tIns="45768" rIns="91534" bIns="45768" numCol="1" anchor="b" anchorCtr="0" compatLnSpc="1">
            <a:prstTxWarp prst="textNoShape">
              <a:avLst/>
            </a:prstTxWarp>
          </a:bodyPr>
          <a:lstStyle>
            <a:lvl1pPr algn="r" defTabSz="915083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34F89923-B184-4C3F-97F6-8E5F3E71F0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0819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083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1pPr>
            <a:lvl2pPr marL="725862" indent="-279178" defTabSz="915083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116711" indent="-223342" defTabSz="915083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3pPr>
            <a:lvl4pPr marL="1563395" indent="-223342" defTabSz="915083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4pPr>
            <a:lvl5pPr marL="2010080" indent="-223342" defTabSz="915083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5pPr>
            <a:lvl6pPr marL="2456764" indent="-223342" defTabSz="915083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6pPr>
            <a:lvl7pPr marL="2903449" indent="-223342" defTabSz="915083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7pPr>
            <a:lvl8pPr marL="3350133" indent="-223342" defTabSz="915083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8pPr>
            <a:lvl9pPr marL="3796817" indent="-223342" defTabSz="915083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482C5E43-86D4-4216-A184-5702A23A82B7}" type="slidenum">
              <a:rPr lang="en-US" altLang="fi-FI" sz="1200"/>
              <a:pPr/>
              <a:t>1</a:t>
            </a:fld>
            <a:endParaRPr lang="en-US" altLang="fi-FI" sz="120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3716490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48" descr="xkansi_tk_kayttaytymi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66800" y="2098675"/>
            <a:ext cx="5410200" cy="1143000"/>
          </a:xfrm>
        </p:spPr>
        <p:txBody>
          <a:bodyPr/>
          <a:lstStyle>
            <a:lvl1pPr>
              <a:defRPr>
                <a:solidFill>
                  <a:srgbClr val="1E1C77"/>
                </a:solidFill>
              </a:defRPr>
            </a:lvl1pPr>
          </a:lstStyle>
          <a:p>
            <a:r>
              <a:rPr lang="en-US"/>
              <a:t>Muokkaa otsikon perustyyliä napsauttamalla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3568700"/>
            <a:ext cx="5410200" cy="13843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Muokkaa alaotsikon perustyyliä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082356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FA3EAF-C45D-46D7-A1C6-1649E43944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844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7086600" y="152400"/>
            <a:ext cx="1752600" cy="6400800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1828800" y="152400"/>
            <a:ext cx="5105400" cy="6400800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ADEC17-8B25-497E-8271-2BCE4AF403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246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3EEF58-6BFD-4F0C-BA96-9C0FFA6D41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7880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ECA2F8-7AD0-4744-8AAB-B3235819F4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528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1828800" y="1600200"/>
            <a:ext cx="34290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5410200" y="1600200"/>
            <a:ext cx="34290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E86DF0-D502-46F6-AE0F-A01C11E5B0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01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DDB2C3-C08A-4E4A-B5F9-89E244FA74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784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A21D4-F285-4C4D-BF94-1D1D5AEBFF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663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803B8E-A56A-4942-A526-7D4E853D9A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929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06E768-EFAD-4E14-AFFF-3326E02FF5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096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i-FI" noProof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4E8133-8A66-4DAD-B93A-24DF79A5EA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161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28800" y="152400"/>
            <a:ext cx="7010400" cy="1116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fi-FI"/>
              <a:t>Muokkaa otsikon perustyyliä napsauttamalla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828800" y="1600200"/>
            <a:ext cx="70104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fi-FI"/>
              <a:t>Muokkaa tekstin perustyylejä napsauttamalla</a:t>
            </a:r>
          </a:p>
          <a:p>
            <a:pPr lvl="1"/>
            <a:r>
              <a:rPr lang="en-US" altLang="fi-FI"/>
              <a:t>toinen taso</a:t>
            </a:r>
          </a:p>
          <a:p>
            <a:pPr lvl="2"/>
            <a:r>
              <a:rPr lang="en-US" altLang="fi-FI"/>
              <a:t>kolmas taso</a:t>
            </a:r>
          </a:p>
          <a:p>
            <a:pPr lvl="3"/>
            <a:r>
              <a:rPr lang="en-US" altLang="fi-FI"/>
              <a:t>neljäs taso</a:t>
            </a:r>
          </a:p>
          <a:p>
            <a:pPr lvl="4"/>
            <a:r>
              <a:rPr lang="en-US" altLang="fi-FI"/>
              <a:t>viides taso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2800" y="6629400"/>
            <a:ext cx="1905000" cy="20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000">
                <a:latin typeface="+mn-lt"/>
              </a:defRPr>
            </a:lvl1pPr>
          </a:lstStyle>
          <a:p>
            <a:pPr>
              <a:defRPr/>
            </a:pPr>
            <a:fld id="{1F15D75C-C6F0-44CD-ACC0-5F89DDB7DE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29" name="Picture 1036" descr="rgb-vaaka-logo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" y="477838"/>
            <a:ext cx="723900" cy="696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p:txStyles>
    <p:titleStyle>
      <a:lvl1pPr algn="l" rtl="0" eaLnBrk="0" fontAlgn="base" hangingPunct="0">
        <a:lnSpc>
          <a:spcPts val="3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ts val="3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ts val="3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ts val="3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ts val="3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5pPr>
      <a:lvl6pPr marL="457200" algn="l" rtl="0" eaLnBrk="0" fontAlgn="base" hangingPunct="0">
        <a:lnSpc>
          <a:spcPts val="3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914400" algn="l" rtl="0" eaLnBrk="0" fontAlgn="base" hangingPunct="0">
        <a:lnSpc>
          <a:spcPts val="3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371600" algn="l" rtl="0" eaLnBrk="0" fontAlgn="base" hangingPunct="0">
        <a:lnSpc>
          <a:spcPts val="3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828800" algn="l" rtl="0" eaLnBrk="0" fontAlgn="base" hangingPunct="0">
        <a:lnSpc>
          <a:spcPts val="3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282575" indent="-282575" algn="l" rtl="0" eaLnBrk="0" fontAlgn="base" hangingPunct="0">
        <a:lnSpc>
          <a:spcPts val="3000"/>
        </a:lnSpc>
        <a:spcBef>
          <a:spcPct val="0"/>
        </a:spcBef>
        <a:spcAft>
          <a:spcPct val="0"/>
        </a:spcAft>
        <a:buClr>
          <a:srgbClr val="FCD116"/>
        </a:buClr>
        <a:buSzPct val="11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282575" algn="l" rtl="0" eaLnBrk="0" fontAlgn="base" hangingPunct="0">
        <a:lnSpc>
          <a:spcPts val="3000"/>
        </a:lnSpc>
        <a:spcBef>
          <a:spcPct val="0"/>
        </a:spcBef>
        <a:spcAft>
          <a:spcPct val="0"/>
        </a:spcAft>
        <a:buClr>
          <a:srgbClr val="FCD116"/>
        </a:buClr>
        <a:buSzPct val="11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2pPr>
      <a:lvl3pPr marL="1274763" indent="-228600" algn="l" rtl="0" eaLnBrk="0" fontAlgn="base" hangingPunct="0">
        <a:lnSpc>
          <a:spcPts val="3000"/>
        </a:lnSpc>
        <a:spcBef>
          <a:spcPct val="0"/>
        </a:spcBef>
        <a:spcAft>
          <a:spcPct val="0"/>
        </a:spcAft>
        <a:buClr>
          <a:srgbClr val="FCD116"/>
        </a:buClr>
        <a:buSzPct val="11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693863" indent="-228600" algn="l" rtl="0" eaLnBrk="0" fontAlgn="base" hangingPunct="0">
        <a:lnSpc>
          <a:spcPts val="3000"/>
        </a:lnSpc>
        <a:spcBef>
          <a:spcPct val="0"/>
        </a:spcBef>
        <a:spcAft>
          <a:spcPct val="0"/>
        </a:spcAft>
        <a:buClr>
          <a:srgbClr val="FCD116"/>
        </a:buClr>
        <a:buSzPct val="11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112963" indent="-228600" algn="l" rtl="0" eaLnBrk="0" fontAlgn="base" hangingPunct="0">
        <a:lnSpc>
          <a:spcPts val="3000"/>
        </a:lnSpc>
        <a:spcBef>
          <a:spcPct val="0"/>
        </a:spcBef>
        <a:spcAft>
          <a:spcPct val="0"/>
        </a:spcAft>
        <a:buClr>
          <a:srgbClr val="FCD116"/>
        </a:buClr>
        <a:buSzPct val="11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70163" indent="-228600" algn="l" rtl="0" eaLnBrk="0" fontAlgn="base" hangingPunct="0">
        <a:lnSpc>
          <a:spcPts val="3000"/>
        </a:lnSpc>
        <a:spcBef>
          <a:spcPct val="0"/>
        </a:spcBef>
        <a:spcAft>
          <a:spcPct val="0"/>
        </a:spcAft>
        <a:buClr>
          <a:srgbClr val="FCD116"/>
        </a:buClr>
        <a:buSzPct val="11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3027363" indent="-228600" algn="l" rtl="0" eaLnBrk="0" fontAlgn="base" hangingPunct="0">
        <a:lnSpc>
          <a:spcPts val="3000"/>
        </a:lnSpc>
        <a:spcBef>
          <a:spcPct val="0"/>
        </a:spcBef>
        <a:spcAft>
          <a:spcPct val="0"/>
        </a:spcAft>
        <a:buClr>
          <a:srgbClr val="FCD116"/>
        </a:buClr>
        <a:buSzPct val="11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84563" indent="-228600" algn="l" rtl="0" eaLnBrk="0" fontAlgn="base" hangingPunct="0">
        <a:lnSpc>
          <a:spcPts val="3000"/>
        </a:lnSpc>
        <a:spcBef>
          <a:spcPct val="0"/>
        </a:spcBef>
        <a:spcAft>
          <a:spcPct val="0"/>
        </a:spcAft>
        <a:buClr>
          <a:srgbClr val="FCD116"/>
        </a:buClr>
        <a:buSzPct val="11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941763" indent="-228600" algn="l" rtl="0" eaLnBrk="0" fontAlgn="base" hangingPunct="0">
        <a:lnSpc>
          <a:spcPts val="3000"/>
        </a:lnSpc>
        <a:spcBef>
          <a:spcPct val="0"/>
        </a:spcBef>
        <a:spcAft>
          <a:spcPct val="0"/>
        </a:spcAft>
        <a:buClr>
          <a:srgbClr val="FCD116"/>
        </a:buClr>
        <a:buSzPct val="11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00113" y="2997200"/>
            <a:ext cx="5903912" cy="1071563"/>
          </a:xfrm>
        </p:spPr>
        <p:txBody>
          <a:bodyPr/>
          <a:lstStyle/>
          <a:p>
            <a:r>
              <a:rPr lang="fi-FI" altLang="fi-FI" sz="2800"/>
              <a:t>Moraalinen relativismi</a:t>
            </a:r>
            <a:endParaRPr lang="en-US" altLang="fi-FI" sz="2800"/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1063625" y="5029200"/>
            <a:ext cx="6937375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endParaRPr lang="en-GB" altLang="fi-FI" sz="1600" b="1">
              <a:latin typeface="Arial" charset="0"/>
            </a:endParaRP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4643438" y="5229225"/>
            <a:ext cx="41052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i-FI" altLang="fi-FI" sz="1800" b="1">
                <a:latin typeface="Arial" charset="0"/>
              </a:rPr>
              <a:t>Eero Salmenkivi</a:t>
            </a:r>
            <a:br>
              <a:rPr lang="fi-FI" altLang="fi-FI" sz="1800" b="1">
                <a:latin typeface="Arial" charset="0"/>
              </a:rPr>
            </a:br>
            <a:r>
              <a:rPr lang="fi-FI" altLang="fi-FI" sz="1800" b="1">
                <a:latin typeface="Arial" charset="0"/>
              </a:rPr>
              <a:t>Opettajankoulutuslaitos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0" name="Objekti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16578661"/>
              </p:ext>
            </p:extLst>
          </p:nvPr>
        </p:nvGraphicFramePr>
        <p:xfrm>
          <a:off x="1115616" y="980728"/>
          <a:ext cx="8621712" cy="6092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0" name="Acrobat Document" r:id="rId3" imgW="8020002" imgH="5667208" progId="AcroExch.Document.11">
                  <p:embed/>
                </p:oleObj>
              </mc:Choice>
              <mc:Fallback>
                <p:oleObj name="Acrobat Document" r:id="rId3" imgW="8020002" imgH="5667208" progId="AcroExch.Document.11">
                  <p:embed/>
                  <p:pic>
                    <p:nvPicPr>
                      <p:cNvPr id="0" name="Objekti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5616" y="980728"/>
                        <a:ext cx="8621712" cy="6092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altLang="fi-FI" dirty="0"/>
              <a:t>Relativismi ja subjektiivisuus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Kaikki (subjektiin kuulumaton) subjektiivinen on siten relatiivista, koska riippuu jostain muusta (eli subjektista).</a:t>
            </a:r>
          </a:p>
          <a:p>
            <a:r>
              <a:rPr lang="fi-FI" dirty="0"/>
              <a:t>Kaikki objektiivinen ei kuitenkaan ole absoluuttista.</a:t>
            </a:r>
          </a:p>
          <a:p>
            <a:pPr lvl="1"/>
            <a:r>
              <a:rPr lang="fi-FI" dirty="0"/>
              <a:t>Esimerkiksi juustonreiät riippuvat välttämättä juustosta eli ovat relatiivisia kokijasta riippumatta.</a:t>
            </a:r>
          </a:p>
        </p:txBody>
      </p:sp>
    </p:spTree>
    <p:extLst>
      <p:ext uri="{BB962C8B-B14F-4D97-AF65-F5344CB8AC3E}">
        <p14:creationId xmlns:p14="http://schemas.microsoft.com/office/powerpoint/2010/main" val="39217760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altLang="fi-FI" dirty="0"/>
              <a:t>Relativismi ja moraalikasvatus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Suomen yleinen arvoilmapiiri – kasvavista konservatiivisista korostuksista huolimatta – on liberaali ja individualistinen.</a:t>
            </a:r>
          </a:p>
          <a:p>
            <a:r>
              <a:rPr lang="fi-FI" dirty="0"/>
              <a:t>Jokaisella aikuisella on oikeus valita arvonsa, ellei siitä ole vaaraa muille.</a:t>
            </a:r>
          </a:p>
          <a:p>
            <a:r>
              <a:rPr lang="fi-FI" dirty="0"/>
              <a:t>Tällöin ei ole oikeita tai parhaita arvoja.</a:t>
            </a:r>
          </a:p>
          <a:p>
            <a:r>
              <a:rPr lang="fi-FI" dirty="0"/>
              <a:t>Arkiajattelussa tästä usein tehdään johtopäätös, että arvoja tai niitä ilmentäviä mielipiteitä ei voi vertailla.</a:t>
            </a:r>
          </a:p>
          <a:p>
            <a:r>
              <a:rPr lang="fi-FI" dirty="0"/>
              <a:t>Oppilailtakin voi kuulla: ”Et </a:t>
            </a:r>
            <a:r>
              <a:rPr lang="fi-FI" dirty="0" err="1"/>
              <a:t>sä</a:t>
            </a:r>
            <a:r>
              <a:rPr lang="fi-FI" dirty="0"/>
              <a:t> voi tulla </a:t>
            </a:r>
            <a:r>
              <a:rPr lang="fi-FI" dirty="0" err="1"/>
              <a:t>mulle</a:t>
            </a:r>
            <a:r>
              <a:rPr lang="fi-FI" dirty="0"/>
              <a:t> </a:t>
            </a:r>
            <a:r>
              <a:rPr lang="fi-FI" dirty="0" err="1"/>
              <a:t>sanoon</a:t>
            </a:r>
            <a:r>
              <a:rPr lang="fi-FI" dirty="0"/>
              <a:t>...”</a:t>
            </a:r>
          </a:p>
          <a:p>
            <a:endParaRPr lang="fi-FI" dirty="0"/>
          </a:p>
          <a:p>
            <a:r>
              <a:rPr lang="fi-FI" dirty="0"/>
              <a:t>Onko siis jokaisella oikeus omiin mielipiteisiin?</a:t>
            </a:r>
          </a:p>
        </p:txBody>
      </p:sp>
    </p:spTree>
    <p:extLst>
      <p:ext uri="{BB962C8B-B14F-4D97-AF65-F5344CB8AC3E}">
        <p14:creationId xmlns:p14="http://schemas.microsoft.com/office/powerpoint/2010/main" val="3575235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altLang="fi-FI" dirty="0"/>
              <a:t>Relativismi ja moraalikasvatus, jatkuu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Jokaisella aikuisella on </a:t>
            </a:r>
            <a:br>
              <a:rPr lang="fi-FI" dirty="0"/>
            </a:br>
            <a:r>
              <a:rPr lang="fi-FI" dirty="0"/>
              <a:t>1) oikeus valita arvonsa, </a:t>
            </a:r>
            <a:br>
              <a:rPr lang="fi-FI" dirty="0"/>
            </a:br>
            <a:r>
              <a:rPr lang="fi-FI" dirty="0"/>
              <a:t>2) ellei siitä ole vaaraa muille.</a:t>
            </a:r>
          </a:p>
          <a:p>
            <a:r>
              <a:rPr lang="fi-FI" dirty="0"/>
              <a:t>Moraali- ja arvokasvatus edellyttää, että muistetaan 1).</a:t>
            </a:r>
          </a:p>
          <a:p>
            <a:r>
              <a:rPr lang="fi-FI" dirty="0"/>
              <a:t>2) ja se, että aidot mielipiteet vaikuttavat niitä kannattavan henkilön kautta todellisuuteen – ensin asenteissa ja ilmapiirissä, mutta yleensä lopulta myös teoissa – aiheuttaa sen, ettei mihin tahansa mielipiteisiin ole oikeutta.</a:t>
            </a:r>
          </a:p>
          <a:p>
            <a:r>
              <a:rPr lang="fi-FI" dirty="0"/>
              <a:t>On toki erittäin vaikea tietää varmasti, millaiset mielipiteet ovat vahingollisia, mutta Suomessa esimerkiksi kiihottaminen kansanryhmää vastaan on lailla kielletty, joten sitä on ilmeisesti pidetty vahingollisena.</a:t>
            </a:r>
          </a:p>
        </p:txBody>
      </p:sp>
    </p:spTree>
    <p:extLst>
      <p:ext uri="{BB962C8B-B14F-4D97-AF65-F5344CB8AC3E}">
        <p14:creationId xmlns:p14="http://schemas.microsoft.com/office/powerpoint/2010/main" val="1785293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altLang="fi-FI" dirty="0"/>
              <a:t>Relativismi ja moraalikasvatus, jatkuu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On toki erittäin vaikea tietää varmasti, millaiset mielipiteet ovat vahingollisia, mutta Suomessa esimerkiksi kiihottaminen kansanryhmää vastaan on lailla kielletty, joten sitä on ilmeisesti pidetty vahingollisena.</a:t>
            </a:r>
          </a:p>
          <a:p>
            <a:r>
              <a:rPr lang="fi-FI" dirty="0"/>
              <a:t>ET opettajan arvomittarina toimii OPS:n arvoperusta.</a:t>
            </a:r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14280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altLang="fi-FI" dirty="0"/>
              <a:t>Relativismi ja moraalikasvatus, jatkuu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Individualismi, liberalismi ja relativismi ovat johtaneet tilanteeseen, jossa arvoja ei uskalleta opettaa.</a:t>
            </a:r>
          </a:p>
          <a:p>
            <a:r>
              <a:rPr lang="fi-FI" dirty="0"/>
              <a:t>Tämä on johtanut moraalikasvatuksen nykyiseen ydinongelmaan: kaksinaismoraaliin ja sitä tukevaan välttämättömyyspuheeseen.</a:t>
            </a:r>
          </a:p>
          <a:p>
            <a:r>
              <a:rPr lang="fi-FI" dirty="0"/>
              <a:t>Juhlapuheissa (ja esim. OPS:n arvoperustassa) kannatetaan arvoja, joita keskusteluissa ja pohdinnoissa pidetään hyvinä.</a:t>
            </a:r>
          </a:p>
        </p:txBody>
      </p:sp>
    </p:spTree>
    <p:extLst>
      <p:ext uri="{BB962C8B-B14F-4D97-AF65-F5344CB8AC3E}">
        <p14:creationId xmlns:p14="http://schemas.microsoft.com/office/powerpoint/2010/main" val="2682423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altLang="fi-FI" dirty="0"/>
              <a:t>Relativismi ja moraalikasvatus, jatkuu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763688" y="1600200"/>
            <a:ext cx="7075512" cy="4953000"/>
          </a:xfrm>
        </p:spPr>
        <p:txBody>
          <a:bodyPr/>
          <a:lstStyle/>
          <a:p>
            <a:r>
              <a:rPr lang="fi-FI" dirty="0"/>
              <a:t>Käytännön päätöksenteossa ratkaisevat taloudelliset arvot, jotka usein esitetään välttämättöminä.</a:t>
            </a:r>
          </a:p>
          <a:p>
            <a:r>
              <a:rPr lang="fi-FI" dirty="0"/>
              <a:t>Kansantaloudellisen ajattelun taustalla on kuitenkin usein oletus psykologisesta ja jopa normatiivisesta egoismista.</a:t>
            </a:r>
          </a:p>
          <a:p>
            <a:r>
              <a:rPr lang="fi-FI" dirty="0"/>
              <a:t>Onko esim. Suomen kansallisen kilpailukyvyn kasvattaminen eettisesti kestävä tavoite?</a:t>
            </a:r>
          </a:p>
          <a:p>
            <a:r>
              <a:rPr lang="fi-FI" dirty="0"/>
              <a:t>Suomessa toki on huono-osaisia, jotka tarvitsisivat parannusta tilanteeseensa, mutta auttaako heitä esim. 5 % tuottavuushyppy; </a:t>
            </a:r>
          </a:p>
          <a:p>
            <a:pPr lvl="1"/>
            <a:r>
              <a:rPr lang="fi-FI" dirty="0"/>
              <a:t>joskus vaikuttaa, että tällaiset ohjelmat pikemminkin lisäävät kuin vähentävät heikko-osaisten määrää ja ahdinkoa.</a:t>
            </a:r>
          </a:p>
          <a:p>
            <a:r>
              <a:rPr lang="fi-FI" dirty="0"/>
              <a:t>Talous on hyvä esittää hyvinvoinnin tuottajana.</a:t>
            </a:r>
          </a:p>
        </p:txBody>
      </p:sp>
    </p:spTree>
    <p:extLst>
      <p:ext uri="{BB962C8B-B14F-4D97-AF65-F5344CB8AC3E}">
        <p14:creationId xmlns:p14="http://schemas.microsoft.com/office/powerpoint/2010/main" val="4313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altLang="fi-FI"/>
              <a:t>Moraalinen relativismi</a:t>
            </a:r>
          </a:p>
        </p:txBody>
      </p:sp>
      <p:sp>
        <p:nvSpPr>
          <p:cNvPr id="4099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altLang="fi-FI" dirty="0"/>
              <a:t>Moraalinen relativismi on varsin suosittu ajattelutapa.</a:t>
            </a:r>
          </a:p>
          <a:p>
            <a:r>
              <a:rPr lang="fi-FI" altLang="fi-FI" dirty="0"/>
              <a:t>Se on yksi relativismin eli suhteellisen ajattelun muoto.</a:t>
            </a:r>
          </a:p>
          <a:p>
            <a:r>
              <a:rPr lang="fi-FI" altLang="fi-FI" dirty="0"/>
              <a:t>Suhteellisen ajattelun vastakohta on absolutismi, jonka mukaan on asioita (esim. kokemus, uskonnollinen ilmoitus, looginen totuus), jotka eivät ole suhteellisia.</a:t>
            </a:r>
          </a:p>
          <a:p>
            <a:r>
              <a:rPr lang="fi-FI" altLang="fi-FI" dirty="0"/>
              <a:t>Suhteellisen ajattelun sisällä on monia mahdollisuuksia, joista moraalinen relativismi on yksi.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altLang="fi-FI"/>
              <a:t>Relativistinen johtopäätös</a:t>
            </a:r>
          </a:p>
        </p:txBody>
      </p:sp>
      <p:sp>
        <p:nvSpPr>
          <p:cNvPr id="512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altLang="fi-FI" dirty="0"/>
              <a:t>Radikaalin moraalisen relativismin mukaan moraali perustuu vain yhteisön (tai kulttuurin) käyttäytymissääntöihin. </a:t>
            </a:r>
          </a:p>
          <a:p>
            <a:r>
              <a:rPr lang="fi-FI" altLang="fi-FI" dirty="0"/>
              <a:t>Siksi moraalin arvosteleminen yli kulttuurirajojen ei ole mielekästä.</a:t>
            </a:r>
          </a:p>
          <a:p>
            <a:endParaRPr lang="fi-FI" altLang="fi-FI" dirty="0"/>
          </a:p>
          <a:p>
            <a:r>
              <a:rPr lang="fi-FI" altLang="fi-FI" dirty="0"/>
              <a:t>Miltä väite kuulostaa?</a:t>
            </a:r>
          </a:p>
          <a:p>
            <a:endParaRPr lang="fi-FI" altLang="fi-FI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altLang="fi-FI"/>
              <a:t>Relativistin paradoksi</a:t>
            </a:r>
          </a:p>
        </p:txBody>
      </p:sp>
      <p:sp>
        <p:nvSpPr>
          <p:cNvPr id="6147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altLang="fi-FI" dirty="0"/>
              <a:t>Epämielekkäältä!</a:t>
            </a:r>
          </a:p>
          <a:p>
            <a:r>
              <a:rPr lang="fi-FI" altLang="fi-FI" dirty="0"/>
              <a:t>Siinä yritetään sanoa jotain siitä, minkä väite itse kieltää eli moraalin arvostelemisesta yli kulttuurirajojen (nimittäin, että se ei ole mielekästä).</a:t>
            </a:r>
          </a:p>
          <a:p>
            <a:r>
              <a:rPr lang="fi-FI" altLang="fi-FI" dirty="0"/>
              <a:t>Väite kieltää siis itsensä, koska se on itse sellainen kulttuurirajat ylittävä moraaliväite, jollaiset se kieltää.</a:t>
            </a:r>
          </a:p>
          <a:p>
            <a:endParaRPr lang="fi-FI" altLang="fi-FI" dirty="0"/>
          </a:p>
          <a:p>
            <a:r>
              <a:rPr lang="fi-FI" altLang="fi-FI" dirty="0"/>
              <a:t>Paradoksia kutsutaan relativistin paradoksiksi.</a:t>
            </a:r>
          </a:p>
          <a:p>
            <a:r>
              <a:rPr lang="fi-FI" altLang="fi-FI" dirty="0"/>
              <a:t>Sillä on sukulaisparadokseja, esimerkiksi skeptikon paradoksi.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altLang="fi-FI"/>
              <a:t>Paradoksien voima?</a:t>
            </a:r>
          </a:p>
        </p:txBody>
      </p:sp>
      <p:sp>
        <p:nvSpPr>
          <p:cNvPr id="7171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altLang="fi-FI" dirty="0"/>
              <a:t>Sekä relativisti että skeptikko voi (luultavasti – asia on jossain määrin avoin filosofinen kiistakysymys) muotoilla kantansa niin, ettei ajaudu paradoksiin.</a:t>
            </a:r>
          </a:p>
          <a:p>
            <a:r>
              <a:rPr lang="fi-FI" altLang="fi-FI" dirty="0"/>
              <a:t>Silti relativistin paradoksilla on merkittävä moraalikasvatuksellinen merkitys, koska se kumoaa naiivin relativismin, joka voi tuntua oppilaasta houkuttelevalta.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altLang="fi-FI"/>
              <a:t>Moraalisen relativismin ongelmat</a:t>
            </a:r>
          </a:p>
        </p:txBody>
      </p:sp>
      <p:sp>
        <p:nvSpPr>
          <p:cNvPr id="8195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altLang="fi-FI" dirty="0"/>
              <a:t>Paradoksi ei ole suurin moraalisen relativismin ongelmista.</a:t>
            </a:r>
          </a:p>
          <a:p>
            <a:r>
              <a:rPr lang="fi-FI" altLang="fi-FI" dirty="0"/>
              <a:t>Suurempi moraalinen ongelma on, että radikaali relativismi (eli kaiken salliminen) johtaa juuri siihen suvaitsemattomuuteen, jota sillä halutaan vastustaa.</a:t>
            </a:r>
          </a:p>
          <a:p>
            <a:pPr lvl="1"/>
            <a:r>
              <a:rPr lang="fi-FI" altLang="fi-FI" dirty="0"/>
              <a:t>Koska suvaitsevaiset yhteisöt tai kulttuurit eivät muka saa puuttua vähemmän suvaitsevaisten käytäntöihin. Vrt. Kuinka pitkälle pitää suvaita suvaitsemattomuutta?</a:t>
            </a:r>
          </a:p>
          <a:p>
            <a:pPr lvl="1"/>
            <a:r>
              <a:rPr lang="fi-FI" altLang="fi-FI" dirty="0"/>
              <a:t>Koska suvaitsevaisuuden käsite ei ole ongelmaton, nykyään (esim. POPS2014) puhutaan mieluummin yhdenvertaisuudesta ja sen </a:t>
            </a:r>
            <a:r>
              <a:rPr lang="fi-FI" altLang="fi-FI" dirty="0" err="1"/>
              <a:t>kunnioittmaisesta</a:t>
            </a:r>
            <a:r>
              <a:rPr lang="fi-FI" altLang="fi-FI" dirty="0"/>
              <a:t>.</a:t>
            </a:r>
          </a:p>
          <a:p>
            <a:pPr lvl="1"/>
            <a:endParaRPr lang="fi-FI" altLang="fi-FI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altLang="fi-FI" dirty="0"/>
              <a:t>Arvorelativismin kysymyksiä</a:t>
            </a:r>
          </a:p>
        </p:txBody>
      </p:sp>
      <p:sp>
        <p:nvSpPr>
          <p:cNvPr id="9219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altLang="fi-FI" dirty="0"/>
              <a:t>Usein ajatellaan, ettei asialla ole arvoa, jollei sitä kukaan arvosta.</a:t>
            </a:r>
          </a:p>
          <a:p>
            <a:r>
              <a:rPr lang="fi-FI" altLang="fi-FI" dirty="0"/>
              <a:t>Arvokkuus on siis suhteellista.</a:t>
            </a:r>
          </a:p>
          <a:p>
            <a:r>
              <a:rPr lang="fi-FI" altLang="fi-FI" dirty="0"/>
              <a:t>Suhteellisuudella on kuitenkin useita mahdollisia asteita ja tapoja.</a:t>
            </a:r>
          </a:p>
          <a:p>
            <a:pPr lvl="1"/>
            <a:endParaRPr lang="fi-FI" altLang="fi-FI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42" name="Objekti 3"/>
          <p:cNvGraphicFramePr>
            <a:graphicFrameLocks noChangeAspect="1"/>
          </p:cNvGraphicFramePr>
          <p:nvPr/>
        </p:nvGraphicFramePr>
        <p:xfrm>
          <a:off x="-14288" y="188913"/>
          <a:ext cx="9158288" cy="6470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2" name="Acrobat Document" r:id="rId3" imgW="8020002" imgH="5667208" progId="AcroExch.Document.11">
                  <p:embed/>
                </p:oleObj>
              </mc:Choice>
              <mc:Fallback>
                <p:oleObj name="Acrobat Document" r:id="rId3" imgW="8020002" imgH="5667208" progId="AcroExch.Document.11">
                  <p:embed/>
                  <p:pic>
                    <p:nvPicPr>
                      <p:cNvPr id="0" name="Objekti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4288" y="188913"/>
                        <a:ext cx="9158288" cy="6470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altLang="fi-FI" dirty="0"/>
              <a:t>Relativismi ja subjektiivisuus</a:t>
            </a:r>
          </a:p>
        </p:txBody>
      </p:sp>
      <p:sp>
        <p:nvSpPr>
          <p:cNvPr id="11267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altLang="fi-FI" dirty="0"/>
              <a:t>Kysymys subjektiivisuuden ja relatiivisuuden suhteesta ei aina ole selvä.</a:t>
            </a:r>
          </a:p>
          <a:p>
            <a:r>
              <a:rPr lang="fi-FI" altLang="fi-FI" dirty="0"/>
              <a:t>Käytännössä subjektiivisuus on joskus relativismin (äärimmäinen) muoto, koska se merkitsee riippuvuutta yhdestä subjektista.</a:t>
            </a:r>
          </a:p>
          <a:p>
            <a:r>
              <a:rPr lang="fi-FI" altLang="fi-FI" dirty="0"/>
              <a:t>Loogisesti suhteellisuus ja subjektiivisuus ovat kuitenkin eri asioita. </a:t>
            </a:r>
          </a:p>
          <a:p>
            <a:pPr lvl="1"/>
            <a:endParaRPr lang="fi-FI" altLang="fi-FI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/>
    </p:bldLst>
  </p:timing>
</p:sld>
</file>

<file path=ppt/theme/theme1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FFFFFF"/>
      </a:lt1>
      <a:dk2>
        <a:srgbClr val="1E1C77"/>
      </a:dk2>
      <a:lt2>
        <a:srgbClr val="8C8A87"/>
      </a:lt2>
      <a:accent1>
        <a:srgbClr val="1E1C77"/>
      </a:accent1>
      <a:accent2>
        <a:srgbClr val="009E60"/>
      </a:accent2>
      <a:accent3>
        <a:srgbClr val="FFFFFF"/>
      </a:accent3>
      <a:accent4>
        <a:srgbClr val="000000"/>
      </a:accent4>
      <a:accent5>
        <a:srgbClr val="ABABBD"/>
      </a:accent5>
      <a:accent6>
        <a:srgbClr val="008F56"/>
      </a:accent6>
      <a:hlink>
        <a:srgbClr val="FCA311"/>
      </a:hlink>
      <a:folHlink>
        <a:srgbClr val="5E68C4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4458</TotalTime>
  <Words>729</Words>
  <Application>Microsoft Office PowerPoint</Application>
  <PresentationFormat>Näytössä katseltava diaesitys (4:3)</PresentationFormat>
  <Paragraphs>67</Paragraphs>
  <Slides>16</Slides>
  <Notes>1</Notes>
  <HiddenSlides>0</HiddenSlides>
  <MMClips>0</MMClips>
  <ScaleCrop>false</ScaleCrop>
  <HeadingPairs>
    <vt:vector size="8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Upotetut OLE-palvelimet</vt:lpstr>
      </vt:variant>
      <vt:variant>
        <vt:i4>1</vt:i4>
      </vt:variant>
      <vt:variant>
        <vt:lpstr>Dian otsikot</vt:lpstr>
      </vt:variant>
      <vt:variant>
        <vt:i4>16</vt:i4>
      </vt:variant>
    </vt:vector>
  </HeadingPairs>
  <TitlesOfParts>
    <vt:vector size="21" baseType="lpstr">
      <vt:lpstr>Arial</vt:lpstr>
      <vt:lpstr>Times New Roman</vt:lpstr>
      <vt:lpstr>Wingdings</vt:lpstr>
      <vt:lpstr>Default Design</vt:lpstr>
      <vt:lpstr>Acrobat Document</vt:lpstr>
      <vt:lpstr>Moraalinen relativismi</vt:lpstr>
      <vt:lpstr>Moraalinen relativismi</vt:lpstr>
      <vt:lpstr>Relativistinen johtopäätös</vt:lpstr>
      <vt:lpstr>Relativistin paradoksi</vt:lpstr>
      <vt:lpstr>Paradoksien voima?</vt:lpstr>
      <vt:lpstr>Moraalisen relativismin ongelmat</vt:lpstr>
      <vt:lpstr>Arvorelativismin kysymyksiä</vt:lpstr>
      <vt:lpstr>PowerPoint-esitys</vt:lpstr>
      <vt:lpstr>Relativismi ja subjektiivisuus</vt:lpstr>
      <vt:lpstr>PowerPoint-esitys</vt:lpstr>
      <vt:lpstr>Relativismi ja subjektiivisuus</vt:lpstr>
      <vt:lpstr>Relativismi ja moraalikasvatus</vt:lpstr>
      <vt:lpstr>Relativismi ja moraalikasvatus, jatkuu</vt:lpstr>
      <vt:lpstr>Relativismi ja moraalikasvatus, jatkuu</vt:lpstr>
      <vt:lpstr>Relativismi ja moraalikasvatus, jatkuu</vt:lpstr>
      <vt:lpstr>Relativismi ja moraalikasvatus, jatkuu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Ei dian otsikkoa</dc:title>
  <dc:creator>Salmenkivi, Eero O A</dc:creator>
  <cp:lastModifiedBy>Karri Metsola</cp:lastModifiedBy>
  <cp:revision>310</cp:revision>
  <cp:lastPrinted>2016-11-04T17:55:16Z</cp:lastPrinted>
  <dcterms:created xsi:type="dcterms:W3CDTF">2003-08-13T09:52:38Z</dcterms:created>
  <dcterms:modified xsi:type="dcterms:W3CDTF">2022-01-13T16:17:33Z</dcterms:modified>
</cp:coreProperties>
</file>