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8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6858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84" autoAdjust="0"/>
  </p:normalViewPr>
  <p:slideViewPr>
    <p:cSldViewPr snapToGrid="0">
      <p:cViewPr varScale="1">
        <p:scale>
          <a:sx n="133" d="100"/>
          <a:sy n="133" d="100"/>
        </p:scale>
        <p:origin x="1938" y="12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20315a32f_3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420315a32f_3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20315a32f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420315a32f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20315a32f_3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420315a32f_3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fi-FI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20315a32f_3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420315a32f_3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221adc30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4221adc30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1448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20315a32f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420315a32f_3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20315a32f_3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420315a32f_3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20315a32f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420315a32f_3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6bec04d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46bec04d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6bec04dd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46bec04dd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202ddf6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202ddf6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5902b26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45902b26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20315a32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g420315a32f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514349" y="1651825"/>
            <a:ext cx="5829300" cy="7039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8494"/>
              </a:buClr>
              <a:buFont typeface="Cambria"/>
              <a:buNone/>
              <a:defRPr sz="3300" b="1" i="0" u="none" strike="noStrike" cap="none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350"/>
            </a:lvl2pPr>
            <a:lvl3pPr lvl="2" indent="0">
              <a:spcBef>
                <a:spcPts val="0"/>
              </a:spcBef>
              <a:buFont typeface="Arial"/>
              <a:buNone/>
              <a:defRPr sz="1350"/>
            </a:lvl3pPr>
            <a:lvl4pPr lvl="3" indent="0">
              <a:spcBef>
                <a:spcPts val="0"/>
              </a:spcBef>
              <a:buFont typeface="Arial"/>
              <a:buNone/>
              <a:defRPr sz="1350"/>
            </a:lvl4pPr>
            <a:lvl5pPr lvl="4" indent="0">
              <a:spcBef>
                <a:spcPts val="0"/>
              </a:spcBef>
              <a:buFont typeface="Arial"/>
              <a:buNone/>
              <a:defRPr sz="1350"/>
            </a:lvl5pPr>
            <a:lvl6pPr lvl="5" indent="0">
              <a:spcBef>
                <a:spcPts val="0"/>
              </a:spcBef>
              <a:buFont typeface="Arial"/>
              <a:buNone/>
              <a:defRPr sz="1350"/>
            </a:lvl6pPr>
            <a:lvl7pPr lvl="6" indent="0">
              <a:spcBef>
                <a:spcPts val="0"/>
              </a:spcBef>
              <a:buFont typeface="Arial"/>
              <a:buNone/>
              <a:defRPr sz="1350"/>
            </a:lvl7pPr>
            <a:lvl8pPr lvl="7" indent="0">
              <a:spcBef>
                <a:spcPts val="0"/>
              </a:spcBef>
              <a:buFont typeface="Arial"/>
              <a:buNone/>
              <a:defRPr sz="1350"/>
            </a:lvl8pPr>
            <a:lvl9pPr lvl="8" indent="0">
              <a:spcBef>
                <a:spcPts val="0"/>
              </a:spcBef>
              <a:buFont typeface="Arial"/>
              <a:buNone/>
              <a:defRPr sz="1350"/>
            </a:lvl9pPr>
          </a:lstStyle>
          <a:p>
            <a:r>
              <a:rPr lang="fi-FI"/>
              <a:t>Muokkaa ots. perustyyl. napsautt.</a:t>
            </a:r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028700" y="2463738"/>
            <a:ext cx="4800599" cy="5400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342900" marR="0" lvl="1" indent="0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6858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028700" marR="0" lvl="3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371600" marR="0" lvl="4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714500" marR="0" lvl="5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Muokkaa alaotsikon perustyyliä napsautt.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28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42900" y="472362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8494"/>
              </a:buClr>
              <a:buFont typeface="Cambria"/>
              <a:buNone/>
              <a:defRPr sz="3300" b="1" i="0" u="none" strike="noStrike" cap="none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350"/>
            </a:lvl2pPr>
            <a:lvl3pPr lvl="2" indent="0">
              <a:spcBef>
                <a:spcPts val="0"/>
              </a:spcBef>
              <a:buFont typeface="Arial"/>
              <a:buNone/>
              <a:defRPr sz="1350"/>
            </a:lvl3pPr>
            <a:lvl4pPr lvl="3" indent="0">
              <a:spcBef>
                <a:spcPts val="0"/>
              </a:spcBef>
              <a:buFont typeface="Arial"/>
              <a:buNone/>
              <a:defRPr sz="1350"/>
            </a:lvl4pPr>
            <a:lvl5pPr lvl="4" indent="0">
              <a:spcBef>
                <a:spcPts val="0"/>
              </a:spcBef>
              <a:buFont typeface="Arial"/>
              <a:buNone/>
              <a:defRPr sz="1350"/>
            </a:lvl5pPr>
            <a:lvl6pPr lvl="5" indent="0">
              <a:spcBef>
                <a:spcPts val="0"/>
              </a:spcBef>
              <a:buFont typeface="Arial"/>
              <a:buNone/>
              <a:defRPr sz="1350"/>
            </a:lvl6pPr>
            <a:lvl7pPr lvl="6" indent="0">
              <a:spcBef>
                <a:spcPts val="0"/>
              </a:spcBef>
              <a:buFont typeface="Arial"/>
              <a:buNone/>
              <a:defRPr sz="1350"/>
            </a:lvl7pPr>
            <a:lvl8pPr lvl="7" indent="0">
              <a:spcBef>
                <a:spcPts val="0"/>
              </a:spcBef>
              <a:buFont typeface="Arial"/>
              <a:buNone/>
              <a:defRPr sz="1350"/>
            </a:lvl8pPr>
            <a:lvl9pPr lvl="8" indent="0">
              <a:spcBef>
                <a:spcPts val="0"/>
              </a:spcBef>
              <a:buFont typeface="Arial"/>
              <a:buNone/>
              <a:defRPr sz="1350"/>
            </a:lvl9pPr>
          </a:lstStyle>
          <a:p>
            <a:r>
              <a:rPr lang="fi-FI"/>
              <a:t>Muokkaa ots. perustyyl. napsautt.</a:t>
            </a:r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42900" y="1383619"/>
            <a:ext cx="6172200" cy="30783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216000" marR="0" lvl="0" indent="-2160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Blip>
                <a:blip r:embed="rId2"/>
              </a:buBlip>
              <a:defRPr sz="24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432000" marR="0" lvl="1" indent="2160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2pPr>
            <a:lvl3pPr marL="857250" marR="0" lvl="2" indent="162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defRPr>
            </a:lvl3pPr>
            <a:lvl4pPr marL="1200150" marR="0" lvl="3" indent="190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543050" marR="0" lvl="4" indent="190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885950" marR="0" lvl="5" indent="190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190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190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190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21" name="Shape 13">
            <a:extLst>
              <a:ext uri="{FF2B5EF4-FFF2-40B4-BE49-F238E27FC236}">
                <a16:creationId xmlns:a16="http://schemas.microsoft.com/office/drawing/2014/main" id="{EE79D7F0-B8D1-4374-81A0-BC2496A93D09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0" y="4761130"/>
            <a:ext cx="1682431" cy="3823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mbria"/>
              <a:buNone/>
              <a:defRPr sz="105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874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342900" y="472362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8494"/>
              </a:buClr>
              <a:buFont typeface="Cambria"/>
              <a:buNone/>
              <a:defRPr sz="3300" b="1" i="0" u="none" strike="noStrike" cap="none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350"/>
            </a:lvl2pPr>
            <a:lvl3pPr lvl="2" indent="0">
              <a:spcBef>
                <a:spcPts val="0"/>
              </a:spcBef>
              <a:buFont typeface="Arial"/>
              <a:buNone/>
              <a:defRPr sz="1350"/>
            </a:lvl3pPr>
            <a:lvl4pPr lvl="3" indent="0">
              <a:spcBef>
                <a:spcPts val="0"/>
              </a:spcBef>
              <a:buFont typeface="Arial"/>
              <a:buNone/>
              <a:defRPr sz="1350"/>
            </a:lvl4pPr>
            <a:lvl5pPr lvl="4" indent="0">
              <a:spcBef>
                <a:spcPts val="0"/>
              </a:spcBef>
              <a:buFont typeface="Arial"/>
              <a:buNone/>
              <a:defRPr sz="1350"/>
            </a:lvl5pPr>
            <a:lvl6pPr lvl="5" indent="0">
              <a:spcBef>
                <a:spcPts val="0"/>
              </a:spcBef>
              <a:buFont typeface="Arial"/>
              <a:buNone/>
              <a:defRPr sz="1350"/>
            </a:lvl6pPr>
            <a:lvl7pPr lvl="6" indent="0">
              <a:spcBef>
                <a:spcPts val="0"/>
              </a:spcBef>
              <a:buFont typeface="Arial"/>
              <a:buNone/>
              <a:defRPr sz="1350"/>
            </a:lvl7pPr>
            <a:lvl8pPr lvl="7" indent="0">
              <a:spcBef>
                <a:spcPts val="0"/>
              </a:spcBef>
              <a:buFont typeface="Arial"/>
              <a:buNone/>
              <a:defRPr sz="1350"/>
            </a:lvl8pPr>
            <a:lvl9pPr lvl="8" indent="0">
              <a:spcBef>
                <a:spcPts val="0"/>
              </a:spcBef>
              <a:buFont typeface="Arial"/>
              <a:buNone/>
              <a:defRPr sz="1350"/>
            </a:lvl9pPr>
          </a:lstStyle>
          <a:p>
            <a:r>
              <a:rPr lang="fi-FI"/>
              <a:t>Muokkaa ots. perustyyl. napsautt.</a:t>
            </a:r>
            <a:endParaRPr dirty="0"/>
          </a:p>
        </p:txBody>
      </p:sp>
      <p:sp>
        <p:nvSpPr>
          <p:cNvPr id="13" name="Shape 13">
            <a:extLst>
              <a:ext uri="{FF2B5EF4-FFF2-40B4-BE49-F238E27FC236}">
                <a16:creationId xmlns:a16="http://schemas.microsoft.com/office/drawing/2014/main" id="{324E829D-6C57-4C3C-981B-33E3B3F0D7B9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0" y="4761130"/>
            <a:ext cx="1682431" cy="3823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mbria"/>
              <a:buNone/>
              <a:defRPr sz="105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fi-FI"/>
          </a:p>
        </p:txBody>
      </p:sp>
      <p:sp>
        <p:nvSpPr>
          <p:cNvPr id="5" name="Shape 14">
            <a:extLst>
              <a:ext uri="{FF2B5EF4-FFF2-40B4-BE49-F238E27FC236}">
                <a16:creationId xmlns:a16="http://schemas.microsoft.com/office/drawing/2014/main" id="{8C0432BF-8583-44CC-A834-4BEA5DF0191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682430" y="4761130"/>
            <a:ext cx="368619" cy="3823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>
              <a:defRPr sz="105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716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in otsikk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>
            <a:extLst>
              <a:ext uri="{FF2B5EF4-FFF2-40B4-BE49-F238E27FC236}">
                <a16:creationId xmlns:a16="http://schemas.microsoft.com/office/drawing/2014/main" id="{A3AF6E8F-3118-4A6E-BF62-701DB2F2E540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0" y="4761130"/>
            <a:ext cx="1682431" cy="3823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mbria"/>
              <a:buNone/>
              <a:defRPr sz="105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fi-FI"/>
          </a:p>
        </p:txBody>
      </p:sp>
      <p:sp>
        <p:nvSpPr>
          <p:cNvPr id="4" name="Shape 14">
            <a:extLst>
              <a:ext uri="{FF2B5EF4-FFF2-40B4-BE49-F238E27FC236}">
                <a16:creationId xmlns:a16="http://schemas.microsoft.com/office/drawing/2014/main" id="{044BE4AD-C344-424F-9DAA-3A7A030F973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682430" y="4761130"/>
            <a:ext cx="368619" cy="3823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>
              <a:defRPr sz="105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971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in otsikk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02"/>
            <a:ext cx="6858000" cy="5143500"/>
          </a:xfrm>
          <a:prstGeom prst="rect">
            <a:avLst/>
          </a:prstGeom>
        </p:spPr>
      </p:pic>
      <p:sp>
        <p:nvSpPr>
          <p:cNvPr id="14" name="Shape 13">
            <a:extLst>
              <a:ext uri="{FF2B5EF4-FFF2-40B4-BE49-F238E27FC236}">
                <a16:creationId xmlns:a16="http://schemas.microsoft.com/office/drawing/2014/main" id="{9E4C7D10-BF69-4384-8A11-6EFC49E2E3CF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0" y="4761130"/>
            <a:ext cx="1682431" cy="3823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mbria"/>
              <a:buNone/>
              <a:defRPr sz="105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fi-FI"/>
          </a:p>
        </p:txBody>
      </p:sp>
      <p:sp>
        <p:nvSpPr>
          <p:cNvPr id="5" name="Shape 14">
            <a:extLst>
              <a:ext uri="{FF2B5EF4-FFF2-40B4-BE49-F238E27FC236}">
                <a16:creationId xmlns:a16="http://schemas.microsoft.com/office/drawing/2014/main" id="{B9A57720-8D2C-4946-A415-8FBAE3A8BE82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682430" y="4761130"/>
            <a:ext cx="368619" cy="3823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>
              <a:defRPr sz="105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424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42900" y="472362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8494"/>
              </a:buClr>
              <a:buFont typeface="Cambria"/>
              <a:buNone/>
              <a:defRPr sz="3300" b="1" i="0" u="none" strike="noStrike" cap="none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350"/>
            </a:lvl2pPr>
            <a:lvl3pPr lvl="2" indent="0">
              <a:spcBef>
                <a:spcPts val="0"/>
              </a:spcBef>
              <a:buFont typeface="Arial"/>
              <a:buNone/>
              <a:defRPr sz="1350"/>
            </a:lvl3pPr>
            <a:lvl4pPr lvl="3" indent="0">
              <a:spcBef>
                <a:spcPts val="0"/>
              </a:spcBef>
              <a:buFont typeface="Arial"/>
              <a:buNone/>
              <a:defRPr sz="1350"/>
            </a:lvl4pPr>
            <a:lvl5pPr lvl="4" indent="0">
              <a:spcBef>
                <a:spcPts val="0"/>
              </a:spcBef>
              <a:buFont typeface="Arial"/>
              <a:buNone/>
              <a:defRPr sz="1350"/>
            </a:lvl5pPr>
            <a:lvl6pPr lvl="5" indent="0">
              <a:spcBef>
                <a:spcPts val="0"/>
              </a:spcBef>
              <a:buFont typeface="Arial"/>
              <a:buNone/>
              <a:defRPr sz="1350"/>
            </a:lvl6pPr>
            <a:lvl7pPr lvl="6" indent="0">
              <a:spcBef>
                <a:spcPts val="0"/>
              </a:spcBef>
              <a:buFont typeface="Arial"/>
              <a:buNone/>
              <a:defRPr sz="1350"/>
            </a:lvl7pPr>
            <a:lvl8pPr lvl="7" indent="0">
              <a:spcBef>
                <a:spcPts val="0"/>
              </a:spcBef>
              <a:buFont typeface="Arial"/>
              <a:buNone/>
              <a:defRPr sz="1350"/>
            </a:lvl8pPr>
            <a:lvl9pPr lvl="8" indent="0">
              <a:spcBef>
                <a:spcPts val="0"/>
              </a:spcBef>
              <a:buFont typeface="Arial"/>
              <a:buNone/>
              <a:defRPr sz="135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42900" y="1443856"/>
            <a:ext cx="3030140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342900" y="2008584"/>
            <a:ext cx="3030140" cy="2586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216000" marR="0" lvl="0" indent="-216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557213" marR="0" lvl="1" indent="-2381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857250" marR="0" lvl="2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200150" marR="0" lvl="3" indent="-19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543050" marR="0" lvl="4" indent="-19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885950" marR="0" lvl="5" indent="-19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19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19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19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3483769" y="1443856"/>
            <a:ext cx="3031330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4"/>
          </p:nvPr>
        </p:nvSpPr>
        <p:spPr>
          <a:xfrm>
            <a:off x="3483769" y="2008584"/>
            <a:ext cx="3031330" cy="2586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216000" marR="0" lvl="0" indent="-216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557213" marR="0" lvl="1" indent="-2381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857250" marR="0" lvl="2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200150" marR="0" lvl="3" indent="-19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543050" marR="0" lvl="4" indent="-19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885950" marR="0" lvl="5" indent="-19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19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19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19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Shape 13">
            <a:extLst>
              <a:ext uri="{FF2B5EF4-FFF2-40B4-BE49-F238E27FC236}">
                <a16:creationId xmlns:a16="http://schemas.microsoft.com/office/drawing/2014/main" id="{7E6D0775-B45E-4A39-BC88-EFEDD5B0BA1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4761130"/>
            <a:ext cx="1682431" cy="3823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mbria"/>
              <a:buNone/>
              <a:defRPr sz="105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fi-FI"/>
          </a:p>
        </p:txBody>
      </p:sp>
      <p:sp>
        <p:nvSpPr>
          <p:cNvPr id="9" name="Shape 14">
            <a:extLst>
              <a:ext uri="{FF2B5EF4-FFF2-40B4-BE49-F238E27FC236}">
                <a16:creationId xmlns:a16="http://schemas.microsoft.com/office/drawing/2014/main" id="{02767C7E-B47B-4B42-B168-E21763328F2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2430" y="4761130"/>
            <a:ext cx="368619" cy="3823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>
              <a:defRPr sz="105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684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san ylätunnist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41734" y="3305176"/>
            <a:ext cx="58293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8494"/>
              </a:buClr>
              <a:buFont typeface="Cambria"/>
              <a:buNone/>
              <a:defRPr sz="3000" b="1" i="0" u="none" strike="noStrike" cap="none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350"/>
            </a:lvl2pPr>
            <a:lvl3pPr lvl="2" indent="0">
              <a:spcBef>
                <a:spcPts val="0"/>
              </a:spcBef>
              <a:buFont typeface="Arial"/>
              <a:buNone/>
              <a:defRPr sz="1350"/>
            </a:lvl3pPr>
            <a:lvl4pPr lvl="3" indent="0">
              <a:spcBef>
                <a:spcPts val="0"/>
              </a:spcBef>
              <a:buFont typeface="Arial"/>
              <a:buNone/>
              <a:defRPr sz="1350"/>
            </a:lvl4pPr>
            <a:lvl5pPr lvl="4" indent="0">
              <a:spcBef>
                <a:spcPts val="0"/>
              </a:spcBef>
              <a:buFont typeface="Arial"/>
              <a:buNone/>
              <a:defRPr sz="1350"/>
            </a:lvl5pPr>
            <a:lvl6pPr lvl="5" indent="0">
              <a:spcBef>
                <a:spcPts val="0"/>
              </a:spcBef>
              <a:buFont typeface="Arial"/>
              <a:buNone/>
              <a:defRPr sz="1350"/>
            </a:lvl6pPr>
            <a:lvl7pPr lvl="6" indent="0">
              <a:spcBef>
                <a:spcPts val="0"/>
              </a:spcBef>
              <a:buFont typeface="Arial"/>
              <a:buNone/>
              <a:defRPr sz="1350"/>
            </a:lvl7pPr>
            <a:lvl8pPr lvl="7" indent="0">
              <a:spcBef>
                <a:spcPts val="0"/>
              </a:spcBef>
              <a:buFont typeface="Arial"/>
              <a:buNone/>
              <a:defRPr sz="1350"/>
            </a:lvl8pPr>
            <a:lvl9pPr lvl="8" indent="0">
              <a:spcBef>
                <a:spcPts val="0"/>
              </a:spcBef>
              <a:buFont typeface="Arial"/>
              <a:buNone/>
              <a:defRPr sz="1350"/>
            </a:lvl9pPr>
          </a:lstStyle>
          <a:p>
            <a:r>
              <a:rPr lang="fi-FI"/>
              <a:t>Muokkaa ots. perustyyl. napsautt.</a:t>
            </a:r>
            <a:endParaRPr dirty="0"/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1C9B47D1-16A4-47A9-A186-516F39315594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0" y="4761130"/>
            <a:ext cx="1682431" cy="3823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mbria"/>
              <a:buNone/>
              <a:defRPr sz="105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fi-FI"/>
          </a:p>
        </p:txBody>
      </p:sp>
      <p:sp>
        <p:nvSpPr>
          <p:cNvPr id="5" name="Shape 14">
            <a:extLst>
              <a:ext uri="{FF2B5EF4-FFF2-40B4-BE49-F238E27FC236}">
                <a16:creationId xmlns:a16="http://schemas.microsoft.com/office/drawing/2014/main" id="{1CEDBBB2-22EF-45A8-974A-F9727233E6E9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682430" y="4761130"/>
            <a:ext cx="368619" cy="3823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>
              <a:defRPr sz="105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564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3">
            <a:extLst>
              <a:ext uri="{FF2B5EF4-FFF2-40B4-BE49-F238E27FC236}">
                <a16:creationId xmlns:a16="http://schemas.microsoft.com/office/drawing/2014/main" id="{A913C38E-8503-4A45-A6BA-9732E0F917AE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0" y="4761130"/>
            <a:ext cx="1682431" cy="3823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mbria"/>
              <a:buNone/>
              <a:defRPr sz="105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fi-FI"/>
          </a:p>
        </p:txBody>
      </p:sp>
      <p:sp>
        <p:nvSpPr>
          <p:cNvPr id="4" name="Shape 14">
            <a:extLst>
              <a:ext uri="{FF2B5EF4-FFF2-40B4-BE49-F238E27FC236}">
                <a16:creationId xmlns:a16="http://schemas.microsoft.com/office/drawing/2014/main" id="{2BBBE535-5BD6-4E1A-8995-CE34B7FB985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682430" y="4761130"/>
            <a:ext cx="368619" cy="3823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>
              <a:defRPr sz="105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606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28494"/>
              </a:buClr>
              <a:buFont typeface="Cambria"/>
              <a:buNone/>
              <a:defRPr sz="3300" b="1" i="0" u="none" strike="noStrike" cap="none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r>
              <a:rPr lang="fi-FI"/>
              <a:t>Muokkaa ots. perustyyl. napsautt.</a:t>
            </a:r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42900" y="1200151"/>
            <a:ext cx="302894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216000" marR="0" lvl="0" indent="-216000" algn="l" rtl="0">
              <a:spcBef>
                <a:spcPts val="420"/>
              </a:spcBef>
              <a:buClr>
                <a:schemeClr val="dk1"/>
              </a:buClr>
              <a:buSzPct val="100000"/>
              <a:buFontTx/>
              <a:buBlip>
                <a:blip r:embed="rId2"/>
              </a:buBlip>
              <a:defRPr sz="21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468000" marR="0" lvl="1" indent="-1800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defRPr>
            </a:lvl2pPr>
            <a:lvl3pPr marL="857250" marR="0" lvl="2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200150" marR="0" lvl="3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543050" marR="0" lvl="4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885950" marR="0" lvl="5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h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3486151" y="1200151"/>
            <a:ext cx="302894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216000" marR="0" lvl="0" indent="-216000" algn="l" rtl="0">
              <a:spcBef>
                <a:spcPts val="420"/>
              </a:spcBef>
              <a:buClr>
                <a:schemeClr val="dk1"/>
              </a:buClr>
              <a:buSzPct val="100000"/>
              <a:buFontTx/>
              <a:buBlip>
                <a:blip r:embed="rId2"/>
              </a:buBlip>
              <a:defRPr sz="21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468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 pitchFamily="34" charset="0"/>
              <a:buChar char="−"/>
              <a:tabLst/>
              <a:defRPr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defRPr>
            </a:lvl2pPr>
            <a:lvl3pPr marL="857250" marR="0" lvl="2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200150" marR="0" lvl="3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543050" marR="0" lvl="4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885950" marR="0" lvl="5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j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345324" y="4728177"/>
            <a:ext cx="378042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Shape 13">
            <a:extLst>
              <a:ext uri="{FF2B5EF4-FFF2-40B4-BE49-F238E27FC236}">
                <a16:creationId xmlns:a16="http://schemas.microsoft.com/office/drawing/2014/main" id="{809500E4-2C6A-450C-BF36-5C717A3C5C9E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0" y="4761130"/>
            <a:ext cx="1682431" cy="3823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mbria"/>
              <a:buNone/>
              <a:defRPr sz="105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400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4">
            <a:extLst>
              <a:ext uri="{FF2B5EF4-FFF2-40B4-BE49-F238E27FC236}">
                <a16:creationId xmlns:a16="http://schemas.microsoft.com/office/drawing/2014/main" id="{89D45B1C-F264-496B-8D52-3323E268F7D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682430" y="4761130"/>
            <a:ext cx="368619" cy="3823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>
              <a:defRPr sz="105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Shape 13">
            <a:extLst>
              <a:ext uri="{FF2B5EF4-FFF2-40B4-BE49-F238E27FC236}">
                <a16:creationId xmlns:a16="http://schemas.microsoft.com/office/drawing/2014/main" id="{282D9EBE-0B4C-4143-B6C2-5DBC7EFA63A5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0" y="4761130"/>
            <a:ext cx="1682431" cy="3823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mbria"/>
              <a:buNone/>
              <a:defRPr sz="105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89451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chemeClr val="accent5"/>
          </a:solidFill>
          <a:latin typeface="Trebuchet MS" panose="020B0603020202020204" pitchFamily="34" charset="0"/>
          <a:ea typeface="Trebuchet MS" panose="020B0603020202020204" pitchFamily="34" charset="0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chemeClr val="accent5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14349" y="1591201"/>
            <a:ext cx="5829300" cy="1189326"/>
          </a:xfrm>
        </p:spPr>
        <p:txBody>
          <a:bodyPr/>
          <a:lstStyle/>
          <a:p>
            <a:r>
              <a:rPr lang="fi-FI" dirty="0"/>
              <a:t>Ammatilliset perustutkinnot ja ISCED-koulutusalaluokitus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990EF98D-1EDB-4FA2-8EB6-F16DF6D88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" y="2722974"/>
            <a:ext cx="4800599" cy="646625"/>
          </a:xfrm>
        </p:spPr>
        <p:txBody>
          <a:bodyPr/>
          <a:lstStyle/>
          <a:p>
            <a:r>
              <a:rPr lang="fi-FI" dirty="0"/>
              <a:t>s. 96−137</a:t>
            </a:r>
          </a:p>
        </p:txBody>
      </p:sp>
      <p:pic>
        <p:nvPicPr>
          <p:cNvPr id="7" name="Kuva 6" descr="Kuva, joka sisältää kohteen pöytä, seinä, sisä, pullo&#10;&#10;Kuvaus luotu automaattisesti">
            <a:extLst>
              <a:ext uri="{FF2B5EF4-FFF2-40B4-BE49-F238E27FC236}">
                <a16:creationId xmlns:a16="http://schemas.microsoft.com/office/drawing/2014/main" id="{4C966935-1621-492A-84FB-66C9B84043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499" y="3238500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Kauppa, hallinto ja oikeustiede</a:t>
            </a:r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Kaupan, hallinnon ja oikeustieteen alalla työtehtävät ovat tyypillisesti myyntiä, markkinointia, viestintää, toimistotehtäviä, taloushallintoa tai muita hallintotehtäviä.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Alalta valmistuneet voivat työskennellä monenlaisissa yrityksissä, järjestöissä, kunnissa tai valtiolla.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Töissä vaaditaan huolellisuutta, järjestelmällisyyttä, pitkäjänteisyyttä, yhteistyötaitoja, kielitaitoa sekä hyvää stressinsietokykyä ja riskinottokykyä.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Myös luova ajattelu on tarpeen esimerkiksi yrittäjänä ja liikeideoita kehitettäessä.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Kauppa, hallinto ja oikeustiede</a:t>
            </a:r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342900" y="1383619"/>
            <a:ext cx="2898900" cy="3078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Liiketoiminnan perustutkinto</a:t>
            </a:r>
          </a:p>
          <a:p>
            <a:r>
              <a:rPr lang="fi-FI" sz="2000" dirty="0"/>
              <a:t>merkonomi</a:t>
            </a:r>
          </a:p>
          <a:p>
            <a:endParaRPr lang="fi-FI" sz="2000" dirty="0"/>
          </a:p>
        </p:txBody>
      </p:sp>
      <p:pic>
        <p:nvPicPr>
          <p:cNvPr id="9" name="Kuva 8" descr="Kuva, joka sisältää kohteen henkilö, seinä, mies, poika&#10;&#10;Kuvaus luotu automaattisesti">
            <a:extLst>
              <a:ext uri="{FF2B5EF4-FFF2-40B4-BE49-F238E27FC236}">
                <a16:creationId xmlns:a16="http://schemas.microsoft.com/office/drawing/2014/main" id="{CB53A66D-8145-4D53-9DBE-80DC38D22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800" y="1518289"/>
            <a:ext cx="3616200" cy="2410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5. Luonnontieteet</a:t>
            </a:r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42900" y="1304418"/>
            <a:ext cx="6172200" cy="3598782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Luonnontieteissä ammatillisen perustutkinnon voi suorittaa luonto- ja ympäristöalalta. Alalla voi työskennellä esimerkiksi itsenäisenä yrittäjänä, järjestöjen, kuntien, valtion tai yritysten palveluksessa.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Työtehtäviä ovat muun muassa ympäristön hoito ja kunnossapito, luontoon ja ympäristöön liittyvä neuvonta ja kehitystyö sekä luonnonvarojen käyttämisen, luonnossa liikkumisen ja luontomatkailun edistäminen.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Luonto- ja ympäristöalan työtehtävissä tärkeitä ominaisuuksia ovat muun muassa ympäristön tuntemus ja arvostaminen, idearikkaus ja yhteistyökyky sekä taito sopeutua luonnon ehtoihin.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Tieteenalana luonnontieteisiin kuuluvat bio- ja ympäristötieteiden lisäksi biokemia, fysikaaliset tieteet, geologia, kemia, maantiede, matemaattiset aineet ja tilastotiede.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5. Luonnontieteet</a:t>
            </a:r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342900" y="1383619"/>
            <a:ext cx="3437100" cy="26123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b="1" dirty="0"/>
              <a:t>Luonto- ja ympäristöalan perustutkinto</a:t>
            </a:r>
          </a:p>
          <a:p>
            <a:r>
              <a:rPr lang="fi-FI" dirty="0"/>
              <a:t>luonto-ohjaaja</a:t>
            </a:r>
          </a:p>
          <a:p>
            <a:r>
              <a:rPr lang="fi-FI" dirty="0"/>
              <a:t>luonnonvaratuottaja</a:t>
            </a:r>
          </a:p>
          <a:p>
            <a:r>
              <a:rPr lang="fi-FI" dirty="0"/>
              <a:t>luonto- ja ympäristöneuvoja</a:t>
            </a:r>
          </a:p>
          <a:p>
            <a:r>
              <a:rPr lang="fi-FI" dirty="0"/>
              <a:t>poronhoitaja</a:t>
            </a:r>
          </a:p>
          <a:p>
            <a:r>
              <a:rPr lang="fi-FI" dirty="0"/>
              <a:t>ympäristönhoitaja</a:t>
            </a:r>
          </a:p>
        </p:txBody>
      </p:sp>
      <p:pic>
        <p:nvPicPr>
          <p:cNvPr id="12" name="Kuva 11" descr="Kuva, joka sisältää kohteen ulko, ruoho, taivas, vuori&#10;&#10;Kuvaus luotu automaattisesti">
            <a:extLst>
              <a:ext uri="{FF2B5EF4-FFF2-40B4-BE49-F238E27FC236}">
                <a16:creationId xmlns:a16="http://schemas.microsoft.com/office/drawing/2014/main" id="{2C5CA864-B50C-4ECF-8FD1-9C3594ED02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2600" y="1383619"/>
            <a:ext cx="2855400" cy="33640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342900" y="681162"/>
            <a:ext cx="6172200" cy="857250"/>
          </a:xfrm>
        </p:spPr>
        <p:txBody>
          <a:bodyPr/>
          <a:lstStyle/>
          <a:p>
            <a:r>
              <a:rPr lang="fi-FI" dirty="0"/>
              <a:t>6. Tietojenkäsittely ja tietoliikenne (ICT)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342900" y="1663200"/>
            <a:ext cx="6172200" cy="3160799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Tietojenkäsittelyn ja tietoliikenteen (ICT) ala sisältää laajan kirjon työtehtäviä esimerkiksi tietokoneiden, mobiililaitteiden, hyvinvointi- ja turvallisuuslaitteiden sekä niiden ohjelmistojen, tietoliikenneverkkojen ja palvelujärjestelmien parissa.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Työtehtäviin voi kuulua muun muassa tieto- ja viestintätekniikan ja verkkopalveluiden kehittämistä, myyntiä, asennusta, huoltoa, ylläpitoa ja asiantuntijatehtäviä.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Tietojenkäsittelyn ja tietoliikenteen alalla työskentelevältä vaaditaan järjestelmällisyyttä, loogista ajattelukykyä, kärsivällisyyttä ja pitkäjänteisyyttä.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Ala kehittyy nopeasti, joten työssä on jatkuvasti päivitettävä osaamistaan.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342900" y="681162"/>
            <a:ext cx="6172200" cy="857250"/>
          </a:xfrm>
        </p:spPr>
        <p:txBody>
          <a:bodyPr/>
          <a:lstStyle/>
          <a:p>
            <a:r>
              <a:rPr lang="fi-FI" dirty="0"/>
              <a:t>6. Tietojenkäsittely ja tietoliikenne (ICT)</a:t>
            </a:r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342900" y="1670400"/>
            <a:ext cx="3710700" cy="2851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b="1" dirty="0"/>
              <a:t>Tieto‐ ja tietoliikennetekniikan perustutkinto</a:t>
            </a:r>
          </a:p>
          <a:p>
            <a:r>
              <a:rPr lang="fi-FI" dirty="0"/>
              <a:t>elektroniikka-asentaja</a:t>
            </a:r>
          </a:p>
          <a:p>
            <a:r>
              <a:rPr lang="fi-FI" dirty="0"/>
              <a:t>ICT-asentaja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dirty="0"/>
              <a:t>Tieto- ja viestintätekniikan perustutkinto</a:t>
            </a:r>
          </a:p>
          <a:p>
            <a:r>
              <a:rPr lang="fi-FI" dirty="0"/>
              <a:t>datanomi</a:t>
            </a:r>
          </a:p>
          <a:p>
            <a:pPr lvl="1"/>
            <a:r>
              <a:rPr lang="fi-FI" dirty="0"/>
              <a:t>käytön tuki</a:t>
            </a:r>
          </a:p>
          <a:p>
            <a:pPr lvl="1"/>
            <a:r>
              <a:rPr lang="fi-FI" dirty="0"/>
              <a:t>ohjelmistotuotanto</a:t>
            </a:r>
          </a:p>
        </p:txBody>
      </p:sp>
      <p:pic>
        <p:nvPicPr>
          <p:cNvPr id="12" name="Kuva 11" descr="Kuva, joka sisältää kohteen henkilö, mies, sisä, pöytä&#10;&#10;Kuvaus luotu automaattisesti">
            <a:extLst>
              <a:ext uri="{FF2B5EF4-FFF2-40B4-BE49-F238E27FC236}">
                <a16:creationId xmlns:a16="http://schemas.microsoft.com/office/drawing/2014/main" id="{69658C45-C84E-44E3-964E-1FE4384C8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6048" y="1670400"/>
            <a:ext cx="3061952" cy="21514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7. Tekniikan alat</a:t>
            </a:r>
          </a:p>
        </p:txBody>
      </p:sp>
      <p:sp>
        <p:nvSpPr>
          <p:cNvPr id="134" name="Google Shape;134;p26"/>
          <p:cNvSpPr txBox="1">
            <a:spLocks noGrp="1"/>
          </p:cNvSpPr>
          <p:nvPr>
            <p:ph type="body" idx="1"/>
          </p:nvPr>
        </p:nvSpPr>
        <p:spPr>
          <a:xfrm>
            <a:off x="342900" y="1246818"/>
            <a:ext cx="3984300" cy="3641982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Tekniikan aloilla on paljon koulutusmahdollisuuksia. Kaikissa ammateissa olennaista on tekninen osaaminen.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Työskentely tekniikan aloilla edellyttää koneiden käyttötaitoa, suunnitelmallisuutta ja kykyä loogiseen ajatteluun.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Tekniikan aloilla korostetaan usein matematiikan hallintaa, mutta myös kielitaito, kädentaidot sekä tieto- ja viestintätekniset taidot ovat tärkeitä.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Tekniikan alat uudistuvat nopeasti, joten työntekijän on tärkeää kouluttaa itseään ja kehittää jatkuvasti osaamistaan.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Monet tekniikan alojen työt edellyttävät hyviä kädentaitoja, kuten kondiittorin, puusepän ja modistin työ. Osassa töistä on varauduttava myös kolmivuorotyöhön.</a:t>
            </a:r>
          </a:p>
        </p:txBody>
      </p:sp>
      <p:pic>
        <p:nvPicPr>
          <p:cNvPr id="12" name="Kuva 11" descr="Kuva, joka sisältää kohteen seinä, sisä, henkilö, mies&#10;&#10;Kuvaus luotu automaattisesti">
            <a:extLst>
              <a:ext uri="{FF2B5EF4-FFF2-40B4-BE49-F238E27FC236}">
                <a16:creationId xmlns:a16="http://schemas.microsoft.com/office/drawing/2014/main" id="{610754E5-3A80-4B71-84C1-E2ADA8D24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531" y="1329612"/>
            <a:ext cx="2471469" cy="1644351"/>
          </a:xfrm>
          <a:prstGeom prst="rect">
            <a:avLst/>
          </a:prstGeom>
        </p:spPr>
      </p:pic>
      <p:pic>
        <p:nvPicPr>
          <p:cNvPr id="16" name="Kuva 15" descr="Kuva, joka sisältää kohteen mies, henkilö, sisä, seisominen&#10;&#10;Kuvaus luotu automaattisesti">
            <a:extLst>
              <a:ext uri="{FF2B5EF4-FFF2-40B4-BE49-F238E27FC236}">
                <a16:creationId xmlns:a16="http://schemas.microsoft.com/office/drawing/2014/main" id="{BF12FBDF-B5DE-4A6E-943A-D79442BBFF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531" y="2975445"/>
            <a:ext cx="2471469" cy="164970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>
            <a:spLocks noGrp="1"/>
          </p:cNvSpPr>
          <p:nvPr>
            <p:ph type="title"/>
          </p:nvPr>
        </p:nvSpPr>
        <p:spPr>
          <a:xfrm>
            <a:off x="342900" y="529978"/>
            <a:ext cx="6172200" cy="857250"/>
          </a:xfrm>
        </p:spPr>
        <p:txBody>
          <a:bodyPr/>
          <a:lstStyle/>
          <a:p>
            <a:r>
              <a:rPr lang="fi-FI" dirty="0"/>
              <a:t>7. Tekniikan alat: </a:t>
            </a:r>
            <a:br>
              <a:rPr lang="fi-FI" dirty="0"/>
            </a:br>
            <a:r>
              <a:rPr lang="fi-FI" dirty="0"/>
              <a:t>Arkkitehtuuri ja rakentaminen</a:t>
            </a:r>
          </a:p>
        </p:txBody>
      </p:sp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>
            <a:off x="342900" y="1524151"/>
            <a:ext cx="3028949" cy="30893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Maanmittausalan perustutkinto </a:t>
            </a:r>
          </a:p>
          <a:p>
            <a:r>
              <a:rPr lang="fi-FI" dirty="0"/>
              <a:t>kartoittaja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Rakennusalan perustutkinto</a:t>
            </a:r>
          </a:p>
          <a:p>
            <a:r>
              <a:rPr lang="fi-FI" dirty="0"/>
              <a:t>kivirakentaja</a:t>
            </a:r>
          </a:p>
          <a:p>
            <a:r>
              <a:rPr lang="fi-FI" dirty="0"/>
              <a:t>maarakentaja</a:t>
            </a:r>
          </a:p>
          <a:p>
            <a:r>
              <a:rPr lang="fi-FI" dirty="0"/>
              <a:t>maarakennuskoneen-kuljettaja</a:t>
            </a:r>
          </a:p>
          <a:p>
            <a:r>
              <a:rPr lang="fi-FI" dirty="0"/>
              <a:t>talonrakentaja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BBC2BBA-4802-488C-BC5F-9E1F5FF0A17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486151" y="1524151"/>
            <a:ext cx="3028949" cy="27094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b="1" dirty="0"/>
              <a:t>Talotekniikan perustutkinto</a:t>
            </a:r>
          </a:p>
          <a:p>
            <a:r>
              <a:rPr lang="fi-FI" dirty="0"/>
              <a:t>ilmanvaihtoasentaja</a:t>
            </a:r>
          </a:p>
          <a:p>
            <a:r>
              <a:rPr lang="fi-FI" dirty="0"/>
              <a:t>kylmäasentaja</a:t>
            </a:r>
          </a:p>
          <a:p>
            <a:r>
              <a:rPr lang="fi-FI" dirty="0"/>
              <a:t>lämmityslaiteasentaja</a:t>
            </a:r>
          </a:p>
          <a:p>
            <a:r>
              <a:rPr lang="fi-FI" dirty="0"/>
              <a:t>putkiasentaja</a:t>
            </a:r>
          </a:p>
          <a:p>
            <a:r>
              <a:rPr lang="fi-FI" dirty="0"/>
              <a:t>rakennuspeltiseppä</a:t>
            </a:r>
          </a:p>
          <a:p>
            <a:r>
              <a:rPr lang="fi-FI" dirty="0"/>
              <a:t>tekninen eristäjä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title"/>
          </p:nvPr>
        </p:nvSpPr>
        <p:spPr>
          <a:xfrm>
            <a:off x="342900" y="656560"/>
            <a:ext cx="6172200" cy="857250"/>
          </a:xfrm>
        </p:spPr>
        <p:txBody>
          <a:bodyPr/>
          <a:lstStyle/>
          <a:p>
            <a:r>
              <a:rPr lang="fi-FI" dirty="0"/>
              <a:t>7. Tekniikan alat: Kone-, prosessi-, energia- ja sähkötekniikka </a:t>
            </a:r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1"/>
          </p:nvPr>
        </p:nvSpPr>
        <p:spPr>
          <a:xfrm>
            <a:off x="342901" y="1586252"/>
            <a:ext cx="3086100" cy="374339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b="1" dirty="0"/>
              <a:t>Autoalan perustutkinto</a:t>
            </a:r>
          </a:p>
          <a:p>
            <a:r>
              <a:rPr lang="fi-FI" dirty="0"/>
              <a:t>ajoneuvoasentaja</a:t>
            </a:r>
          </a:p>
          <a:p>
            <a:r>
              <a:rPr lang="fi-FI" dirty="0"/>
              <a:t>autokorinkorjaaja</a:t>
            </a:r>
          </a:p>
          <a:p>
            <a:r>
              <a:rPr lang="fi-FI" dirty="0"/>
              <a:t>automaalari </a:t>
            </a:r>
          </a:p>
          <a:p>
            <a:r>
              <a:rPr lang="fi-FI" dirty="0"/>
              <a:t>automyyjä</a:t>
            </a:r>
          </a:p>
          <a:p>
            <a:r>
              <a:rPr lang="fi-FI" dirty="0"/>
              <a:t>pienkonekorjaaja</a:t>
            </a:r>
          </a:p>
          <a:p>
            <a:r>
              <a:rPr lang="fi-FI" dirty="0"/>
              <a:t>varaosamyyjä</a:t>
            </a:r>
          </a:p>
          <a:p>
            <a:pPr marL="0" indent="0">
              <a:buNone/>
            </a:pPr>
            <a:endParaRPr lang="fi-FI" sz="1300" dirty="0"/>
          </a:p>
          <a:p>
            <a:pPr marL="0" indent="0">
              <a:buNone/>
            </a:pPr>
            <a:r>
              <a:rPr lang="fi-FI" b="1" dirty="0"/>
              <a:t>Kaivosalan perustutkinto </a:t>
            </a:r>
          </a:p>
          <a:p>
            <a:r>
              <a:rPr lang="fi-FI" dirty="0"/>
              <a:t>kaivosmies</a:t>
            </a:r>
          </a:p>
          <a:p>
            <a:r>
              <a:rPr lang="fi-FI" dirty="0"/>
              <a:t>rikastaja</a:t>
            </a:r>
          </a:p>
          <a:p>
            <a:pPr marL="0" indent="0">
              <a:buNone/>
            </a:pPr>
            <a:endParaRPr lang="fi-FI" sz="1300" dirty="0"/>
          </a:p>
          <a:p>
            <a:pPr marL="0" indent="0">
              <a:buNone/>
            </a:pPr>
            <a:r>
              <a:rPr lang="fi-FI" b="1" dirty="0"/>
              <a:t>Kone- ja tuotantotekniikan perustutkinto   </a:t>
            </a:r>
          </a:p>
          <a:p>
            <a:r>
              <a:rPr lang="fi-FI" dirty="0"/>
              <a:t>koneasentaja</a:t>
            </a:r>
          </a:p>
          <a:p>
            <a:r>
              <a:rPr lang="fi-FI" dirty="0"/>
              <a:t>koneautomaatioasentaja</a:t>
            </a:r>
          </a:p>
          <a:p>
            <a:r>
              <a:rPr lang="fi-FI" dirty="0"/>
              <a:t>koneistaja</a:t>
            </a:r>
          </a:p>
          <a:p>
            <a:r>
              <a:rPr lang="fi-FI" dirty="0"/>
              <a:t>levyseppähitsaaja</a:t>
            </a:r>
          </a:p>
          <a:p>
            <a:r>
              <a:rPr lang="fi-FI" dirty="0"/>
              <a:t>muovi- ja kumituotevalmistaja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D1EC4A27-5EB1-48C5-979C-CBDC5FFDB19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486151" y="1584957"/>
            <a:ext cx="3028949" cy="304905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b="1" dirty="0"/>
              <a:t>Lentokoneasennuksen perustutkinto </a:t>
            </a:r>
          </a:p>
          <a:p>
            <a:r>
              <a:rPr lang="fi-FI" dirty="0"/>
              <a:t>avioniikka-asentaja</a:t>
            </a:r>
          </a:p>
          <a:p>
            <a:r>
              <a:rPr lang="fi-FI" dirty="0"/>
              <a:t>lentokoneasentaja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Prosessiteollisuuden perustutkinto</a:t>
            </a:r>
          </a:p>
          <a:p>
            <a:r>
              <a:rPr lang="fi-FI" dirty="0"/>
              <a:t>prosessinhoitaja</a:t>
            </a:r>
          </a:p>
          <a:p>
            <a:pPr lvl="1"/>
            <a:r>
              <a:rPr lang="fi-FI" dirty="0"/>
              <a:t>biotekniikka </a:t>
            </a:r>
          </a:p>
          <a:p>
            <a:pPr lvl="1"/>
            <a:r>
              <a:rPr lang="fi-FI" dirty="0"/>
              <a:t>kemianteollisuus</a:t>
            </a:r>
          </a:p>
          <a:p>
            <a:pPr lvl="1"/>
            <a:r>
              <a:rPr lang="fi-FI" dirty="0"/>
              <a:t>metallien jalostus </a:t>
            </a:r>
          </a:p>
          <a:p>
            <a:pPr lvl="1"/>
            <a:r>
              <a:rPr lang="fi-FI" dirty="0"/>
              <a:t>paperiteollisuus </a:t>
            </a:r>
          </a:p>
          <a:p>
            <a:r>
              <a:rPr lang="fi-FI" dirty="0"/>
              <a:t>valutuotevalmistaja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Sähkö- ja automaatioalan perustutkinto</a:t>
            </a:r>
          </a:p>
          <a:p>
            <a:r>
              <a:rPr lang="fi-FI" dirty="0"/>
              <a:t>automaatioasentaja</a:t>
            </a:r>
          </a:p>
          <a:p>
            <a:r>
              <a:rPr lang="fi-FI" dirty="0"/>
              <a:t>sähköasentaja</a:t>
            </a:r>
          </a:p>
        </p:txBody>
      </p:sp>
      <p:sp>
        <p:nvSpPr>
          <p:cNvPr id="147" name="Google Shape;147;p28"/>
          <p:cNvSpPr/>
          <p:nvPr/>
        </p:nvSpPr>
        <p:spPr>
          <a:xfrm>
            <a:off x="280796" y="1793081"/>
            <a:ext cx="2684250" cy="276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1200"/>
            </a:pPr>
            <a:endParaRPr sz="10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342900" y="457978"/>
            <a:ext cx="6172200" cy="857250"/>
          </a:xfrm>
        </p:spPr>
        <p:txBody>
          <a:bodyPr/>
          <a:lstStyle/>
          <a:p>
            <a:r>
              <a:rPr lang="fi-FI" dirty="0"/>
              <a:t>7. Tekniikan alat: </a:t>
            </a:r>
            <a:br>
              <a:rPr lang="fi-FI" dirty="0"/>
            </a:br>
            <a:r>
              <a:rPr lang="fi-FI" dirty="0"/>
              <a:t>Materiaali- ja prosessitekniikka </a:t>
            </a:r>
          </a:p>
        </p:txBody>
      </p:sp>
      <p:sp>
        <p:nvSpPr>
          <p:cNvPr id="156" name="Google Shape;156;p29"/>
          <p:cNvSpPr txBox="1">
            <a:spLocks noGrp="1"/>
          </p:cNvSpPr>
          <p:nvPr>
            <p:ph type="body" idx="1"/>
          </p:nvPr>
        </p:nvSpPr>
        <p:spPr>
          <a:xfrm>
            <a:off x="342900" y="1452149"/>
            <a:ext cx="3028949" cy="379040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b="1" dirty="0"/>
              <a:t>Elintarvikealan perustutkinto</a:t>
            </a:r>
          </a:p>
          <a:p>
            <a:r>
              <a:rPr lang="fi-FI" dirty="0"/>
              <a:t>elintarvikkeiden valmistaja</a:t>
            </a:r>
          </a:p>
          <a:p>
            <a:r>
              <a:rPr lang="fi-FI" dirty="0"/>
              <a:t>leipuri-kondiittori</a:t>
            </a:r>
          </a:p>
          <a:p>
            <a:r>
              <a:rPr lang="fi-FI" dirty="0"/>
              <a:t>lihatuotteiden valmistaja</a:t>
            </a:r>
          </a:p>
          <a:p>
            <a:r>
              <a:rPr lang="fi-FI" dirty="0"/>
              <a:t>meijeristi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Pintakäsittelyalan perustutkinto   </a:t>
            </a:r>
          </a:p>
          <a:p>
            <a:r>
              <a:rPr lang="fi-FI" dirty="0"/>
              <a:t>lattianpäällystäjä</a:t>
            </a:r>
          </a:p>
          <a:p>
            <a:r>
              <a:rPr lang="fi-FI" dirty="0"/>
              <a:t>maalari </a:t>
            </a:r>
          </a:p>
          <a:p>
            <a:r>
              <a:rPr lang="fi-FI" dirty="0"/>
              <a:t>pintakäsittelijä</a:t>
            </a:r>
          </a:p>
          <a:p>
            <a:pPr lvl="1"/>
            <a:r>
              <a:rPr lang="fi-FI" dirty="0"/>
              <a:t>teollinen pintakäsittely   </a:t>
            </a:r>
          </a:p>
          <a:p>
            <a:pPr lvl="1"/>
            <a:r>
              <a:rPr lang="fi-FI" dirty="0"/>
              <a:t>tuotemaalaus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Puuteollisuuden perustutkinto</a:t>
            </a:r>
          </a:p>
          <a:p>
            <a:r>
              <a:rPr lang="fi-FI" dirty="0"/>
              <a:t>levyprosessinhoitaja</a:t>
            </a:r>
          </a:p>
          <a:p>
            <a:r>
              <a:rPr lang="fi-FI" dirty="0"/>
              <a:t>teollisuuspuurakentaja</a:t>
            </a:r>
          </a:p>
          <a:p>
            <a:r>
              <a:rPr lang="fi-FI" dirty="0"/>
              <a:t>puuseppä</a:t>
            </a:r>
          </a:p>
          <a:p>
            <a:r>
              <a:rPr lang="fi-FI" dirty="0"/>
              <a:t>sahaprosessinhoitaja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120D2090-E405-424E-9C2E-D3E8076C8F8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486151" y="1426024"/>
            <a:ext cx="3028949" cy="360753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b="1" dirty="0"/>
              <a:t>Laboratorioalan perustutkinto </a:t>
            </a:r>
          </a:p>
          <a:p>
            <a:r>
              <a:rPr lang="fi-FI" dirty="0"/>
              <a:t>laborantti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Tekstiili- ja muotialan perustutkinto</a:t>
            </a:r>
          </a:p>
          <a:p>
            <a:r>
              <a:rPr lang="fi-FI" dirty="0"/>
              <a:t>ompelija</a:t>
            </a:r>
          </a:p>
          <a:p>
            <a:r>
              <a:rPr lang="fi-FI" dirty="0"/>
              <a:t>mittatilausompelija</a:t>
            </a:r>
          </a:p>
          <a:p>
            <a:r>
              <a:rPr lang="fi-FI" dirty="0"/>
              <a:t>muotiassistentti</a:t>
            </a:r>
          </a:p>
          <a:p>
            <a:r>
              <a:rPr lang="fi-FI" dirty="0"/>
              <a:t>sisustustekstiilien valmistaja</a:t>
            </a:r>
          </a:p>
          <a:p>
            <a:r>
              <a:rPr lang="fi-FI" dirty="0"/>
              <a:t>designtekstiilien valmistaja</a:t>
            </a:r>
          </a:p>
          <a:p>
            <a:r>
              <a:rPr lang="fi-FI" dirty="0"/>
              <a:t>tekstiilien valmistaja</a:t>
            </a:r>
          </a:p>
          <a:p>
            <a:r>
              <a:rPr lang="fi-FI" dirty="0"/>
              <a:t>vaatturi</a:t>
            </a:r>
          </a:p>
          <a:p>
            <a:r>
              <a:rPr lang="fi-FI" dirty="0"/>
              <a:t>modisti</a:t>
            </a:r>
          </a:p>
          <a:p>
            <a:r>
              <a:rPr lang="fi-FI" dirty="0"/>
              <a:t>suutari</a:t>
            </a:r>
          </a:p>
          <a:p>
            <a:r>
              <a:rPr lang="fi-FI" dirty="0"/>
              <a:t>tekstiilihuoltaja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Veneenrakennusalan perustutkinto</a:t>
            </a:r>
          </a:p>
          <a:p>
            <a:r>
              <a:rPr lang="fi-FI" dirty="0"/>
              <a:t>veneenrakentaja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Uudet koulutusalat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42900" y="1383619"/>
            <a:ext cx="3458700" cy="3078342"/>
          </a:xfrm>
        </p:spPr>
        <p:txBody>
          <a:bodyPr>
            <a:normAutofit fontScale="62500" lnSpcReduction="20000"/>
          </a:bodyPr>
          <a:lstStyle/>
          <a:p>
            <a:r>
              <a:rPr lang="fi-FI" dirty="0"/>
              <a:t>Kasvatusalat</a:t>
            </a:r>
          </a:p>
          <a:p>
            <a:r>
              <a:rPr lang="fi-FI" dirty="0"/>
              <a:t>Humanistiset ja taidealat</a:t>
            </a:r>
          </a:p>
          <a:p>
            <a:r>
              <a:rPr lang="fi-FI" dirty="0"/>
              <a:t>Yhteiskunnalliset alat</a:t>
            </a:r>
          </a:p>
          <a:p>
            <a:r>
              <a:rPr lang="fi-FI" dirty="0"/>
              <a:t>Kauppa, hallinto ja oikeustiede</a:t>
            </a:r>
          </a:p>
          <a:p>
            <a:r>
              <a:rPr lang="fi-FI" dirty="0"/>
              <a:t>Luonnontieteet</a:t>
            </a:r>
          </a:p>
          <a:p>
            <a:r>
              <a:rPr lang="fi-FI" dirty="0"/>
              <a:t>Tietojenkäsittely ja tietoliikenne (ICT)</a:t>
            </a:r>
          </a:p>
          <a:p>
            <a:r>
              <a:rPr lang="fi-FI" dirty="0"/>
              <a:t>Tekniikan alat</a:t>
            </a:r>
          </a:p>
          <a:p>
            <a:r>
              <a:rPr lang="fi-FI" dirty="0"/>
              <a:t>Maa- ja metsätalousalat</a:t>
            </a:r>
          </a:p>
          <a:p>
            <a:r>
              <a:rPr lang="fi-FI" dirty="0"/>
              <a:t>Terveys- ja hyvinvointialat</a:t>
            </a:r>
          </a:p>
          <a:p>
            <a:r>
              <a:rPr lang="fi-FI" dirty="0"/>
              <a:t>Palvelualat</a:t>
            </a:r>
          </a:p>
          <a:p>
            <a:r>
              <a:rPr lang="fi-FI" dirty="0"/>
              <a:t>Muut tai tuntemattomat koulutusalat</a:t>
            </a:r>
          </a:p>
        </p:txBody>
      </p:sp>
      <p:pic>
        <p:nvPicPr>
          <p:cNvPr id="13" name="Kuva 12" descr="Kuva, joka sisältää kohteen pöytä, seinä, sisä, pullo&#10;&#10;Kuvaus luotu automaattisesti">
            <a:extLst>
              <a:ext uri="{FF2B5EF4-FFF2-40B4-BE49-F238E27FC236}">
                <a16:creationId xmlns:a16="http://schemas.microsoft.com/office/drawing/2014/main" id="{4D0C1677-61A5-480B-968F-51F0EAC9C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59" y="1383618"/>
            <a:ext cx="3078341" cy="307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49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title"/>
          </p:nvPr>
        </p:nvSpPr>
        <p:spPr>
          <a:xfrm>
            <a:off x="342900" y="709962"/>
            <a:ext cx="6172200" cy="857250"/>
          </a:xfrm>
        </p:spPr>
        <p:txBody>
          <a:bodyPr/>
          <a:lstStyle/>
          <a:p>
            <a:r>
              <a:rPr lang="fi-FI" dirty="0"/>
              <a:t>7. Tekniikan alat: </a:t>
            </a:r>
            <a:br>
              <a:rPr lang="fi-FI" dirty="0"/>
            </a:br>
            <a:r>
              <a:rPr lang="fi-FI" dirty="0"/>
              <a:t>Teollisuuden työnjohto, tekninen suunnittelu ja tuotekehitystyö  </a:t>
            </a:r>
          </a:p>
        </p:txBody>
      </p:sp>
      <p:sp>
        <p:nvSpPr>
          <p:cNvPr id="162" name="Google Shape;162;p30"/>
          <p:cNvSpPr txBox="1">
            <a:spLocks noGrp="1"/>
          </p:cNvSpPr>
          <p:nvPr>
            <p:ph type="body" idx="1"/>
          </p:nvPr>
        </p:nvSpPr>
        <p:spPr>
          <a:xfrm>
            <a:off x="342900" y="2001599"/>
            <a:ext cx="3086100" cy="2719561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Teknisen suunnittelun perustutkinto </a:t>
            </a:r>
          </a:p>
          <a:p>
            <a:r>
              <a:rPr lang="fi-FI" dirty="0"/>
              <a:t>suunnitteluassistentti</a:t>
            </a:r>
          </a:p>
        </p:txBody>
      </p:sp>
      <p:pic>
        <p:nvPicPr>
          <p:cNvPr id="9" name="Kuva 8" descr="Kuva, joka sisältää kohteen asiakirja&#10;&#10;Kuvaus luotu automaattisesti">
            <a:extLst>
              <a:ext uri="{FF2B5EF4-FFF2-40B4-BE49-F238E27FC236}">
                <a16:creationId xmlns:a16="http://schemas.microsoft.com/office/drawing/2014/main" id="{45455F3E-072C-4F4D-9BFE-ED63EC5E84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0800" y="2001599"/>
            <a:ext cx="3337200" cy="271956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8. Maa- ja metsätalousalat</a:t>
            </a:r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1"/>
          </p:nvPr>
        </p:nvSpPr>
        <p:spPr>
          <a:xfrm>
            <a:off x="342899" y="1383617"/>
            <a:ext cx="3681901" cy="3490784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Maa- ja metsätalousaloilla työskennellään metsien, peltojen, vesistöjen, puutarhojen, puistojen tai eläinten parissa.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Työtä ei yleensä määrää täsmällinen minuuttiaikataulu, mutta vastapainona työntekijän on sopeuduttava erilaisiin muutoksiin ja työskenneltävä lähes tauotta silloin, kun työ sitä vaatii.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Esimerkiksi viljantuottajalle kesä ja syksy ovat vuoden kiireisintä aikaa, jolloin työskennellään sään ehdoilla.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Maa- ja metsätalousaloilla monet toimivat yrittäjänä.</a:t>
            </a:r>
          </a:p>
        </p:txBody>
      </p:sp>
      <p:pic>
        <p:nvPicPr>
          <p:cNvPr id="9" name="Kuva 8" descr="Kuva, joka sisältää kohteen henkilö, kukka, ulko, rakennus&#10;&#10;Kuvaus luotu automaattisesti">
            <a:extLst>
              <a:ext uri="{FF2B5EF4-FFF2-40B4-BE49-F238E27FC236}">
                <a16:creationId xmlns:a16="http://schemas.microsoft.com/office/drawing/2014/main" id="{8C369ED7-20B2-419C-AFDF-AEFB8CCC50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4800" y="1383618"/>
            <a:ext cx="2827799" cy="220579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>
            <a:spLocks noGrp="1"/>
          </p:cNvSpPr>
          <p:nvPr>
            <p:ph type="title"/>
          </p:nvPr>
        </p:nvSpPr>
        <p:spPr>
          <a:xfrm>
            <a:off x="342900" y="537178"/>
            <a:ext cx="6172200" cy="722822"/>
          </a:xfrm>
        </p:spPr>
        <p:txBody>
          <a:bodyPr/>
          <a:lstStyle/>
          <a:p>
            <a:r>
              <a:rPr lang="fi-FI" dirty="0"/>
              <a:t>8. Maa- ja metsätalousalat</a:t>
            </a:r>
          </a:p>
        </p:txBody>
      </p:sp>
      <p:sp>
        <p:nvSpPr>
          <p:cNvPr id="174" name="Google Shape;174;p32"/>
          <p:cNvSpPr txBox="1">
            <a:spLocks noGrp="1"/>
          </p:cNvSpPr>
          <p:nvPr>
            <p:ph type="body" idx="1"/>
          </p:nvPr>
        </p:nvSpPr>
        <p:spPr>
          <a:xfrm>
            <a:off x="342900" y="1200149"/>
            <a:ext cx="3028949" cy="38246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1400" b="1" dirty="0"/>
              <a:t>Hevostalouden perustutkinto</a:t>
            </a:r>
          </a:p>
          <a:p>
            <a:r>
              <a:rPr lang="fi-FI" sz="1400" dirty="0"/>
              <a:t>hevostenhoitaja</a:t>
            </a:r>
          </a:p>
          <a:p>
            <a:r>
              <a:rPr lang="fi-FI" sz="1400" dirty="0"/>
              <a:t>ratsastuksenohjaaja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b="1" dirty="0"/>
              <a:t>Kalatalouden perustutkinto </a:t>
            </a:r>
          </a:p>
          <a:p>
            <a:r>
              <a:rPr lang="fi-FI" sz="1400" dirty="0"/>
              <a:t>kalanjalostaja</a:t>
            </a:r>
          </a:p>
          <a:p>
            <a:r>
              <a:rPr lang="fi-FI" sz="1400" dirty="0"/>
              <a:t>kalanviljelijä</a:t>
            </a:r>
          </a:p>
          <a:p>
            <a:r>
              <a:rPr lang="fi-FI" sz="1400" dirty="0"/>
              <a:t>kalastaja</a:t>
            </a:r>
          </a:p>
          <a:p>
            <a:r>
              <a:rPr lang="fi-FI" sz="1400" dirty="0"/>
              <a:t>kalastuksenohjaaja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b="1" dirty="0"/>
              <a:t>Maatalousalan perustutkinto</a:t>
            </a:r>
          </a:p>
          <a:p>
            <a:r>
              <a:rPr lang="fi-FI" sz="1400" dirty="0"/>
              <a:t>eläintenhoitaja</a:t>
            </a:r>
          </a:p>
          <a:p>
            <a:r>
              <a:rPr lang="fi-FI" sz="1400" dirty="0"/>
              <a:t>turkistarhaaja</a:t>
            </a:r>
          </a:p>
          <a:p>
            <a:r>
              <a:rPr lang="fi-FI" sz="1400" dirty="0"/>
              <a:t>maaseutuyrittäjä</a:t>
            </a:r>
          </a:p>
          <a:p>
            <a:pPr lvl="1"/>
            <a:r>
              <a:rPr lang="fi-FI" sz="1200" dirty="0"/>
              <a:t>maatalousteknologia</a:t>
            </a:r>
          </a:p>
          <a:p>
            <a:pPr lvl="1"/>
            <a:r>
              <a:rPr lang="fi-FI" sz="1200" dirty="0"/>
              <a:t>maatilatalous</a:t>
            </a:r>
          </a:p>
        </p:txBody>
      </p:sp>
      <p:sp>
        <p:nvSpPr>
          <p:cNvPr id="175" name="Google Shape;175;p32"/>
          <p:cNvSpPr txBox="1"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1400" b="1" dirty="0"/>
              <a:t>Metsäalan perustutkinto </a:t>
            </a:r>
          </a:p>
          <a:p>
            <a:r>
              <a:rPr lang="fi-FI" sz="1400" dirty="0"/>
              <a:t>metsuri-metsäpalvelujen tuottaja</a:t>
            </a:r>
          </a:p>
          <a:p>
            <a:r>
              <a:rPr lang="fi-FI" sz="1400" dirty="0"/>
              <a:t>metsäenergian tuottaja</a:t>
            </a:r>
          </a:p>
          <a:p>
            <a:r>
              <a:rPr lang="fi-FI" sz="1400" dirty="0"/>
              <a:t>metsäkoneasentaja</a:t>
            </a:r>
          </a:p>
          <a:p>
            <a:r>
              <a:rPr lang="fi-FI" sz="1400" dirty="0"/>
              <a:t>metsäkoneenkuljettaja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b="1" dirty="0"/>
              <a:t>Puutarha-alan perustutkinto</a:t>
            </a:r>
          </a:p>
          <a:p>
            <a:r>
              <a:rPr lang="fi-FI" sz="1400" dirty="0"/>
              <a:t>puutarhuri</a:t>
            </a:r>
          </a:p>
          <a:p>
            <a:pPr lvl="1"/>
            <a:r>
              <a:rPr lang="fi-FI" sz="1200" dirty="0"/>
              <a:t>kukka- ja puutarhakauppa</a:t>
            </a:r>
          </a:p>
          <a:p>
            <a:pPr lvl="1"/>
            <a:r>
              <a:rPr lang="fi-FI" sz="1200" dirty="0"/>
              <a:t>puutarhatuotanto</a:t>
            </a:r>
          </a:p>
          <a:p>
            <a:pPr lvl="1"/>
            <a:r>
              <a:rPr lang="fi-FI" sz="1200" dirty="0"/>
              <a:t>viherala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9. Terveys- ja hyvinvointialat</a:t>
            </a:r>
          </a:p>
        </p:txBody>
      </p:sp>
      <p:sp>
        <p:nvSpPr>
          <p:cNvPr id="181" name="Google Shape;181;p33"/>
          <p:cNvSpPr txBox="1">
            <a:spLocks noGrp="1"/>
          </p:cNvSpPr>
          <p:nvPr>
            <p:ph type="body" idx="1"/>
          </p:nvPr>
        </p:nvSpPr>
        <p:spPr>
          <a:xfrm>
            <a:off x="342900" y="1318818"/>
            <a:ext cx="3573900" cy="3562781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Terveys- ja hyvinvointialoilla työskenteleminen on ihmisläheistä ja sisältää paljon tiimityötä. Kyky tulla toimeen erilaisten ihmisten kanssa on hyvin tärkeää.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Terveys- ja hyvinvointialojen työtehtävissä korostuu asiakkaan kunnioittaminen, sillä suurin osa työtehtävistä on hoitotyötä. Hyvä fyysinen ja psyykkinen kunto on eduksi.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Toisten auttaminen ja kuunteleminen vaatii myös jaksamista ja psyykkistä tasapainoa.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Monissa alan ammateissa tehdään kolmivuorotyötä, jolloin on sopeuduttava vaihtelevaan vuorokausirytmiin.</a:t>
            </a:r>
          </a:p>
        </p:txBody>
      </p:sp>
      <p:pic>
        <p:nvPicPr>
          <p:cNvPr id="11" name="Kuva 10" descr="Kuva, joka sisältää kohteen sisä, bussi, keltainen, kuljetus&#10;&#10;Kuvaus luotu automaattisesti">
            <a:extLst>
              <a:ext uri="{FF2B5EF4-FFF2-40B4-BE49-F238E27FC236}">
                <a16:creationId xmlns:a16="http://schemas.microsoft.com/office/drawing/2014/main" id="{2A983F69-7ACD-4722-AAD5-245085C47D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4692" y="1329612"/>
            <a:ext cx="2963308" cy="255118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>
            <a:spLocks noGrp="1"/>
          </p:cNvSpPr>
          <p:nvPr>
            <p:ph type="title"/>
          </p:nvPr>
        </p:nvSpPr>
        <p:spPr>
          <a:xfrm>
            <a:off x="342900" y="518400"/>
            <a:ext cx="6172200" cy="782428"/>
          </a:xfrm>
        </p:spPr>
        <p:txBody>
          <a:bodyPr/>
          <a:lstStyle/>
          <a:p>
            <a:r>
              <a:rPr lang="fi-FI" dirty="0"/>
              <a:t>9. Terveys- ja hyvinvointialat</a:t>
            </a:r>
          </a:p>
        </p:txBody>
      </p:sp>
      <p:sp>
        <p:nvSpPr>
          <p:cNvPr id="187" name="Google Shape;187;p34"/>
          <p:cNvSpPr txBox="1">
            <a:spLocks noGrp="1"/>
          </p:cNvSpPr>
          <p:nvPr>
            <p:ph type="body" idx="1"/>
          </p:nvPr>
        </p:nvSpPr>
        <p:spPr>
          <a:xfrm>
            <a:off x="342900" y="1452151"/>
            <a:ext cx="3028949" cy="31111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b="1" dirty="0"/>
              <a:t>Hammastekniikan perustutkinto </a:t>
            </a:r>
          </a:p>
          <a:p>
            <a:r>
              <a:rPr lang="fi-FI" dirty="0"/>
              <a:t>hammaslaborantti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Lääkealan perustutkinto </a:t>
            </a:r>
          </a:p>
          <a:p>
            <a:r>
              <a:rPr lang="fi-FI" dirty="0"/>
              <a:t>lääketeknikko</a:t>
            </a:r>
          </a:p>
          <a:p>
            <a:pPr lvl="1"/>
            <a:r>
              <a:rPr lang="fi-FI" dirty="0"/>
              <a:t>apteekkiala </a:t>
            </a:r>
          </a:p>
          <a:p>
            <a:pPr lvl="1"/>
            <a:r>
              <a:rPr lang="fi-FI" dirty="0"/>
              <a:t>lääkeala</a:t>
            </a:r>
          </a:p>
          <a:p>
            <a:pPr marL="288000" lvl="1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Välinehuoltoalan perustutkinto</a:t>
            </a:r>
          </a:p>
          <a:p>
            <a:r>
              <a:rPr lang="fi-FI" dirty="0"/>
              <a:t>välinehuoltaja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0942E4CD-3421-452C-A0E3-A7EF144E344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486151" y="1452150"/>
            <a:ext cx="3028949" cy="29979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b="1" dirty="0"/>
              <a:t>Sosiaali‐ ja terveysalan perustutkinto</a:t>
            </a:r>
          </a:p>
          <a:p>
            <a:r>
              <a:rPr lang="fi-FI" dirty="0"/>
              <a:t>lähihoitaja</a:t>
            </a:r>
          </a:p>
          <a:p>
            <a:pPr lvl="1"/>
            <a:r>
              <a:rPr lang="fi-FI" dirty="0"/>
              <a:t>ikääntyvien hoito ja kuntoutus</a:t>
            </a:r>
          </a:p>
          <a:p>
            <a:pPr lvl="1"/>
            <a:r>
              <a:rPr lang="fi-FI" dirty="0"/>
              <a:t>jalkojenhoito </a:t>
            </a:r>
          </a:p>
          <a:p>
            <a:pPr lvl="1"/>
            <a:r>
              <a:rPr lang="fi-FI" dirty="0"/>
              <a:t>lasten ja nuorten kasvatus ja hoito</a:t>
            </a:r>
          </a:p>
          <a:p>
            <a:pPr lvl="1"/>
            <a:r>
              <a:rPr lang="fi-FI" dirty="0"/>
              <a:t>mielenterveys‐ ja päihdetyö</a:t>
            </a:r>
          </a:p>
          <a:p>
            <a:pPr lvl="1"/>
            <a:r>
              <a:rPr lang="fi-FI" dirty="0"/>
              <a:t>sairaanhoito ja huolenpito </a:t>
            </a:r>
          </a:p>
          <a:p>
            <a:pPr lvl="1"/>
            <a:r>
              <a:rPr lang="fi-FI" dirty="0"/>
              <a:t>suunhoito </a:t>
            </a:r>
          </a:p>
          <a:p>
            <a:pPr lvl="1"/>
            <a:r>
              <a:rPr lang="fi-FI" dirty="0"/>
              <a:t>vammaistyö</a:t>
            </a:r>
          </a:p>
          <a:p>
            <a:pPr lvl="1"/>
            <a:r>
              <a:rPr lang="fi-FI" dirty="0"/>
              <a:t>perustason ensihoitaja (yo-pohjainen)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10. Palvelualat</a:t>
            </a:r>
          </a:p>
        </p:txBody>
      </p:sp>
      <p:sp>
        <p:nvSpPr>
          <p:cNvPr id="193" name="Google Shape;193;p35"/>
          <p:cNvSpPr txBox="1">
            <a:spLocks noGrp="1"/>
          </p:cNvSpPr>
          <p:nvPr>
            <p:ph type="body" idx="1"/>
          </p:nvPr>
        </p:nvSpPr>
        <p:spPr>
          <a:xfrm>
            <a:off x="342900" y="1267200"/>
            <a:ext cx="4013100" cy="3643199"/>
          </a:xfrm>
        </p:spPr>
        <p:txBody>
          <a:bodyPr>
            <a:normAutofit fontScale="5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Palvelualoilla tuotetaan monenlaisia yksityishenkilöille ja yritykselle suunnattuja palveluja.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Henkilökohtaisiin palveluilla lisätään ihmisten hyvinvointia. Alaan kuuluu hiusten ja kauneudenhoitopalvelua, hotelli- ja ravintola-alan palveluja sekä puhtaanapitoalan palveluja.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Kuljetuspalveluilla parannetaan tie-, meri- ja ilmaliikenteen sujuvuutta. Työ voi olla kuljetustehtäviä, laitteiston korjausta ja huoltoa tai kuljetuspalvelujen myyntiä.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Turvallisuuspalvelujen tavoitteena on huolehtia ihmisten ja yhteisöjen turvallisuudesta. Työ voi olla vartiointia, valvontaa ja turvakonsultointia. Töissä vaaditaan hyvää fyysistä kuntoa, stressinsietokykyä ja kykyä tehdä itsenäisiä päätöksiä.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Palvelualojen työt edellyttävät hyviä sosiaalisia taitoja ja asiakaspalvelutaitoa. Alalla tehdään usein vuorotöitä, joten työssä tarvitaan joustavuutta.</a:t>
            </a:r>
          </a:p>
        </p:txBody>
      </p:sp>
      <p:pic>
        <p:nvPicPr>
          <p:cNvPr id="9" name="Kuva 8" descr="Kuva, joka sisältää kohteen henkilö, sisä, nainen, seinä&#10;&#10;Kuvaus luotu automaattisesti">
            <a:extLst>
              <a:ext uri="{FF2B5EF4-FFF2-40B4-BE49-F238E27FC236}">
                <a16:creationId xmlns:a16="http://schemas.microsoft.com/office/drawing/2014/main" id="{95D43750-FD04-40A7-99C9-568F1FF56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8001" y="1347172"/>
            <a:ext cx="2429999" cy="1870783"/>
          </a:xfrm>
          <a:prstGeom prst="rect">
            <a:avLst/>
          </a:prstGeom>
        </p:spPr>
      </p:pic>
      <p:pic>
        <p:nvPicPr>
          <p:cNvPr id="11" name="Kuva 10" descr="Kuva, joka sisältää kohteen sisä, mies, henkilö, seinä&#10;&#10;Kuvaus luotu automaattisesti">
            <a:extLst>
              <a:ext uri="{FF2B5EF4-FFF2-40B4-BE49-F238E27FC236}">
                <a16:creationId xmlns:a16="http://schemas.microsoft.com/office/drawing/2014/main" id="{870F184E-3867-433F-A9B8-E1FFE2259D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3344" y="3217955"/>
            <a:ext cx="2424656" cy="1929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>
            <a:spLocks noGrp="1"/>
          </p:cNvSpPr>
          <p:nvPr>
            <p:ph type="title"/>
          </p:nvPr>
        </p:nvSpPr>
        <p:spPr>
          <a:xfrm>
            <a:off x="342900" y="544378"/>
            <a:ext cx="6172200" cy="857250"/>
          </a:xfrm>
        </p:spPr>
        <p:txBody>
          <a:bodyPr/>
          <a:lstStyle/>
          <a:p>
            <a:r>
              <a:rPr lang="fi-FI" dirty="0"/>
              <a:t>10. Palvelualat: </a:t>
            </a:r>
            <a:br>
              <a:rPr lang="fi-FI" dirty="0"/>
            </a:br>
            <a:r>
              <a:rPr lang="fi-FI" dirty="0"/>
              <a:t>Henkilökohtaiset palvelut</a:t>
            </a:r>
          </a:p>
        </p:txBody>
      </p:sp>
      <p:sp>
        <p:nvSpPr>
          <p:cNvPr id="200" name="Google Shape;200;p36"/>
          <p:cNvSpPr txBox="1">
            <a:spLocks noGrp="1"/>
          </p:cNvSpPr>
          <p:nvPr>
            <p:ph type="body" idx="1"/>
          </p:nvPr>
        </p:nvSpPr>
        <p:spPr>
          <a:xfrm>
            <a:off x="342900" y="1538551"/>
            <a:ext cx="3028949" cy="3394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b="1" dirty="0"/>
              <a:t>Hius- ja kauneudenhoitoalan perustutkinto</a:t>
            </a:r>
          </a:p>
          <a:p>
            <a:r>
              <a:rPr lang="fi-FI" dirty="0"/>
              <a:t>kampaaja</a:t>
            </a:r>
          </a:p>
          <a:p>
            <a:r>
              <a:rPr lang="fi-FI" dirty="0"/>
              <a:t>kosmetiikkaneuvoja</a:t>
            </a:r>
          </a:p>
          <a:p>
            <a:r>
              <a:rPr lang="fi-FI" dirty="0"/>
              <a:t>kosmetologi</a:t>
            </a:r>
          </a:p>
          <a:p>
            <a:r>
              <a:rPr lang="fi-FI" dirty="0"/>
              <a:t>parturi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Liikunnanohjauksen perustutkinto </a:t>
            </a:r>
          </a:p>
          <a:p>
            <a:r>
              <a:rPr lang="fi-FI" dirty="0"/>
              <a:t>liikuntaneuvoja</a:t>
            </a:r>
          </a:p>
          <a:p>
            <a:pPr lvl="1"/>
            <a:r>
              <a:rPr lang="fi-FI" dirty="0"/>
              <a:t>liikunnan palvelutuotanto</a:t>
            </a:r>
          </a:p>
          <a:p>
            <a:pPr lvl="1"/>
            <a:r>
              <a:rPr lang="fi-FI" dirty="0"/>
              <a:t>terveyttä edistävä liikuntaneuvonta</a:t>
            </a:r>
          </a:p>
          <a:p>
            <a:pPr lvl="1"/>
            <a:r>
              <a:rPr lang="fi-FI" dirty="0"/>
              <a:t>valmennus ja seuratoiminta</a:t>
            </a:r>
          </a:p>
          <a:p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B4B5B294-4B61-41B8-A773-472E269A794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486151" y="1538550"/>
            <a:ext cx="3028949" cy="36049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/>
              <a:t>Matkailualan perustutkinto</a:t>
            </a:r>
          </a:p>
          <a:p>
            <a:r>
              <a:rPr lang="fi-FI" dirty="0"/>
              <a:t>vastaanottovirkailija</a:t>
            </a:r>
          </a:p>
          <a:p>
            <a:r>
              <a:rPr lang="fi-FI" dirty="0"/>
              <a:t>matka-asiantuntija</a:t>
            </a:r>
          </a:p>
          <a:p>
            <a:r>
              <a:rPr lang="fi-FI" dirty="0"/>
              <a:t>matkailupalvelujen tuottaja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Ravintola- ja catering-alan perustutkinto</a:t>
            </a:r>
          </a:p>
          <a:p>
            <a:r>
              <a:rPr lang="fi-FI" dirty="0"/>
              <a:t>tarjoilija</a:t>
            </a:r>
          </a:p>
          <a:p>
            <a:r>
              <a:rPr lang="fi-FI" dirty="0"/>
              <a:t>kokki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Puhtaus- ja kiinteistöpalvelualan perustutkinto</a:t>
            </a:r>
          </a:p>
          <a:p>
            <a:r>
              <a:rPr lang="fi-FI" dirty="0"/>
              <a:t>kiinteistönhoitaja</a:t>
            </a:r>
          </a:p>
          <a:p>
            <a:r>
              <a:rPr lang="fi-FI" dirty="0"/>
              <a:t>kodinhuoltaja</a:t>
            </a:r>
          </a:p>
          <a:p>
            <a:r>
              <a:rPr lang="fi-FI" dirty="0"/>
              <a:t>toimitilahuoltaja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>
            <a:spLocks noGrp="1"/>
          </p:cNvSpPr>
          <p:nvPr>
            <p:ph type="title"/>
          </p:nvPr>
        </p:nvSpPr>
        <p:spPr>
          <a:xfrm>
            <a:off x="342900" y="573162"/>
            <a:ext cx="6172200" cy="857250"/>
          </a:xfrm>
        </p:spPr>
        <p:txBody>
          <a:bodyPr/>
          <a:lstStyle/>
          <a:p>
            <a:r>
              <a:rPr lang="fi-FI" dirty="0"/>
              <a:t>10. Palvelualat: </a:t>
            </a:r>
            <a:br>
              <a:rPr lang="fi-FI" dirty="0"/>
            </a:br>
            <a:r>
              <a:rPr lang="fi-FI" dirty="0"/>
              <a:t>Kuljetuspalvelut</a:t>
            </a:r>
          </a:p>
        </p:txBody>
      </p:sp>
      <p:sp>
        <p:nvSpPr>
          <p:cNvPr id="206" name="Google Shape;206;p37"/>
          <p:cNvSpPr txBox="1">
            <a:spLocks noGrp="1"/>
          </p:cNvSpPr>
          <p:nvPr>
            <p:ph type="body" idx="1"/>
          </p:nvPr>
        </p:nvSpPr>
        <p:spPr>
          <a:xfrm>
            <a:off x="342900" y="1540799"/>
            <a:ext cx="2929500" cy="310320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b="1" dirty="0"/>
              <a:t>Logistiikan perustutkinto </a:t>
            </a:r>
          </a:p>
          <a:p>
            <a:r>
              <a:rPr lang="fi-FI" dirty="0"/>
              <a:t>autonkuljettaja</a:t>
            </a:r>
          </a:p>
          <a:p>
            <a:r>
              <a:rPr lang="fi-FI" dirty="0"/>
              <a:t>linja-autonkuljettaja</a:t>
            </a:r>
          </a:p>
          <a:p>
            <a:r>
              <a:rPr lang="fi-FI" dirty="0"/>
              <a:t>yhdistelmäajoneuvonkuljettaja</a:t>
            </a:r>
          </a:p>
          <a:p>
            <a:r>
              <a:rPr lang="fi-FI" dirty="0"/>
              <a:t>lentoasemahuoltaja</a:t>
            </a:r>
          </a:p>
          <a:p>
            <a:r>
              <a:rPr lang="fi-FI" dirty="0"/>
              <a:t>varastonhoitaja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Merenkulkualan perustutkinto </a:t>
            </a:r>
          </a:p>
          <a:p>
            <a:r>
              <a:rPr lang="fi-FI" dirty="0"/>
              <a:t>korjaaja</a:t>
            </a:r>
          </a:p>
          <a:p>
            <a:r>
              <a:rPr lang="fi-FI" dirty="0"/>
              <a:t>laivasähköasentaja</a:t>
            </a:r>
          </a:p>
          <a:p>
            <a:r>
              <a:rPr lang="fi-FI" dirty="0"/>
              <a:t>vahtikonemestari</a:t>
            </a:r>
          </a:p>
          <a:p>
            <a:r>
              <a:rPr lang="fi-FI" dirty="0"/>
              <a:t>vahtiperämies</a:t>
            </a:r>
          </a:p>
        </p:txBody>
      </p:sp>
      <p:pic>
        <p:nvPicPr>
          <p:cNvPr id="9" name="Kuva 8" descr="Kuva, joka sisältää kohteen ulko, kuljetus, auto, maa&#10;&#10;Kuvaus luotu automaattisesti">
            <a:extLst>
              <a:ext uri="{FF2B5EF4-FFF2-40B4-BE49-F238E27FC236}">
                <a16:creationId xmlns:a16="http://schemas.microsoft.com/office/drawing/2014/main" id="{24AEC290-EC9C-4689-BDAE-8246C864AE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227" y="1627199"/>
            <a:ext cx="3424773" cy="263520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>
            <a:spLocks noGrp="1"/>
          </p:cNvSpPr>
          <p:nvPr>
            <p:ph type="title"/>
          </p:nvPr>
        </p:nvSpPr>
        <p:spPr>
          <a:xfrm>
            <a:off x="342900" y="616362"/>
            <a:ext cx="6172200" cy="857250"/>
          </a:xfrm>
        </p:spPr>
        <p:txBody>
          <a:bodyPr/>
          <a:lstStyle/>
          <a:p>
            <a:r>
              <a:rPr lang="fi-FI" dirty="0"/>
              <a:t>10. Palvelualat: Turvallisuuspalvelut</a:t>
            </a:r>
          </a:p>
        </p:txBody>
      </p:sp>
      <p:sp>
        <p:nvSpPr>
          <p:cNvPr id="212" name="Google Shape;212;p38"/>
          <p:cNvSpPr txBox="1">
            <a:spLocks noGrp="1"/>
          </p:cNvSpPr>
          <p:nvPr>
            <p:ph type="body" idx="1"/>
          </p:nvPr>
        </p:nvSpPr>
        <p:spPr>
          <a:xfrm>
            <a:off x="3431700" y="1648800"/>
            <a:ext cx="3262449" cy="2813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Turvallisuusalan perustutkinto </a:t>
            </a:r>
          </a:p>
          <a:p>
            <a:r>
              <a:rPr lang="fi-FI" sz="2000" dirty="0"/>
              <a:t>turvallisuusvalvoja</a:t>
            </a:r>
          </a:p>
          <a:p>
            <a:endParaRPr lang="fi-FI" sz="2000" dirty="0"/>
          </a:p>
        </p:txBody>
      </p:sp>
      <p:pic>
        <p:nvPicPr>
          <p:cNvPr id="9" name="Kuva 8" descr="Kuva, joka sisältää kohteen henkilö, lentoasema, rakennus, sisä&#10;&#10;Kuvaus luotu automaattisesti">
            <a:extLst>
              <a:ext uri="{FF2B5EF4-FFF2-40B4-BE49-F238E27FC236}">
                <a16:creationId xmlns:a16="http://schemas.microsoft.com/office/drawing/2014/main" id="{D4D67C07-6791-4944-BA12-0F35651BE1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8210"/>
            <a:ext cx="3262449" cy="24392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Uusi koulutusalaluokitus ISCED</a:t>
            </a: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42900" y="1383618"/>
            <a:ext cx="3931167" cy="3526781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Suomen ammatilliset koulutukset on jaoteltu uuden luokituksen mukaan.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Kansainvälinen koulutusluokitus ISCED on kehitetty tilastollisia tarkoituksia varten.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ISCED = Unesco International Standard </a:t>
            </a:r>
            <a:r>
              <a:rPr lang="fi-FI" dirty="0" err="1"/>
              <a:t>Classification</a:t>
            </a:r>
            <a:r>
              <a:rPr lang="fi-FI" dirty="0"/>
              <a:t> of </a:t>
            </a:r>
            <a:r>
              <a:rPr lang="fi-FI" dirty="0" err="1"/>
              <a:t>Education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Luokitusta käytetään muun muassa Unescon, OECD:n ja Eurostatin kansainvälisissä tilastoissa ja indikaattoreissa, kun vertaillaan eri maiden koulutusta.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ISCED-luokitus auttaa ihmisiä löytämään itselleen sopivia koulutuksia ja työtehtäviä yhä kansainvälisemmässä maailmassa.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Opintopolusta haetaan jatkossa koulutuksia ISCED-luokituksen mukaan.</a:t>
            </a:r>
          </a:p>
        </p:txBody>
      </p:sp>
      <p:pic>
        <p:nvPicPr>
          <p:cNvPr id="11" name="Kuva 10" descr="Kuva, joka sisältää kohteen sisä&#10;&#10;Kuvaus luotu automaattisesti">
            <a:extLst>
              <a:ext uri="{FF2B5EF4-FFF2-40B4-BE49-F238E27FC236}">
                <a16:creationId xmlns:a16="http://schemas.microsoft.com/office/drawing/2014/main" id="{8AE06D5C-E3B6-4FAD-B76C-8B691A0EA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2952" y="1476000"/>
            <a:ext cx="2525048" cy="23378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Kasvatusalat</a:t>
            </a:r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71700" y="1383619"/>
            <a:ext cx="3609900" cy="3377512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Kasvatusaloilla työskennellään yleensä toisten ihmisten kanssa esimerkiksi opettajana tai ohjaajana.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Alalla vuorovaikutustaidot ovat tärkeitä: kasvatustehtävissä täytyy osata kuunnella, osoittaa ymmärrystä ja pitää ohjat käsissään.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Kasvatusaloilla on tarjolla työtehtäviä kaikenikäisten ihmisten parissa: varhaiskasvatusta päiväkodissa ja opetusta peruskouluissa, lukioissa, ammatillisissa oppilaitoksissa, korkeakouluissa ja kansanopistoissa.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Myös monet järjestöt työllistävät kasvatusalan ammattilaisia.</a:t>
            </a:r>
          </a:p>
        </p:txBody>
      </p:sp>
      <p:pic>
        <p:nvPicPr>
          <p:cNvPr id="11" name="Kuva 10" descr="Kuva, joka sisältää kohteen henkilö, mies, sisä, seinä&#10;&#10;Kuvaus luotu automaattisesti">
            <a:extLst>
              <a:ext uri="{FF2B5EF4-FFF2-40B4-BE49-F238E27FC236}">
                <a16:creationId xmlns:a16="http://schemas.microsoft.com/office/drawing/2014/main" id="{B6BA3799-A399-4A7D-BB81-A770535AB2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600" y="1468799"/>
            <a:ext cx="2876400" cy="25523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Kasvatusalat</a:t>
            </a: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42900" y="1383619"/>
            <a:ext cx="3386700" cy="243027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b="1" dirty="0"/>
              <a:t>Kasvatus- ja ohjausalan perustutkinto </a:t>
            </a:r>
          </a:p>
          <a:p>
            <a:r>
              <a:rPr lang="fi-FI" dirty="0"/>
              <a:t>nuoriso- ja yhteisöohjaaja</a:t>
            </a:r>
          </a:p>
          <a:p>
            <a:r>
              <a:rPr lang="fi-FI" dirty="0"/>
              <a:t>kommunikaation ja viittomakielen ohjaaja</a:t>
            </a:r>
          </a:p>
          <a:p>
            <a:r>
              <a:rPr lang="fi-FI" dirty="0"/>
              <a:t>lastenohjaaja</a:t>
            </a:r>
          </a:p>
        </p:txBody>
      </p:sp>
      <p:pic>
        <p:nvPicPr>
          <p:cNvPr id="9" name="Kuva 8" descr="Kuva, joka sisältää kohteen henkilö, sisä, pöytä, lapsi&#10;&#10;Kuvaus luotu automaattisesti">
            <a:extLst>
              <a:ext uri="{FF2B5EF4-FFF2-40B4-BE49-F238E27FC236}">
                <a16:creationId xmlns:a16="http://schemas.microsoft.com/office/drawing/2014/main" id="{99290DBD-8FBE-45E8-A146-9005033720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9600" y="1555200"/>
            <a:ext cx="3128400" cy="20850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2. Humanistiset ja taidealat</a:t>
            </a:r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42900" y="1131618"/>
            <a:ext cx="3897900" cy="3857982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Humanistisilla tieteenaloilla tutkitaan ihmisen toimintaa: kieliä, kulttuureja, historiaa, filosofiaa, taidetta ja viestintää.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Taiteen ammattilaiset toimivat monenlaisissa taiteen, musiikin, käsityön ja viestinnän tehtävissä. Alalla työskentelee luovia ihmisiä, jotka haluavat säilyttää ja luoda kulttuuria.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Työskentely vaatii ahkeruutta ja pitkäjänteisyyttä. Media ja tekniset ratkaisut kehittyvät nopeasti, joten työntekijän on kouluttauduttava jatkuvasti.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Taidealoilla on osattava markkinoida osaamistaan ja tuotteitaan, sillä työtä tehdään usein omassa yrityksessä, freelancerina, osuuskunnissa, järjestöissä ja projekteissa. Toimeentulo voi koostua monesta eri tulonlähteestä.</a:t>
            </a:r>
          </a:p>
        </p:txBody>
      </p:sp>
      <p:pic>
        <p:nvPicPr>
          <p:cNvPr id="9" name="Kuva 8" descr="Kuva, joka sisältää kohteen henkilö, mies, sisä, seisominen&#10;&#10;Kuvaus luotu automaattisesti">
            <a:extLst>
              <a:ext uri="{FF2B5EF4-FFF2-40B4-BE49-F238E27FC236}">
                <a16:creationId xmlns:a16="http://schemas.microsoft.com/office/drawing/2014/main" id="{963ED3C2-9899-428D-83F3-425CB1DBC2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1996" y="2958329"/>
            <a:ext cx="2552400" cy="1712809"/>
          </a:xfrm>
          <a:prstGeom prst="rect">
            <a:avLst/>
          </a:prstGeom>
        </p:spPr>
      </p:pic>
      <p:pic>
        <p:nvPicPr>
          <p:cNvPr id="11" name="Kuva 10" descr="Kuva, joka sisältää kohteen henkilö, luistelu, musiikki&#10;&#10;Kuvaus luotu automaattisesti">
            <a:extLst>
              <a:ext uri="{FF2B5EF4-FFF2-40B4-BE49-F238E27FC236}">
                <a16:creationId xmlns:a16="http://schemas.microsoft.com/office/drawing/2014/main" id="{4763F83A-3E0B-4EA2-B5B4-20E19ADC38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995" y="1245520"/>
            <a:ext cx="2566005" cy="17128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42900" y="472378"/>
            <a:ext cx="6172200" cy="857250"/>
          </a:xfrm>
        </p:spPr>
        <p:txBody>
          <a:bodyPr/>
          <a:lstStyle/>
          <a:p>
            <a:r>
              <a:rPr lang="fi-FI" dirty="0"/>
              <a:t>2. Humanistiset ja taidealat</a:t>
            </a:r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42900" y="1200150"/>
            <a:ext cx="3028949" cy="35878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/>
              <a:t>Media-alan ja kuvallisen ilmaisun perustutkinto</a:t>
            </a:r>
          </a:p>
          <a:p>
            <a:r>
              <a:rPr lang="fi-FI" dirty="0"/>
              <a:t>mediapalvelujen toteuttaja</a:t>
            </a:r>
          </a:p>
          <a:p>
            <a:pPr lvl="1"/>
            <a:r>
              <a:rPr lang="fi-FI" dirty="0"/>
              <a:t>audiovisuaalinen viestintä</a:t>
            </a:r>
          </a:p>
          <a:p>
            <a:pPr lvl="1"/>
            <a:r>
              <a:rPr lang="fi-FI" dirty="0"/>
              <a:t>julkaisutuotanto</a:t>
            </a:r>
          </a:p>
          <a:p>
            <a:pPr lvl="1"/>
            <a:r>
              <a:rPr lang="fi-FI" dirty="0"/>
              <a:t>painoviestintä</a:t>
            </a:r>
          </a:p>
          <a:p>
            <a:r>
              <a:rPr lang="fi-FI" dirty="0"/>
              <a:t>kuvallisen ilmaisun toteuttaja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dirty="0"/>
              <a:t>Musiikkialan perustutkinto </a:t>
            </a:r>
          </a:p>
          <a:p>
            <a:r>
              <a:rPr lang="fi-FI" dirty="0"/>
              <a:t>muusikko </a:t>
            </a:r>
          </a:p>
          <a:p>
            <a:r>
              <a:rPr lang="fi-FI" dirty="0"/>
              <a:t>musiikkiteknologi</a:t>
            </a:r>
          </a:p>
          <a:p>
            <a:r>
              <a:rPr lang="fi-FI" dirty="0"/>
              <a:t>pianonvirittäjä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Sirkusalan perustutkinto</a:t>
            </a:r>
          </a:p>
          <a:p>
            <a:r>
              <a:rPr lang="fi-FI" dirty="0"/>
              <a:t>sirkusartisti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2"/>
          </p:nvPr>
        </p:nvSpPr>
        <p:spPr>
          <a:xfrm>
            <a:off x="3486151" y="1200150"/>
            <a:ext cx="3028949" cy="36886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/>
              <a:t>Taideteollisuusalan perustutkinto</a:t>
            </a:r>
          </a:p>
          <a:p>
            <a:r>
              <a:rPr lang="fi-FI" dirty="0"/>
              <a:t>artesaani </a:t>
            </a:r>
          </a:p>
          <a:p>
            <a:pPr lvl="1"/>
            <a:r>
              <a:rPr lang="fi-FI" dirty="0"/>
              <a:t>Jalometalliala </a:t>
            </a:r>
          </a:p>
          <a:p>
            <a:pPr lvl="1"/>
            <a:r>
              <a:rPr lang="fi-FI" dirty="0"/>
              <a:t>Metalliseppäala</a:t>
            </a:r>
          </a:p>
          <a:p>
            <a:pPr lvl="1"/>
            <a:r>
              <a:rPr lang="fi-FI" dirty="0"/>
              <a:t>Käsityön ohjaustoiminta  </a:t>
            </a:r>
          </a:p>
          <a:p>
            <a:pPr lvl="1"/>
            <a:r>
              <a:rPr lang="fi-FI" dirty="0"/>
              <a:t>Puusepänala</a:t>
            </a:r>
          </a:p>
          <a:p>
            <a:pPr lvl="1"/>
            <a:r>
              <a:rPr lang="fi-FI" dirty="0"/>
              <a:t>Restaurointiala </a:t>
            </a:r>
          </a:p>
          <a:p>
            <a:pPr lvl="1"/>
            <a:r>
              <a:rPr lang="fi-FI" dirty="0"/>
              <a:t>Saamenkäsityön ala</a:t>
            </a:r>
          </a:p>
          <a:p>
            <a:pPr lvl="1"/>
            <a:r>
              <a:rPr lang="fi-FI" dirty="0"/>
              <a:t>Sisustus‐ ja verhoiluala</a:t>
            </a:r>
          </a:p>
          <a:p>
            <a:pPr lvl="1"/>
            <a:r>
              <a:rPr lang="fi-FI" dirty="0"/>
              <a:t>Soitinrakennusala </a:t>
            </a:r>
          </a:p>
          <a:p>
            <a:pPr lvl="1"/>
            <a:r>
              <a:rPr lang="fi-FI" dirty="0"/>
              <a:t>Tuotteen valmistus</a:t>
            </a:r>
          </a:p>
          <a:p>
            <a:r>
              <a:rPr lang="fi-FI" dirty="0"/>
              <a:t>kelloseppä</a:t>
            </a:r>
          </a:p>
          <a:p>
            <a:r>
              <a:rPr lang="fi-FI" dirty="0"/>
              <a:t>mikromekaanikko 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dirty="0"/>
              <a:t>Tanssialan perustutkinto </a:t>
            </a:r>
          </a:p>
          <a:p>
            <a:r>
              <a:rPr lang="fi-FI" dirty="0"/>
              <a:t>tanssija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Yhteiskunnalliset alat</a:t>
            </a:r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Yhteiskunnallisilla aloilla työskennellään poliittisten, taloudellisten ja sosiaalisten asioiden parissa.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Monet alalta valmistuneet tekevät hallinnollisia tehtäviä järjestöissä, kunnissa tai valtiolla.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Alan tutkimuksessa pyritään ymmärtämään yhteiskunnallisia ilmiöitä.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Yhteiskunnallisten alojen töissä vaaditaan järjestelmällisyyttä ja tarkkuutta.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Luova ajattelu on tarpeen, kun pyritään etsimään ratkaisuja haasteellisiin yhteiskunnallisiin ongelmiin.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D8D0FC-9137-4E69-ABF8-0108C2724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Yhteiskunnalliset alat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0085DB2-1CAB-49A5-AD9E-887B074A6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4400" y="1491750"/>
            <a:ext cx="2720700" cy="2936250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Yhteiskunnallisilla aloilla ei ole ammatillisia perustutkintoja.</a:t>
            </a:r>
          </a:p>
        </p:txBody>
      </p:sp>
      <p:pic>
        <p:nvPicPr>
          <p:cNvPr id="9" name="Kuva 8" descr="Kuva, joka sisältää kohteen rakennus, lattia, ulko, pöytä&#10;&#10;Kuvaus luotu automaattisesti">
            <a:extLst>
              <a:ext uri="{FF2B5EF4-FFF2-40B4-BE49-F238E27FC236}">
                <a16:creationId xmlns:a16="http://schemas.microsoft.com/office/drawing/2014/main" id="{5898EB79-5796-460B-9D43-D925B604C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91750"/>
            <a:ext cx="3724907" cy="248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23508"/>
      </p:ext>
    </p:extLst>
  </p:cSld>
  <p:clrMapOvr>
    <a:masterClrMapping/>
  </p:clrMapOvr>
</p:sld>
</file>

<file path=ppt/theme/theme1.xml><?xml version="1.0" encoding="utf-8"?>
<a:theme xmlns:a="http://schemas.openxmlformats.org/drawingml/2006/main" name="valmentaja_2017">
  <a:themeElements>
    <a:clrScheme name="Mukautettu 3">
      <a:dk1>
        <a:srgbClr val="000000"/>
      </a:dk1>
      <a:lt1>
        <a:srgbClr val="FFFFFF"/>
      </a:lt1>
      <a:dk2>
        <a:srgbClr val="1FBECA"/>
      </a:dk2>
      <a:lt2>
        <a:srgbClr val="FFFFFF"/>
      </a:lt2>
      <a:accent1>
        <a:srgbClr val="6D94CC"/>
      </a:accent1>
      <a:accent2>
        <a:srgbClr val="8AC75B"/>
      </a:accent2>
      <a:accent3>
        <a:srgbClr val="F06780"/>
      </a:accent3>
      <a:accent4>
        <a:srgbClr val="F3EF72"/>
      </a:accent4>
      <a:accent5>
        <a:srgbClr val="66C2CD"/>
      </a:accent5>
      <a:accent6>
        <a:srgbClr val="8064A2"/>
      </a:accent6>
      <a:hlink>
        <a:srgbClr val="2EB0C6"/>
      </a:hlink>
      <a:folHlink>
        <a:srgbClr val="2284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mentaja_2017" id="{0D67005E-8C9D-4B65-A401-D2B04AF152B9}" vid="{71DD94E8-A10D-49A9-9331-51BF817210A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valmentaja_2017</Template>
  <TotalTime>921</TotalTime>
  <Words>1325</Words>
  <Application>Microsoft Office PowerPoint</Application>
  <PresentationFormat>Mukautettu</PresentationFormat>
  <Paragraphs>312</Paragraphs>
  <Slides>28</Slides>
  <Notes>27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</vt:lpstr>
      <vt:lpstr>Trebuchet MS</vt:lpstr>
      <vt:lpstr>valmentaja_2017</vt:lpstr>
      <vt:lpstr>Ammatilliset perustutkinnot ja ISCED-koulutusalaluokitus</vt:lpstr>
      <vt:lpstr>Uudet koulutusalat</vt:lpstr>
      <vt:lpstr>Uusi koulutusalaluokitus ISCED</vt:lpstr>
      <vt:lpstr>1. Kasvatusalat</vt:lpstr>
      <vt:lpstr>1. Kasvatusalat</vt:lpstr>
      <vt:lpstr>2. Humanistiset ja taidealat</vt:lpstr>
      <vt:lpstr>2. Humanistiset ja taidealat</vt:lpstr>
      <vt:lpstr>3. Yhteiskunnalliset alat</vt:lpstr>
      <vt:lpstr>3. Yhteiskunnalliset alat</vt:lpstr>
      <vt:lpstr>4. Kauppa, hallinto ja oikeustiede</vt:lpstr>
      <vt:lpstr>4. Kauppa, hallinto ja oikeustiede</vt:lpstr>
      <vt:lpstr>5. Luonnontieteet</vt:lpstr>
      <vt:lpstr>5. Luonnontieteet</vt:lpstr>
      <vt:lpstr>6. Tietojenkäsittely ja tietoliikenne (ICT)</vt:lpstr>
      <vt:lpstr>6. Tietojenkäsittely ja tietoliikenne (ICT)</vt:lpstr>
      <vt:lpstr>7. Tekniikan alat</vt:lpstr>
      <vt:lpstr>7. Tekniikan alat:  Arkkitehtuuri ja rakentaminen</vt:lpstr>
      <vt:lpstr>7. Tekniikan alat: Kone-, prosessi-, energia- ja sähkötekniikka </vt:lpstr>
      <vt:lpstr>7. Tekniikan alat:  Materiaali- ja prosessitekniikka </vt:lpstr>
      <vt:lpstr>7. Tekniikan alat:  Teollisuuden työnjohto, tekninen suunnittelu ja tuotekehitystyö  </vt:lpstr>
      <vt:lpstr>8. Maa- ja metsätalousalat</vt:lpstr>
      <vt:lpstr>8. Maa- ja metsätalousalat</vt:lpstr>
      <vt:lpstr>9. Terveys- ja hyvinvointialat</vt:lpstr>
      <vt:lpstr>9. Terveys- ja hyvinvointialat</vt:lpstr>
      <vt:lpstr>10. Palvelualat</vt:lpstr>
      <vt:lpstr>10. Palvelualat:  Henkilökohtaiset palvelut</vt:lpstr>
      <vt:lpstr>10. Palvelualat:  Kuljetuspalvelut</vt:lpstr>
      <vt:lpstr>10. Palvelualat: Turvallisuuspalvelut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Ammatilliset perustutkinnot ISCED-koulutusalaluokituksen mukaan</dc:title>
  <dc:creator>Voutilainen, Katariina</dc:creator>
  <cp:lastModifiedBy>Voutilainen, Katariina</cp:lastModifiedBy>
  <cp:revision>47</cp:revision>
  <dcterms:modified xsi:type="dcterms:W3CDTF">2018-11-26T15:05:32Z</dcterms:modified>
</cp:coreProperties>
</file>