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8" r:id="rId11"/>
    <p:sldId id="267" r:id="rId12"/>
    <p:sldId id="265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4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0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0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634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7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64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3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2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6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3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2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4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7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6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9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9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2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5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Kiinan ja japanin eri tiet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Historia 7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88" y="615680"/>
            <a:ext cx="3403781" cy="226918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42" y="615680"/>
            <a:ext cx="3422798" cy="226918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113" y="615680"/>
            <a:ext cx="4052121" cy="22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57" y="116755"/>
            <a:ext cx="8904212" cy="65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98709" y="322441"/>
            <a:ext cx="5187009" cy="342423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64" y="322441"/>
            <a:ext cx="3333750" cy="258127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14" y="3977286"/>
            <a:ext cx="3555612" cy="279417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590" y="3977286"/>
            <a:ext cx="4762500" cy="257175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913" y="1700617"/>
            <a:ext cx="2830944" cy="204606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37" y="2851126"/>
            <a:ext cx="22479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Boksarikapinasta</a:t>
            </a:r>
            <a:r>
              <a:rPr lang="fi-FI" dirty="0"/>
              <a:t> seurasi kiinan </a:t>
            </a:r>
            <a:br>
              <a:rPr lang="fi-FI" dirty="0"/>
            </a:br>
            <a:r>
              <a:rPr lang="fi-FI" dirty="0"/>
              <a:t>joutuminen siirtomaaksi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388547" cy="342410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Keisarinna halusi vähentää ulkomaalaisten valtaa kiinassa </a:t>
            </a:r>
            <a:r>
              <a:rPr lang="fi-FI" dirty="0" err="1"/>
              <a:t>boksarikapinan</a:t>
            </a:r>
            <a:r>
              <a:rPr lang="fi-FI" dirty="0"/>
              <a:t> avulla, mutta seurauksena oli kapinan verinen kukistaminen</a:t>
            </a:r>
          </a:p>
          <a:p>
            <a:r>
              <a:rPr lang="fi-FI" dirty="0"/>
              <a:t>Dynastia sai pitää muodollisesti valtansa, mutta joutui tunnustamaan länsimaiden vallan maassa</a:t>
            </a:r>
          </a:p>
          <a:p>
            <a:r>
              <a:rPr lang="fi-FI" dirty="0"/>
              <a:t>Vuonna 1912 kiinasta tuli tasavalta, mutta se oli edelleen käytännössä Euroopan, Yhdysvaltojen ja japanin siirtomaa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135" y="2214694"/>
            <a:ext cx="3951667" cy="4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8" y="618517"/>
            <a:ext cx="10650492" cy="5678934"/>
          </a:xfrm>
          <a:prstGeom prst="rect">
            <a:avLst/>
          </a:prstGeom>
        </p:spPr>
      </p:pic>
      <p:sp>
        <p:nvSpPr>
          <p:cNvPr id="6" name="Sisällön paikkamerkki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074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6066574" cy="1596177"/>
          </a:xfrm>
        </p:spPr>
        <p:txBody>
          <a:bodyPr/>
          <a:lstStyle/>
          <a:p>
            <a:r>
              <a:rPr lang="fi-FI" dirty="0"/>
              <a:t>Japanilainen keisarikunta </a:t>
            </a:r>
            <a:br>
              <a:rPr lang="fi-FI" dirty="0"/>
            </a:br>
            <a:r>
              <a:rPr lang="fi-FI" dirty="0"/>
              <a:t>eli sulkeutuneena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783240" cy="3424107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Japanin keisariperhe ei halunnut sotkeutua politiikkaan vaan eli eristäytyneenä.</a:t>
            </a:r>
          </a:p>
          <a:p>
            <a:r>
              <a:rPr lang="fi-FI" dirty="0"/>
              <a:t>Valtaa piti </a:t>
            </a:r>
            <a:r>
              <a:rPr lang="fi-FI" dirty="0" err="1"/>
              <a:t>soguniksi</a:t>
            </a:r>
            <a:r>
              <a:rPr lang="fi-FI" dirty="0"/>
              <a:t> kutsuttu sotilasjohtaja samuraiden eli ammattisotilaiden avulla.</a:t>
            </a:r>
          </a:p>
          <a:p>
            <a:r>
              <a:rPr lang="fi-FI" dirty="0" err="1"/>
              <a:t>Sogunit</a:t>
            </a:r>
            <a:r>
              <a:rPr lang="fi-FI" dirty="0"/>
              <a:t> uskoivat japanilaisen kulttuurin ylivertaisuuteen eikä ulkomaalaisia vaikutteita suvaittu.</a:t>
            </a:r>
          </a:p>
          <a:p>
            <a:r>
              <a:rPr lang="fi-FI" dirty="0"/>
              <a:t>Vain yhdessä satamassa sai vierailla hollantilaisten kauppalaiva kerran vuodessa.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06" y="3070764"/>
            <a:ext cx="2771775" cy="239077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174" y="2299240"/>
            <a:ext cx="22479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85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Japani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6956" y="240639"/>
            <a:ext cx="4597623" cy="308745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394" y="240639"/>
            <a:ext cx="4556080" cy="358466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56" y="3486186"/>
            <a:ext cx="1709939" cy="317742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30" y="3486186"/>
            <a:ext cx="2559846" cy="3308902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579" y="3540437"/>
            <a:ext cx="2247900" cy="32004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11" y="1929828"/>
            <a:ext cx="2419350" cy="189547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3657" y="3863940"/>
            <a:ext cx="4537496" cy="27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9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Japanilaiset tajusivat armeijansa vanhanaikaisuuden, kun amerikkalainen laivasto purjehti Japanin rannikolle 1853.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971871" cy="3424107"/>
          </a:xfrm>
        </p:spPr>
        <p:txBody>
          <a:bodyPr/>
          <a:lstStyle/>
          <a:p>
            <a:r>
              <a:rPr lang="fi-FI" dirty="0"/>
              <a:t>Amerikkalaiset ilmoittivat tykkien säestämänä, että satamia täytyy avata vuoden kuluttua kaupankäynnille.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86" y="4079145"/>
            <a:ext cx="3686175" cy="24765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76" y="2561889"/>
            <a:ext cx="56197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82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895374" cy="1596177"/>
          </a:xfrm>
        </p:spPr>
        <p:txBody>
          <a:bodyPr/>
          <a:lstStyle/>
          <a:p>
            <a:r>
              <a:rPr lang="fi-FI" dirty="0"/>
              <a:t>Mallia </a:t>
            </a:r>
            <a:r>
              <a:rPr lang="fi-FI" dirty="0" err="1"/>
              <a:t>yhdysvalloista</a:t>
            </a:r>
            <a:r>
              <a:rPr lang="fi-FI" dirty="0"/>
              <a:t> tekniikassa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130970" cy="3424107"/>
          </a:xfrm>
        </p:spPr>
        <p:txBody>
          <a:bodyPr/>
          <a:lstStyle/>
          <a:p>
            <a:r>
              <a:rPr lang="fi-FI" dirty="0"/>
              <a:t>Seuraavana vuonna japanissa pystytettiin näyttely, jossa esiteltiin amerikkalaisten teknisiä </a:t>
            </a:r>
            <a:r>
              <a:rPr lang="fi-FI" dirty="0" err="1"/>
              <a:t>keksintöja</a:t>
            </a:r>
            <a:r>
              <a:rPr lang="fi-FI" dirty="0"/>
              <a:t> ja teollisuustuotteita.</a:t>
            </a:r>
          </a:p>
          <a:p>
            <a:r>
              <a:rPr lang="fi-FI" dirty="0"/>
              <a:t>Erityisesti japanilaisia kiinnosti pienoishöyryjuna.</a:t>
            </a:r>
          </a:p>
          <a:p>
            <a:r>
              <a:rPr lang="fi-FI" dirty="0" err="1"/>
              <a:t>Sogunin</a:t>
            </a:r>
            <a:r>
              <a:rPr lang="fi-FI" dirty="0"/>
              <a:t> valta väistyi, keisari sai nimellisesti vallan, mutta uudistusmielinen samuraista koostunut ryhmä alkoi uudistaa japania.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059" y="2367092"/>
            <a:ext cx="5067837" cy="399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3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444614" cy="1596177"/>
          </a:xfrm>
        </p:spPr>
        <p:txBody>
          <a:bodyPr/>
          <a:lstStyle/>
          <a:p>
            <a:r>
              <a:rPr lang="fi-FI" dirty="0"/>
              <a:t>Moderni </a:t>
            </a:r>
            <a:r>
              <a:rPr lang="fi-FI"/>
              <a:t>japani nousee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585410" cy="4098102"/>
          </a:xfrm>
        </p:spPr>
        <p:txBody>
          <a:bodyPr>
            <a:normAutofit/>
          </a:bodyPr>
          <a:lstStyle/>
          <a:p>
            <a:r>
              <a:rPr lang="fi-FI" dirty="0"/>
              <a:t>Japanilaiset halusivat välttyä kiinan kohtalolta: uudistaminen alkoi.</a:t>
            </a:r>
          </a:p>
          <a:p>
            <a:r>
              <a:rPr lang="fi-FI" dirty="0"/>
              <a:t>Keisari alkoi pukeutua länsimaisesti, kansalaisia ohjattiin moderniin suuntaan muodissa ja käytännöissä.</a:t>
            </a:r>
          </a:p>
          <a:p>
            <a:r>
              <a:rPr lang="fi-FI" dirty="0"/>
              <a:t>Japanin hallinto, armeija ja Koulut uudistettiin länsimaisen mallin mukaan.</a:t>
            </a:r>
          </a:p>
          <a:p>
            <a:pPr lvl="1"/>
            <a:r>
              <a:rPr lang="fi-FI" dirty="0"/>
              <a:t>Ulkomaalaisia houkuteltiin opastamaan.</a:t>
            </a:r>
          </a:p>
          <a:p>
            <a:pPr lvl="1"/>
            <a:r>
              <a:rPr lang="fi-FI" dirty="0"/>
              <a:t>Nuoria lähetettiin ulkomaille opiskelemaan.</a:t>
            </a:r>
          </a:p>
          <a:p>
            <a:pPr lvl="1"/>
            <a:r>
              <a:rPr lang="fi-FI" dirty="0"/>
              <a:t>Tehdastuotantoon perehdyttiin innolla: kopioiminen alkoi japanissa heti, kun mahdollista.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649" y="347730"/>
            <a:ext cx="2781585" cy="196898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184" y="2367092"/>
            <a:ext cx="2857500" cy="190500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699" y="4558986"/>
            <a:ext cx="2816985" cy="20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4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5667329" cy="1596177"/>
          </a:xfrm>
        </p:spPr>
        <p:txBody>
          <a:bodyPr/>
          <a:lstStyle/>
          <a:p>
            <a:r>
              <a:rPr lang="fi-FI" dirty="0"/>
              <a:t>Kasvun hidasteena raaka-aineet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105212" cy="3424107"/>
          </a:xfrm>
        </p:spPr>
        <p:txBody>
          <a:bodyPr/>
          <a:lstStyle/>
          <a:p>
            <a:r>
              <a:rPr lang="fi-FI" dirty="0"/>
              <a:t>Japanilaiset omaksuivat länsimaisen politiikan ja valloittivat lisää alueita, kun raaka-aineista tuli pulaa teollisuudessa.</a:t>
            </a:r>
          </a:p>
          <a:p>
            <a:r>
              <a:rPr lang="fi-FI" dirty="0"/>
              <a:t>Valloituksissa vietiin kiinalta </a:t>
            </a:r>
            <a:r>
              <a:rPr lang="fi-FI" dirty="0" err="1"/>
              <a:t>Formosan</a:t>
            </a:r>
            <a:r>
              <a:rPr lang="fi-FI" dirty="0"/>
              <a:t> saari ja Korean niemimaa.</a:t>
            </a:r>
          </a:p>
          <a:p>
            <a:r>
              <a:rPr lang="fi-FI" dirty="0"/>
              <a:t>Voitto Venäjästä osoitti viimeistään </a:t>
            </a:r>
            <a:r>
              <a:rPr lang="fi-FI" dirty="0" err="1"/>
              <a:t>euroopalle</a:t>
            </a:r>
            <a:r>
              <a:rPr lang="fi-FI" dirty="0"/>
              <a:t>, että japanista oli tullut moderni ja vahva valtio.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058" y="4448956"/>
            <a:ext cx="2937859" cy="240904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058" y="1999698"/>
            <a:ext cx="2937859" cy="231080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058" y="98531"/>
            <a:ext cx="2937859" cy="17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Kiina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66689" y="130729"/>
            <a:ext cx="2618224" cy="378032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8" y="2346856"/>
            <a:ext cx="6611960" cy="438401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983" y="130729"/>
            <a:ext cx="2247900" cy="304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891" y="130729"/>
            <a:ext cx="2247900" cy="282892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74" y="102155"/>
            <a:ext cx="1967980" cy="285905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689" y="4041497"/>
            <a:ext cx="2689376" cy="2689376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014" y="3329189"/>
            <a:ext cx="22479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9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12135" y="618517"/>
            <a:ext cx="2936383" cy="1596177"/>
          </a:xfrm>
        </p:spPr>
        <p:txBody>
          <a:bodyPr/>
          <a:lstStyle/>
          <a:p>
            <a:r>
              <a:rPr lang="fi-FI" dirty="0"/>
              <a:t>Japani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2281" y="3268947"/>
            <a:ext cx="3614864" cy="342423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526" y="254827"/>
            <a:ext cx="6743700" cy="408622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39" y="107625"/>
            <a:ext cx="2125111" cy="316132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826" y="4341052"/>
            <a:ext cx="3558348" cy="237163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461" y="3981517"/>
            <a:ext cx="3729932" cy="27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Aluelaajennukset Japanilla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3157" y="1979785"/>
            <a:ext cx="4699405" cy="433039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898292" y="2214694"/>
            <a:ext cx="51898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sz="2400" dirty="0"/>
              <a:t>Japani aloitti aluelaajennukset raaka-aineiden saannin parantamiseksi</a:t>
            </a:r>
          </a:p>
          <a:p>
            <a:pPr marL="285750" indent="-285750">
              <a:buFontTx/>
              <a:buChar char="-"/>
            </a:pPr>
            <a:r>
              <a:rPr lang="fi-FI" sz="2400" dirty="0"/>
              <a:t>Valtaukset:</a:t>
            </a:r>
          </a:p>
          <a:p>
            <a:pPr marL="742950" lvl="1" indent="-285750">
              <a:buFontTx/>
              <a:buChar char="-"/>
            </a:pPr>
            <a:r>
              <a:rPr lang="fi-FI" sz="2400" dirty="0" err="1"/>
              <a:t>Formosan</a:t>
            </a:r>
            <a:r>
              <a:rPr lang="fi-FI" sz="2400" dirty="0"/>
              <a:t> saari 1895 (Kiinalta)</a:t>
            </a:r>
          </a:p>
          <a:p>
            <a:pPr marL="742950" lvl="1" indent="-285750">
              <a:buFontTx/>
              <a:buChar char="-"/>
            </a:pPr>
            <a:r>
              <a:rPr lang="fi-FI" sz="2400" dirty="0"/>
              <a:t>Sahalin saari 1905 (Venäjältä)</a:t>
            </a:r>
          </a:p>
          <a:p>
            <a:pPr marL="742950" lvl="1" indent="-285750">
              <a:buFontTx/>
              <a:buChar char="-"/>
            </a:pPr>
            <a:r>
              <a:rPr lang="fi-FI" sz="2400" dirty="0"/>
              <a:t>Korea 1910 (Kiinalta)</a:t>
            </a:r>
          </a:p>
          <a:p>
            <a:pPr marL="285750" indent="-285750">
              <a:buFontTx/>
              <a:buChar char="-"/>
            </a:pPr>
            <a:r>
              <a:rPr lang="fi-FI" sz="2400" dirty="0"/>
              <a:t>Myöhemmin Japani kävi vielä sodan Venäjää vastaan, joka vaikutti maailmanhistoriaan suuresti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649841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FF0000"/>
                </a:solidFill>
              </a:rPr>
              <a:t>Tehtävä</a:t>
            </a:r>
            <a:r>
              <a:rPr lang="fi-FI" dirty="0"/>
              <a:t>: Selvitä, mitä japanilaisia tuotemerkkejä tiedät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712669" cy="3424107"/>
          </a:xfrm>
        </p:spPr>
        <p:txBody>
          <a:bodyPr>
            <a:normAutofit fontScale="77500" lnSpcReduction="20000"/>
          </a:bodyPr>
          <a:lstStyle/>
          <a:p>
            <a:r>
              <a:rPr lang="fi-FI" sz="3600" dirty="0"/>
              <a:t>Selvitä, mitkä merkit ovat japanilaisia</a:t>
            </a:r>
          </a:p>
          <a:p>
            <a:r>
              <a:rPr lang="fi-FI" sz="3600" dirty="0"/>
              <a:t>Milloin ne on perustettu?</a:t>
            </a:r>
          </a:p>
          <a:p>
            <a:pPr lvl="1"/>
            <a:r>
              <a:rPr lang="fi-FI" sz="3400" dirty="0"/>
              <a:t>Mitsubishi 1870</a:t>
            </a:r>
          </a:p>
          <a:p>
            <a:pPr lvl="1"/>
            <a:r>
              <a:rPr lang="fi-FI" sz="3400" dirty="0"/>
              <a:t>Sony 1946</a:t>
            </a:r>
          </a:p>
          <a:p>
            <a:pPr lvl="1"/>
            <a:r>
              <a:rPr lang="fi-FI" sz="3400" dirty="0"/>
              <a:t>Toyota 1937</a:t>
            </a:r>
          </a:p>
          <a:p>
            <a:pPr lvl="1"/>
            <a:r>
              <a:rPr lang="fi-FI" sz="3400" dirty="0"/>
              <a:t>Nintendo 1889</a:t>
            </a:r>
          </a:p>
          <a:p>
            <a:pPr lvl="1"/>
            <a:endParaRPr lang="fi-FI" sz="34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776" y="2367092"/>
            <a:ext cx="6000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8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Kiinan markkinat houkuttelivat eurooppalaisia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087781" cy="3424107"/>
          </a:xfrm>
        </p:spPr>
        <p:txBody>
          <a:bodyPr/>
          <a:lstStyle/>
          <a:p>
            <a:r>
              <a:rPr lang="fi-FI" dirty="0"/>
              <a:t>Kiinalaiset olivat ylpeitä omasta kulttuuristaan: pitivät sitä muita kehittyneempänä</a:t>
            </a:r>
          </a:p>
          <a:p>
            <a:r>
              <a:rPr lang="fi-FI" dirty="0"/>
              <a:t>Myivät eurooppalaisille teetä ja posliinia, mutta eivät suostuneet ostamaan mitään</a:t>
            </a:r>
          </a:p>
          <a:p>
            <a:r>
              <a:rPr lang="fi-FI" dirty="0"/>
              <a:t>Vain yksi satama oli avoinna eurooppalaisille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854" y="2214694"/>
            <a:ext cx="3998219" cy="39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Ooppiumikauppaa</a:t>
            </a:r>
            <a:r>
              <a:rPr lang="fi-FI" dirty="0"/>
              <a:t> kiinaan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074902" cy="3424107"/>
          </a:xfrm>
        </p:spPr>
        <p:txBody>
          <a:bodyPr>
            <a:normAutofit fontScale="92500"/>
          </a:bodyPr>
          <a:lstStyle/>
          <a:p>
            <a:r>
              <a:rPr lang="fi-FI" dirty="0" err="1"/>
              <a:t>Ooppiumi</a:t>
            </a:r>
            <a:r>
              <a:rPr lang="fi-FI" dirty="0"/>
              <a:t> oli yksi harvoista tuotteista, jota britit saivat myytyä kiinalaisille.</a:t>
            </a:r>
          </a:p>
          <a:p>
            <a:r>
              <a:rPr lang="fi-FI" dirty="0" err="1"/>
              <a:t>Ooppiumikauppa</a:t>
            </a:r>
            <a:r>
              <a:rPr lang="fi-FI" dirty="0"/>
              <a:t> kasvoi tasaisesti, mutta huumeongelma kiinassa paheni.</a:t>
            </a:r>
          </a:p>
          <a:p>
            <a:r>
              <a:rPr lang="fi-FI" dirty="0"/>
              <a:t>Keisari yritti kieltää </a:t>
            </a:r>
            <a:r>
              <a:rPr lang="fi-FI" dirty="0" err="1"/>
              <a:t>ooppiumin</a:t>
            </a:r>
            <a:r>
              <a:rPr lang="fi-FI" dirty="0"/>
              <a:t> käytön, mutta britit vastasivat sodalla: Vuonna 1839 alkaneessa sodassa britit löivät kiinan vanhanaikaisen armeijan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514" y="2112403"/>
            <a:ext cx="53149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4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Ooppiumi</a:t>
            </a:r>
            <a:r>
              <a:rPr lang="fi-FI" dirty="0"/>
              <a:t>, huume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6088" y="509486"/>
            <a:ext cx="3687675" cy="187310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756" y="377021"/>
            <a:ext cx="3957829" cy="331921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73" y="2491622"/>
            <a:ext cx="3975053" cy="295817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211" y="1797057"/>
            <a:ext cx="3788745" cy="2476562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026" y="4382650"/>
            <a:ext cx="2994875" cy="224116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496" y="3851413"/>
            <a:ext cx="3697656" cy="25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2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Kiinan Markkinat avautuivat </a:t>
            </a:r>
            <a:br>
              <a:rPr lang="fi-FI" dirty="0"/>
            </a:br>
            <a:r>
              <a:rPr lang="fi-FI" dirty="0"/>
              <a:t>briteille sodan jälkeen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345358" cy="3424107"/>
          </a:xfrm>
        </p:spPr>
        <p:txBody>
          <a:bodyPr/>
          <a:lstStyle/>
          <a:p>
            <a:r>
              <a:rPr lang="fi-FI" dirty="0"/>
              <a:t>Hongkong ja muita satamia luovutettiin Iso-</a:t>
            </a:r>
            <a:r>
              <a:rPr lang="fi-FI" dirty="0" err="1"/>
              <a:t>britannian</a:t>
            </a:r>
            <a:r>
              <a:rPr lang="fi-FI" dirty="0"/>
              <a:t> käyttöön.</a:t>
            </a:r>
          </a:p>
          <a:p>
            <a:r>
              <a:rPr lang="fi-FI" dirty="0"/>
              <a:t>Myös Ranska, venäjä, </a:t>
            </a:r>
            <a:r>
              <a:rPr lang="fi-FI" dirty="0" err="1"/>
              <a:t>yhdysvallat</a:t>
            </a:r>
            <a:r>
              <a:rPr lang="fi-FI" dirty="0"/>
              <a:t> ja saksa vaativat ja saivat samoja oikeuksia.</a:t>
            </a:r>
          </a:p>
          <a:p>
            <a:r>
              <a:rPr lang="fi-FI" dirty="0" err="1"/>
              <a:t>Qing</a:t>
            </a:r>
            <a:r>
              <a:rPr lang="fi-FI" dirty="0"/>
              <a:t>-keisarisuku koki asemansa hankalaksi painostuksessa.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799" y="1697895"/>
            <a:ext cx="3314700" cy="47625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716" y="4079145"/>
            <a:ext cx="28575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2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Kiinalaiset syyttivät </a:t>
            </a:r>
            <a:r>
              <a:rPr lang="fi-FI" dirty="0" err="1"/>
              <a:t>qing</a:t>
            </a:r>
            <a:r>
              <a:rPr lang="fi-FI" dirty="0"/>
              <a:t>-keisaria alistumisesta briteille </a:t>
            </a:r>
            <a:r>
              <a:rPr lang="fi-FI" dirty="0" err="1"/>
              <a:t>ooppiumisodassa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23187" y="2353714"/>
            <a:ext cx="3207310" cy="432072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11" y="2364313"/>
            <a:ext cx="5938168" cy="43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Modernisoimisen pelko Kiinassa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255206" cy="3424107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Kiinalaiset halusivat vaalia perinteitä ja kunnioittivat uskonnollisesti esi-isiä.</a:t>
            </a:r>
          </a:p>
          <a:p>
            <a:r>
              <a:rPr lang="fi-FI" dirty="0" err="1"/>
              <a:t>Qing</a:t>
            </a:r>
            <a:r>
              <a:rPr lang="fi-FI" dirty="0"/>
              <a:t>-keisari oli </a:t>
            </a:r>
            <a:r>
              <a:rPr lang="fi-FI" dirty="0" err="1"/>
              <a:t>mantsusukuinen</a:t>
            </a:r>
            <a:r>
              <a:rPr lang="fi-FI" dirty="0"/>
              <a:t> ja asema oli epävakaa.</a:t>
            </a:r>
          </a:p>
          <a:p>
            <a:r>
              <a:rPr lang="fi-FI" dirty="0"/>
              <a:t>Keisari ei kuitenkaan halunnut tuoda nykyaikaisia aseita tai varustautumista, koska pelkäsi kiinalaisten suuttuvan.</a:t>
            </a:r>
          </a:p>
          <a:p>
            <a:r>
              <a:rPr lang="fi-FI" dirty="0"/>
              <a:t>Voimakas väestönkasvu ja ruoan puute aiheuttivat kiinalaisissa herkästi kapinointia.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00" y="2367092"/>
            <a:ext cx="5284863" cy="41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1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Katovuodet laukaisivat levottomuudet – syyllisinä pidettiin ulkomaalaisia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268085" cy="3424107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Nälänhätä kiristi tunnelmia: syyllisinä köyhyyteen pidettiin ulkomaalaisia.</a:t>
            </a:r>
          </a:p>
          <a:p>
            <a:r>
              <a:rPr lang="fi-FI" dirty="0"/>
              <a:t>Rautatien katsottiin tuhonneen luonnon harmonian.</a:t>
            </a:r>
          </a:p>
          <a:p>
            <a:pPr lvl="1"/>
            <a:r>
              <a:rPr lang="fi-FI" dirty="0"/>
              <a:t>Kiskoja revittiin maasta ja lennätinpylväitä tuhottiin.</a:t>
            </a:r>
          </a:p>
          <a:p>
            <a:pPr lvl="1"/>
            <a:r>
              <a:rPr lang="fi-FI" dirty="0"/>
              <a:t>Tavoitteena oli ajaa ulkomaalaiset pois maasta.</a:t>
            </a:r>
          </a:p>
          <a:p>
            <a:r>
              <a:rPr lang="fi-FI" dirty="0"/>
              <a:t>Kapinasta käytetään nimitystä </a:t>
            </a:r>
            <a:r>
              <a:rPr lang="fi-FI" dirty="0" err="1"/>
              <a:t>Boksarikapina</a:t>
            </a:r>
            <a:r>
              <a:rPr lang="fi-FI" dirty="0"/>
              <a:t>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14" y="2547937"/>
            <a:ext cx="5715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68974"/>
      </p:ext>
    </p:extLst>
  </p:cSld>
  <p:clrMapOvr>
    <a:masterClrMapping/>
  </p:clrMapOvr>
</p:sld>
</file>

<file path=ppt/theme/theme1.xml><?xml version="1.0" encoding="utf-8"?>
<a:theme xmlns:a="http://schemas.openxmlformats.org/drawingml/2006/main" name="Pisara">
  <a:themeElements>
    <a:clrScheme name="Pisar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Pisar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TM04033925[[fn=Pisara]]</Template>
  <TotalTime>326</TotalTime>
  <Words>540</Words>
  <Application>Microsoft Office PowerPoint</Application>
  <PresentationFormat>Laajakuva</PresentationFormat>
  <Paragraphs>70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5" baseType="lpstr">
      <vt:lpstr>Arial</vt:lpstr>
      <vt:lpstr>Tw Cen MT</vt:lpstr>
      <vt:lpstr>Pisara</vt:lpstr>
      <vt:lpstr>Kiinan ja japanin eri tiet</vt:lpstr>
      <vt:lpstr>Kiina</vt:lpstr>
      <vt:lpstr>Kiinan markkinat houkuttelivat eurooppalaisia</vt:lpstr>
      <vt:lpstr>Ooppiumikauppaa kiinaan</vt:lpstr>
      <vt:lpstr>Ooppiumi, huume</vt:lpstr>
      <vt:lpstr>Kiinan Markkinat avautuivat  briteille sodan jälkeen</vt:lpstr>
      <vt:lpstr>Kiinalaiset syyttivät qing-keisaria alistumisesta briteille ooppiumisodassa</vt:lpstr>
      <vt:lpstr>Modernisoimisen pelko Kiinassa</vt:lpstr>
      <vt:lpstr>Katovuodet laukaisivat levottomuudet – syyllisinä pidettiin ulkomaalaisia</vt:lpstr>
      <vt:lpstr>PowerPoint-esitys</vt:lpstr>
      <vt:lpstr>PowerPoint-esitys</vt:lpstr>
      <vt:lpstr>Boksarikapinasta seurasi kiinan  joutuminen siirtomaaksi</vt:lpstr>
      <vt:lpstr>PowerPoint-esitys</vt:lpstr>
      <vt:lpstr>Japanilainen keisarikunta  eli sulkeutuneena</vt:lpstr>
      <vt:lpstr>Japani</vt:lpstr>
      <vt:lpstr>Japanilaiset tajusivat armeijansa vanhanaikaisuuden, kun amerikkalainen laivasto purjehti Japanin rannikolle 1853.</vt:lpstr>
      <vt:lpstr>Mallia yhdysvalloista tekniikassa</vt:lpstr>
      <vt:lpstr>Moderni japani nousee</vt:lpstr>
      <vt:lpstr>Kasvun hidasteena raaka-aineet</vt:lpstr>
      <vt:lpstr>Japani</vt:lpstr>
      <vt:lpstr>Aluelaajennukset Japanilla</vt:lpstr>
      <vt:lpstr>Tehtävä: Selvitä, mitä japanilaisia tuotemerkkejä tiedät</vt:lpstr>
    </vt:vector>
  </TitlesOfParts>
  <Company>PKMKV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Kiinan ja japanin eri tiet</dc:title>
  <dc:creator>Remes-Ylönen Salla</dc:creator>
  <cp:lastModifiedBy>Juuso Ylönen</cp:lastModifiedBy>
  <cp:revision>13</cp:revision>
  <dcterms:created xsi:type="dcterms:W3CDTF">2016-03-02T06:23:27Z</dcterms:created>
  <dcterms:modified xsi:type="dcterms:W3CDTF">2020-03-17T17:57:36Z</dcterms:modified>
</cp:coreProperties>
</file>