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handoutMasterIdLst>
    <p:handoutMasterId r:id="rId14"/>
  </p:handoutMasterIdLst>
  <p:sldIdLst>
    <p:sldId id="256" r:id="rId4"/>
    <p:sldId id="271" r:id="rId5"/>
    <p:sldId id="257" r:id="rId6"/>
    <p:sldId id="275" r:id="rId7"/>
    <p:sldId id="273" r:id="rId8"/>
    <p:sldId id="278" r:id="rId9"/>
    <p:sldId id="258" r:id="rId10"/>
    <p:sldId id="277" r:id="rId11"/>
    <p:sldId id="272" r:id="rId12"/>
    <p:sldId id="270" r:id="rId13"/>
  </p:sldIdLst>
  <p:sldSz cx="13004800" cy="9753600"/>
  <p:notesSz cx="6724650" cy="98742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Helvetica Neue Light" charset="0"/>
        <a:ea typeface="ヒラギノ角ゴ ProN W3" charset="-128"/>
        <a:cs typeface="+mn-cs"/>
        <a:sym typeface="Helvetica Neue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980" y="11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0740" tIns="45370" rIns="90740" bIns="4537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0740" tIns="45370" rIns="90740" bIns="4537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1DA50F-29E3-44BF-86DB-6CE5A80C15D8}" type="datetimeFigureOut">
              <a:rPr lang="fi-FI"/>
              <a:pPr>
                <a:defRPr/>
              </a:pPr>
              <a:t>25.1.2023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0740" tIns="45370" rIns="90740" bIns="4537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wrap="square" lIns="90740" tIns="45370" rIns="90740" bIns="453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01616B-975E-4D23-B76E-0CD3AA4BB27A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87461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9833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23607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23607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42194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213624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3208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88313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324100"/>
            <a:ext cx="24638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87700" y="2324100"/>
            <a:ext cx="2463800" cy="656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525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13235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75884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39013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57741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4127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02897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3315483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81500" y="330200"/>
            <a:ext cx="1270000" cy="8559800"/>
          </a:xfrm>
        </p:spPr>
        <p:txBody>
          <a:bodyPr vert="eaVert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30200"/>
            <a:ext cx="3657600" cy="8559800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62950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8841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969345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68041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045295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013677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23182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0739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22376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89077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43164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88786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188" y="390525"/>
            <a:ext cx="2979737" cy="923607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390525"/>
            <a:ext cx="8789988" cy="923607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54862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8813800"/>
            <a:ext cx="4051300" cy="81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47713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4578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fi-FI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8738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7551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7862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98274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fi-FI">
                <a:sym typeface="Helvetica Neue" charset="0"/>
              </a:rPr>
              <a:t>Second level</a:t>
            </a:r>
          </a:p>
          <a:p>
            <a:pPr lvl="2"/>
            <a:r>
              <a:rPr lang="en-US" altLang="fi-FI">
                <a:sym typeface="Helvetica Neue" charset="0"/>
              </a:rPr>
              <a:t>Third level</a:t>
            </a:r>
          </a:p>
          <a:p>
            <a:pPr lvl="3"/>
            <a:r>
              <a:rPr lang="en-US" altLang="fi-FI">
                <a:sym typeface="Helvetica Neue" charset="0"/>
              </a:rPr>
              <a:t>Fourth level</a:t>
            </a:r>
          </a:p>
          <a:p>
            <a:pPr lvl="4"/>
            <a:r>
              <a:rPr lang="en-US" altLang="fi-FI">
                <a:sym typeface="Helvetica Neue" charset="0"/>
              </a:rPr>
              <a:t>Fifth level</a:t>
            </a:r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66213" y="519113"/>
            <a:ext cx="0" cy="7964487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9066213" y="3092450"/>
            <a:ext cx="3430587" cy="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9066213" y="5873750"/>
            <a:ext cx="3430587" cy="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push dir="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324100"/>
            <a:ext cx="50800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fi-FI">
                <a:sym typeface="Helvetica Neue" charset="0"/>
              </a:rPr>
              <a:t>Second level</a:t>
            </a:r>
          </a:p>
          <a:p>
            <a:pPr lvl="2"/>
            <a:r>
              <a:rPr lang="en-US" altLang="fi-FI">
                <a:sym typeface="Helvetica Neue" charset="0"/>
              </a:rPr>
              <a:t>Third level</a:t>
            </a:r>
          </a:p>
          <a:p>
            <a:pPr lvl="3"/>
            <a:r>
              <a:rPr lang="en-US" altLang="fi-FI">
                <a:sym typeface="Helvetica Neue" charset="0"/>
              </a:rPr>
              <a:t>Fourth level</a:t>
            </a:r>
          </a:p>
          <a:p>
            <a:pPr lvl="4"/>
            <a:r>
              <a:rPr lang="en-US" altLang="fi-FI">
                <a:sym typeface="Helvetica Neue" charset="0"/>
              </a:rPr>
              <a:t>Fifth level</a:t>
            </a:r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647700" y="1968500"/>
            <a:ext cx="4876800" cy="0"/>
          </a:xfrm>
          <a:prstGeom prst="line">
            <a:avLst/>
          </a:prstGeom>
          <a:noFill/>
          <a:ln w="12700">
            <a:solidFill>
              <a:srgbClr val="88888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30200"/>
            <a:ext cx="5080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>
                <a:sym typeface="Helvetica Neue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2667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1pPr>
      <a:lvl2pPr marL="6604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2pPr>
      <a:lvl3pPr marL="11049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3pPr>
      <a:lvl4pPr marL="15494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4pPr>
      <a:lvl5pPr marL="1993900" indent="-266700" algn="l" rtl="0" eaLnBrk="0" fontAlgn="base" hangingPunct="0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5pPr>
      <a:lvl6pPr marL="24511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6pPr>
      <a:lvl7pPr marL="29083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7pPr>
      <a:lvl8pPr marL="33655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8pPr>
      <a:lvl9pPr marL="3822700" indent="-266700" algn="l" rtl="0" fontAlgn="base">
        <a:spcBef>
          <a:spcPts val="4800"/>
        </a:spcBef>
        <a:spcAft>
          <a:spcPct val="0"/>
        </a:spcAft>
        <a:buClr>
          <a:srgbClr val="606060"/>
        </a:buClr>
        <a:buSzPct val="100000"/>
        <a:buFont typeface="Helvetica Neue" charset="0"/>
        <a:buChar char="•"/>
        <a:defRPr sz="2600">
          <a:solidFill>
            <a:srgbClr val="606060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8813800"/>
            <a:ext cx="8255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i-FI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fi-FI">
                <a:sym typeface="Helvetica Neue" charset="0"/>
              </a:rPr>
              <a:t>Second level</a:t>
            </a:r>
          </a:p>
          <a:p>
            <a:pPr lvl="2"/>
            <a:r>
              <a:rPr lang="en-US" altLang="fi-FI">
                <a:sym typeface="Helvetica Neue" charset="0"/>
              </a:rPr>
              <a:t>Third level</a:t>
            </a:r>
          </a:p>
          <a:p>
            <a:pPr lvl="3"/>
            <a:r>
              <a:rPr lang="en-US" altLang="fi-FI">
                <a:sym typeface="Helvetica Neue" charset="0"/>
              </a:rPr>
              <a:t>Fourth level</a:t>
            </a:r>
          </a:p>
          <a:p>
            <a:pPr lvl="4"/>
            <a:r>
              <a:rPr lang="en-US" altLang="fi-FI">
                <a:sym typeface="Helvetica Neue" charset="0"/>
              </a:rPr>
              <a:t>Fifth level</a:t>
            </a:r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4430713" y="1778000"/>
            <a:ext cx="0" cy="5054600"/>
          </a:xfrm>
          <a:prstGeom prst="line">
            <a:avLst/>
          </a:prstGeom>
          <a:noFill/>
          <a:ln w="12700">
            <a:solidFill>
              <a:srgbClr val="9A9A9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  <a:sym typeface="Helvetica Neue Light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Helvetica Neue Light" charset="0"/>
          <a:ea typeface="ヒラギノ角ゴ ProN W3" charset="-128"/>
          <a:cs typeface="ヒラギノ角ゴ ProN W3" charset="-128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har char="•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727272"/>
          </a:solidFill>
          <a:latin typeface="+mn-lt"/>
          <a:ea typeface="+mn-ea"/>
          <a:cs typeface="+mn-cs"/>
          <a:sym typeface="Helvetica Neue" charset="0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peda.net/oulun-yliopisto/onk/oulun-normaalikoulun-lukio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 l="732" r="18719"/>
          <a:stretch>
            <a:fillRect/>
          </a:stretch>
        </p:blipFill>
        <p:spPr bwMode="auto">
          <a:xfrm>
            <a:off x="9247188" y="3148013"/>
            <a:ext cx="3249612" cy="2665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 r="256"/>
          <a:stretch>
            <a:fillRect/>
          </a:stretch>
        </p:blipFill>
        <p:spPr bwMode="auto">
          <a:xfrm>
            <a:off x="9247188" y="5956300"/>
            <a:ext cx="3249612" cy="255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9563" y="3436938"/>
            <a:ext cx="8713787" cy="2941637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fi-FI" altLang="fi-FI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 </a:t>
            </a:r>
            <a:br>
              <a:rPr lang="fi-FI" altLang="fi-FI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 </a:t>
            </a:r>
            <a:br>
              <a:rPr lang="fi-FI" altLang="fi-FI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 sz="5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Oulun normaalikoulun lukio</a:t>
            </a:r>
          </a:p>
          <a:p>
            <a:pPr marL="0" indent="0" algn="ctr" eaLnBrk="1" hangingPunct="1">
              <a:buFontTx/>
              <a:buNone/>
            </a:pPr>
            <a:endParaRPr lang="fi-FI" altLang="fi-FI" sz="5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Light" charset="0"/>
            </a:endParaRPr>
          </a:p>
          <a:p>
            <a:pPr marL="0" indent="0" algn="ctr" eaLnBrk="1" hangingPunct="1">
              <a:buFontTx/>
              <a:buNone/>
            </a:pPr>
            <a:r>
              <a:rPr lang="fi-FI" altLang="fi-FI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Rehtori </a:t>
            </a:r>
          </a:p>
          <a:p>
            <a:pPr marL="0" indent="0" algn="ctr" eaLnBrk="1" hangingPunct="1">
              <a:buFontTx/>
              <a:buNone/>
            </a:pPr>
            <a:r>
              <a:rPr lang="fi-FI" altLang="fi-FI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Eija Kumpulainen</a:t>
            </a:r>
            <a:endParaRPr lang="en-US" altLang="fi-FI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Light" charset="0"/>
            </a:endParaRPr>
          </a:p>
        </p:txBody>
      </p:sp>
      <p:pic>
        <p:nvPicPr>
          <p:cNvPr id="5125" name="Kuva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844550"/>
            <a:ext cx="23764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013" y="496888"/>
            <a:ext cx="3252787" cy="250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5463" y="1997075"/>
            <a:ext cx="5765800" cy="7302500"/>
          </a:xfrm>
        </p:spPr>
        <p:txBody>
          <a:bodyPr/>
          <a:lstStyle/>
          <a:p>
            <a:pPr eaLnBrk="1" hangingPunct="1"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Linja-autoliikenne: 1, 2, 2N, 3, 5, 8, 18, 22, 48, 52, 52K, 58</a:t>
            </a:r>
          </a:p>
          <a:p>
            <a:pPr eaLnBrk="1" hangingPunct="1">
              <a:defRPr/>
            </a:pPr>
            <a:endParaRPr lang="fi-FI" altLang="fi-FI" sz="2000" dirty="0"/>
          </a:p>
          <a:p>
            <a:pPr eaLnBrk="1" hangingPunct="1">
              <a:defRPr/>
            </a:pPr>
            <a:r>
              <a:rPr lang="fi-FI" altLang="fi-FI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Pedanet</a:t>
            </a: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Font typeface="Helvetica Neue" charset="0"/>
              <a:buNone/>
              <a:defRPr/>
            </a:pPr>
            <a:r>
              <a:rPr lang="fi-FI" altLang="fi-FI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https://peda.net/oulun-yliopisto/onk/oulun-normaalikoulun-lukio</a:t>
            </a:r>
            <a:endParaRPr lang="fi-FI" alt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 typeface="Helvetica Neue" charset="0"/>
              <a:buNone/>
              <a:defRPr/>
            </a:pPr>
            <a:endParaRPr lang="fi-FI" altLang="fi-FI" sz="20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 sz="3600">
                <a:latin typeface="Calibri" panose="020F0502020204030204" pitchFamily="34" charset="0"/>
                <a:cs typeface="Calibri" panose="020F0502020204030204" pitchFamily="34" charset="0"/>
              </a:rPr>
              <a:t>FAKTOJA NORSSISTA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300" y="628650"/>
            <a:ext cx="5651500" cy="4238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00" y="5308600"/>
            <a:ext cx="5651500" cy="4159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33600"/>
            <a:ext cx="8124825" cy="6400800"/>
          </a:xfrm>
        </p:spPr>
        <p:txBody>
          <a:bodyPr/>
          <a:lstStyle/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Norssissa on perusaste ja lukio, yhteensä noin 1100 oppilasta ja opiskelijaa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Alakoulut Linnamaalla ja Koskelassa, 600 oppilasta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Yläkoulu ja lukio samassa rakennuksessa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Perusasteen yläkoulussa oppilaita 264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Lukiossa opiskelijoita 250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Opettajia yläkoulussa ja lukiossa yhteensä noin 50</a:t>
            </a:r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Opetusharjoittelijoita vuosittain noin 110 </a:t>
            </a:r>
          </a:p>
          <a:p>
            <a:pPr eaLnBrk="1" hangingPunct="1">
              <a:defRPr/>
            </a:pPr>
            <a:endParaRPr lang="fi-FI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buFontTx/>
              <a:buNone/>
              <a:defRPr/>
            </a:pPr>
            <a:endParaRPr lang="fi-FI" sz="2800" dirty="0"/>
          </a:p>
          <a:p>
            <a:pPr eaLnBrk="1" hangingPunct="1">
              <a:defRPr/>
            </a:pPr>
            <a:r>
              <a:rPr lang="fi-FI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Sisäänpääsykeskiarvoja eri vuosilta:</a:t>
            </a:r>
          </a:p>
        </p:txBody>
      </p:sp>
      <p:graphicFrame>
        <p:nvGraphicFramePr>
          <p:cNvPr id="5" name="Taulukk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739833"/>
              </p:ext>
            </p:extLst>
          </p:nvPr>
        </p:nvGraphicFramePr>
        <p:xfrm>
          <a:off x="609600" y="7109048"/>
          <a:ext cx="7160640" cy="1025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836801227"/>
                    </a:ext>
                  </a:extLst>
                </a:gridCol>
                <a:gridCol w="895080">
                  <a:extLst>
                    <a:ext uri="{9D8B030D-6E8A-4147-A177-3AD203B41FA5}">
                      <a16:colId xmlns:a16="http://schemas.microsoft.com/office/drawing/2014/main" val="1168926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2015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2016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2017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2018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2019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2020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2021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2022</a:t>
                      </a:r>
                    </a:p>
                  </a:txBody>
                  <a:tcPr marL="130040" marR="130040" marT="65182" marB="651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13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8,50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8,33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8,50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8,58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8,50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8,58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8,58</a:t>
                      </a:r>
                    </a:p>
                  </a:txBody>
                  <a:tcPr marL="130040" marR="130040" marT="65182" marB="65182"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8,67</a:t>
                      </a:r>
                    </a:p>
                  </a:txBody>
                  <a:tcPr marL="130040" marR="130040" marT="65182" marB="651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22795" r="22873"/>
          <a:stretch>
            <a:fillRect/>
          </a:stretch>
        </p:blipFill>
        <p:spPr bwMode="auto">
          <a:xfrm>
            <a:off x="9153525" y="5935663"/>
            <a:ext cx="3579813" cy="29892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7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2438"/>
            <a:ext cx="3589338" cy="26019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8" name="Kuv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48013"/>
            <a:ext cx="3552825" cy="26654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9" name="Tekstiruutu 1"/>
          <p:cNvSpPr txBox="1">
            <a:spLocks noChangeArrowheads="1"/>
          </p:cNvSpPr>
          <p:nvPr/>
        </p:nvSpPr>
        <p:spPr bwMode="auto">
          <a:xfrm>
            <a:off x="615950" y="1204913"/>
            <a:ext cx="4056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buChar char="–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buChar char="•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buChar char="–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>
              <a:buFontTx/>
              <a:buNone/>
            </a:pPr>
            <a:r>
              <a:rPr lang="fi-FI" altLang="fi-FI" sz="4200">
                <a:solidFill>
                  <a:srgbClr val="000000"/>
                </a:solidFill>
                <a:latin typeface="Helvetica Neue Light" charset="0"/>
                <a:sym typeface="Helvetica Neue Light" charset="0"/>
              </a:rPr>
              <a:t>Tietoa Norssista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2139950"/>
            <a:ext cx="6337300" cy="7345363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Normaalikoulun lukio on Linnanmaalla toimiva Oulun yliopiston harjoittelukoulu. Koulussa työskentelee varsinaisten opettajien lisäksi eri aineiden opetusharjoittelijoita. </a:t>
            </a:r>
          </a:p>
          <a:p>
            <a:pPr eaLnBrk="1" hangingPunct="1">
              <a:spcBef>
                <a:spcPts val="600"/>
              </a:spcBef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Yliopiston kanssa tehdään yhteistyötä eri oppiaineiden opintojaksoilla.</a:t>
            </a:r>
          </a:p>
          <a:p>
            <a:pPr eaLnBrk="1" hangingPunct="1">
              <a:spcBef>
                <a:spcPts val="600"/>
              </a:spcBef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Hyvä opetuksen taso ja menetelmien monipuolisuus ovat Norssissa keskeisiä asioita. Norssi on moderni ja hyvin varustettu koulu, jossa on lisäksi viihtyisä kirjasto ja kahvila.</a:t>
            </a:r>
          </a:p>
          <a:p>
            <a:pPr eaLnBrk="1" hangingPunct="1">
              <a:spcBef>
                <a:spcPts val="600"/>
              </a:spcBef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 on Unesco-koulu, jonka erityisinä painotusalueina ovat kansainvälisyys ja monikulttuurisuus.</a:t>
            </a:r>
          </a:p>
          <a:p>
            <a:pPr eaLnBrk="1" hangingPunct="1">
              <a:spcBef>
                <a:spcPts val="600"/>
              </a:spcBef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Oulun normaalikoulun lukio on yksi maamme parhaista lukioista. Siitä todisteena ovat vuotuiset erinomaiset ylioppilaskoetulokset sekä Norssista valmistuneiden hyvä sijoittuminen korkeakoulu-opintoihin. </a:t>
            </a: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fi-FI" altLang="fi-FI" sz="2000" dirty="0"/>
          </a:p>
          <a:p>
            <a:pPr eaLnBrk="1" hangingPunct="1"/>
            <a:endParaRPr lang="fi-FI" altLang="fi-FI" dirty="0"/>
          </a:p>
          <a:p>
            <a:pPr eaLnBrk="1" hangingPunct="1"/>
            <a:endParaRPr lang="en-US" altLang="fi-FI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fi-FI">
                <a:latin typeface="Calibri" panose="020F0502020204030204" pitchFamily="34" charset="0"/>
                <a:cs typeface="Calibri" panose="020F0502020204030204" pitchFamily="34" charset="0"/>
              </a:rPr>
              <a:t>Osa Oulun yliopistoa</a:t>
            </a:r>
            <a:br>
              <a:rPr lang="en-US" altLang="fi-FI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fi-FI">
                <a:latin typeface="Calibri" panose="020F0502020204030204" pitchFamily="34" charset="0"/>
                <a:cs typeface="Calibri" panose="020F0502020204030204" pitchFamily="34" charset="0"/>
              </a:rPr>
              <a:t>- tiedenorssi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925" y="1347788"/>
            <a:ext cx="4751388" cy="3600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ECA65F-337D-42A5-B6F7-84780966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5524532"/>
            <a:ext cx="4824140" cy="3168691"/>
          </a:xfrm>
          <a:prstGeom prst="rect">
            <a:avLst/>
          </a:prstGeom>
          <a:noFill/>
          <a:ln w="28575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tsikko 1"/>
          <p:cNvSpPr>
            <a:spLocks noGrp="1"/>
          </p:cNvSpPr>
          <p:nvPr>
            <p:ph type="title"/>
          </p:nvPr>
        </p:nvSpPr>
        <p:spPr>
          <a:xfrm>
            <a:off x="669925" y="339725"/>
            <a:ext cx="9602788" cy="1397000"/>
          </a:xfrm>
        </p:spPr>
        <p:txBody>
          <a:bodyPr/>
          <a:lstStyle/>
          <a:p>
            <a: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  <a:t>Sopivan kokoinen lukio</a:t>
            </a:r>
          </a:p>
        </p:txBody>
      </p:sp>
      <p:sp>
        <p:nvSpPr>
          <p:cNvPr id="19459" name="Sisällön paikkamerkki 2"/>
          <p:cNvSpPr>
            <a:spLocks noGrp="1"/>
          </p:cNvSpPr>
          <p:nvPr>
            <p:ph idx="1"/>
          </p:nvPr>
        </p:nvSpPr>
        <p:spPr>
          <a:xfrm>
            <a:off x="7223125" y="1276350"/>
            <a:ext cx="5616575" cy="7705725"/>
          </a:xfr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Opiskelijamäärä on tällä hetkellä 250.</a:t>
            </a:r>
          </a:p>
          <a:p>
            <a:pPr marL="0" indent="0" eaLnBrk="1" hangingPunct="1">
              <a:spcBef>
                <a:spcPts val="600"/>
              </a:spcBef>
              <a:buFont typeface="Helvetica Neue" charset="0"/>
              <a:buNone/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Opinto-ohjaajilla on aikaa ohjata kaikkia opiskelijoita henkilökohtaisesti.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Lukiolla on oma terveydenhoitaja, joka on koululla 1 – 2  päivänä viikossa.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Koulukuraattori- ja koulupsykologipalveluista vastaa Oulun kaupunki. Kuraattori ja psykologi ovat molemmat tavattavissa koululla kahtena päivänä viikossa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Opiskelijat tuntevat toisensa ja opettajat, ja yhteishenki on hyvä.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Norssissa on aktiivinen oppilaskunta, jonka ääntä kuunnellaan myös koulun asioista päätettäessä.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Norssissa saa päättää ja vastata omista asioistaan, mutta opiskelijoista pidetään hyvää huolta: heitä ohjataan ja tuetaan opetuksen ohessa.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fi-FI" altLang="fi-FI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Norssissa kehitetään vaihtoehtoisia opiskelutapoja valintojen toteuttamiseksi.</a:t>
            </a:r>
          </a:p>
          <a:p>
            <a:pPr eaLnBrk="1" hangingPunct="1">
              <a:spcBef>
                <a:spcPts val="600"/>
              </a:spcBef>
              <a:defRPr/>
            </a:pPr>
            <a:endParaRPr lang="fi-FI" altLang="fi-FI" sz="1800" dirty="0"/>
          </a:p>
          <a:p>
            <a:pPr marL="0">
              <a:spcBef>
                <a:spcPts val="1200"/>
              </a:spcBef>
              <a:defRPr/>
            </a:pPr>
            <a:endParaRPr lang="fi-FI" altLang="fi-FI" sz="2000" dirty="0"/>
          </a:p>
        </p:txBody>
      </p:sp>
      <p:pic>
        <p:nvPicPr>
          <p:cNvPr id="9220" name="Kuva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925" y="3076575"/>
            <a:ext cx="6399213" cy="4248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kstiruutu 5"/>
          <p:cNvSpPr txBox="1">
            <a:spLocks noChangeArrowheads="1"/>
          </p:cNvSpPr>
          <p:nvPr/>
        </p:nvSpPr>
        <p:spPr bwMode="auto">
          <a:xfrm>
            <a:off x="525463" y="1851025"/>
            <a:ext cx="3884612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har char="•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buChar char="–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buChar char="•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buChar char="–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2000">
                <a:solidFill>
                  <a:srgbClr val="727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eaLnBrk="1" hangingPunct="1"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Norssi on varustettu ajanmukaisella opetusteknologialla.</a:t>
            </a:r>
          </a:p>
          <a:p>
            <a:pPr eaLnBrk="1" hangingPunct="1">
              <a:buFontTx/>
              <a:buNone/>
            </a:pPr>
            <a:endParaRPr lang="fi-FI" alt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Light" charset="0"/>
            </a:endParaRPr>
          </a:p>
          <a:p>
            <a:pPr eaLnBrk="1" hangingPunct="1"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Opiskelijoiden tietotekniset taidot pyritään saattamaan sellaiselle tasolle, että he pärjäävät  sähköisissä ylioppilaskirjoituksissa ja </a:t>
            </a:r>
          </a:p>
          <a:p>
            <a:pPr eaLnBrk="1" hangingPunct="1"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tulevaisuuden työelämässä.</a:t>
            </a:r>
          </a:p>
          <a:p>
            <a:pPr eaLnBrk="1" hangingPunct="1">
              <a:buFontTx/>
              <a:buNone/>
            </a:pPr>
            <a:endParaRPr lang="fi-FI" alt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Light" charset="0"/>
            </a:endParaRPr>
          </a:p>
          <a:p>
            <a:pPr eaLnBrk="1" hangingPunct="1">
              <a:buFontTx/>
              <a:buNone/>
            </a:pPr>
            <a:r>
              <a:rPr lang="fi-FI" alt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Light" charset="0"/>
              </a:rPr>
              <a:t>Kaikki lukiolaiset saavat  henkilökohtaiset tietokoneet käyttöönsä lukioajaksi.</a:t>
            </a:r>
          </a:p>
          <a:p>
            <a:pPr eaLnBrk="1" hangingPunct="1">
              <a:buFontTx/>
              <a:buNone/>
            </a:pPr>
            <a:endParaRPr lang="fi-FI" altLang="fi-FI" sz="4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Light" charset="0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" t="10668" r="10" b="10087"/>
          <a:stretch/>
        </p:blipFill>
        <p:spPr>
          <a:xfrm>
            <a:off x="5014913" y="844550"/>
            <a:ext cx="7273925" cy="3744913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BBE715D4-EA0D-414E-9DDD-9FAC7052C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78" r="9025"/>
          <a:stretch/>
        </p:blipFill>
        <p:spPr>
          <a:xfrm>
            <a:off x="5014913" y="4876801"/>
            <a:ext cx="7273269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tsikko 1"/>
          <p:cNvSpPr>
            <a:spLocks noGrp="1"/>
          </p:cNvSpPr>
          <p:nvPr>
            <p:ph type="title"/>
          </p:nvPr>
        </p:nvSpPr>
        <p:spPr bwMode="auto">
          <a:xfrm>
            <a:off x="571500" y="330200"/>
            <a:ext cx="11115675" cy="139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br>
              <a:rPr lang="fi-FI" altLang="fi-FI" dirty="0"/>
            </a:br>
            <a:r>
              <a:rPr lang="fi-FI" altLang="fi-FI" sz="4000" dirty="0"/>
              <a:t>Lukio mukana monissa yhteistyöhankkeissa</a:t>
            </a:r>
          </a:p>
        </p:txBody>
      </p:sp>
      <p:sp>
        <p:nvSpPr>
          <p:cNvPr id="8195" name="Sisällön paikkamerkki 2"/>
          <p:cNvSpPr>
            <a:spLocks noGrp="1"/>
          </p:cNvSpPr>
          <p:nvPr>
            <p:ph idx="1"/>
          </p:nvPr>
        </p:nvSpPr>
        <p:spPr>
          <a:xfrm>
            <a:off x="5854328" y="2572544"/>
            <a:ext cx="6053385" cy="386362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fi-FI" altLang="fi-FI" dirty="0">
                <a:solidFill>
                  <a:schemeClr val="tx1"/>
                </a:solidFill>
              </a:rPr>
              <a:t>Oulun normaalikoulu toimii tiiviissä yhteistyössä muiden harjoittelukoulujen kanssa.  Harjoittelukouluilla on yhteistyöverkosto </a:t>
            </a:r>
            <a:r>
              <a:rPr lang="fi-FI" altLang="fi-FI" dirty="0" err="1">
                <a:solidFill>
                  <a:schemeClr val="tx1"/>
                </a:solidFill>
              </a:rPr>
              <a:t>eNorssi</a:t>
            </a:r>
            <a:r>
              <a:rPr lang="fi-FI" altLang="fi-FI" dirty="0">
                <a:solidFill>
                  <a:schemeClr val="tx1"/>
                </a:solidFill>
              </a:rPr>
              <a:t>, joka esimerkiksi tarjoaa lukiolaisille verkkokurssitarjottimen, josta voi myös valita opintoja.</a:t>
            </a:r>
          </a:p>
          <a:p>
            <a:pPr marL="0" indent="0">
              <a:buNone/>
              <a:defRPr/>
            </a:pPr>
            <a:endParaRPr lang="fi-FI" altLang="fi-FI" dirty="0">
              <a:solidFill>
                <a:schemeClr val="tx1"/>
              </a:solidFill>
            </a:endParaRPr>
          </a:p>
          <a:p>
            <a:pPr marL="0" indent="0">
              <a:buFont typeface="Helvetica Neue" charset="0"/>
              <a:buNone/>
              <a:defRPr/>
            </a:pPr>
            <a:r>
              <a:rPr lang="fi-FI" altLang="fi-FI" dirty="0">
                <a:solidFill>
                  <a:schemeClr val="tx1"/>
                </a:solidFill>
              </a:rPr>
              <a:t>Lukioiden rehtorit tapaavat toisiaan säännöllisesti, ja eri aineryhmillä on yhteistyöhankkeita opetuksen ja opetusharjoittelun suhteen.</a:t>
            </a:r>
          </a:p>
          <a:p>
            <a:pPr marL="0" indent="0">
              <a:buFont typeface="Helvetica Neue" charset="0"/>
              <a:buNone/>
              <a:defRPr/>
            </a:pPr>
            <a:endParaRPr lang="fi-FI" altLang="fi-FI" dirty="0">
              <a:solidFill>
                <a:schemeClr val="tx1"/>
              </a:solidFill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924050"/>
            <a:ext cx="4414838" cy="6192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tsikko 1"/>
          <p:cNvSpPr>
            <a:spLocks noGrp="1"/>
          </p:cNvSpPr>
          <p:nvPr>
            <p:ph type="title"/>
          </p:nvPr>
        </p:nvSpPr>
        <p:spPr>
          <a:xfrm>
            <a:off x="525463" y="555625"/>
            <a:ext cx="11691937" cy="955675"/>
          </a:xfrm>
        </p:spPr>
        <p:txBody>
          <a:bodyPr/>
          <a:lstStyle/>
          <a:p>
            <a:r>
              <a:rPr lang="fi-FI" altLang="fi-FI" dirty="0">
                <a:latin typeface="Calibri" panose="020F0502020204030204" pitchFamily="34" charset="0"/>
                <a:cs typeface="Calibri" panose="020F0502020204030204" pitchFamily="34" charset="0"/>
              </a:rPr>
              <a:t>Norssin opintojaksot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77838" y="1708150"/>
            <a:ext cx="7731125" cy="72009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endParaRPr lang="fi-FI" altLang="fi-FI" sz="2000" dirty="0"/>
          </a:p>
          <a:p>
            <a:pPr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Norssin lukio on pääosin luokaton. </a:t>
            </a:r>
          </a:p>
          <a:p>
            <a:pPr marL="0" indent="0" eaLnBrk="1" hangingPunct="1">
              <a:spcBef>
                <a:spcPts val="0"/>
              </a:spcBef>
              <a:buFont typeface="Helvetica Neue" charset="0"/>
              <a:buNone/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Ensimmäisen lukuvuoden ohjelma laaditaan osittain valmiiksi siten, että osa pakollisista opintojaksoista opiskellaan oman ryhmän kanssa. Silti lukujärjestykseen jää vielä tilaa valita opintoja laajasta tarjonnasta.</a:t>
            </a:r>
          </a:p>
          <a:p>
            <a:pPr marL="0" indent="0" eaLnBrk="1" hangingPunct="1">
              <a:spcBef>
                <a:spcPts val="0"/>
              </a:spcBef>
              <a:buFont typeface="Helvetica Neue" charset="0"/>
              <a:buNone/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Taito- ja taideaineissa voi suorittaa lukiodiplomin.</a:t>
            </a:r>
          </a:p>
          <a:p>
            <a:pPr marL="0" lvl="1" eaLnBrk="1" hangingPunct="1">
              <a:spcBef>
                <a:spcPts val="0"/>
              </a:spcBef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Lisäksi vuosittain on tarjolla </a:t>
            </a:r>
            <a:r>
              <a:rPr lang="fi-FI" altLang="fi-FI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eNorssin</a:t>
            </a: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verkko-opintojaksoja. </a:t>
            </a:r>
          </a:p>
          <a:p>
            <a:pPr marL="266700" lvl="1" eaLnBrk="1" hangingPunct="1">
              <a:spcBef>
                <a:spcPts val="0"/>
              </a:spcBef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Opintojaksoihin  voi sisältyä opintomatkoja ja yhteyksiä ulkomaisiin kouluihin. </a:t>
            </a:r>
          </a:p>
          <a:p>
            <a:pPr marL="266700" lvl="1" eaLnBrk="1" hangingPunct="1">
              <a:spcBef>
                <a:spcPts val="0"/>
              </a:spcBef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alt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Vuosittain Norssi osallistuu kansainväliseen toimintaan myös eri hankkeiden kautta</a:t>
            </a:r>
          </a:p>
          <a:p>
            <a:pPr marL="0" lvl="1" indent="0" eaLnBrk="1" hangingPunct="1">
              <a:spcBef>
                <a:spcPts val="0"/>
              </a:spcBef>
              <a:buFont typeface="Helvetica Neue" charset="0"/>
              <a:buNone/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Tukiopintojaksoja: tarkoituksena on auttaa ja tukea opiskelijaa siten, että hänellä on mahdollisuudet suorittaa lukio-opintonsa. Näitä opintojaksoja on lähinnä kielissä ja matematiikassa.</a:t>
            </a:r>
          </a:p>
          <a:p>
            <a:pPr marL="266700" lvl="1" eaLnBrk="1" hangingPunct="1">
              <a:spcBef>
                <a:spcPts val="0"/>
              </a:spcBef>
              <a:defRPr/>
            </a:pPr>
            <a:endParaRPr 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6700" lvl="1" eaLnBrk="1" hangingPunct="1">
              <a:spcBef>
                <a:spcPts val="0"/>
              </a:spcBef>
              <a:defRPr/>
            </a:pPr>
            <a:r>
              <a:rPr lang="fi-FI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Jokaisessa ylioppilaskokeeseen kuuluvassa aineessa on kertausopintojaksoja viimeisen vuoden aikana.</a:t>
            </a:r>
          </a:p>
          <a:p>
            <a:pPr eaLnBrk="1" hangingPunct="1">
              <a:spcBef>
                <a:spcPts val="0"/>
              </a:spcBef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fi-FI" altLang="fi-FI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63" y="5380856"/>
            <a:ext cx="4498975" cy="3326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s://lh3.googleusercontent.com/Ii1sTZ630UDM7ogTyy9C3zaz2DVeojbCt0SPgztcVCM_0NBghW26vckcNkxMqJ5GsAN5VEsueu3-ocUpALW0CH_qLbCpKm0mdIrAftfsjMKvsyhQK5J6p4OWZp_6RMyv1vQKesZwQMDS6dzX40s6V-_4VZZtOn9YSwsOur4SwR5C-bvxxrRz6JKqku5A3_PbZB3GOW8ROMEaGxVaU1P-rYeUomlBKPRM4_qWsUdkZkVtoHMkdF0Qzeia6KA0Rddbb51AJwqCgg0sheT_QtFmT-n619Kxew2_bn0bYNM21wNS8zGDfNLqpvlxfgk3pbhWd1oc0pVlPYdvBa9ETGjuSWJtJAkDlH8fmeLSX0CELFZdCtbz4n9LCRTA6HAzGdd-w_0k3YlppakOu2eK98zLpci6mTxF2gLHBwljDHbUMyoeR7qFIMhVwBbD6BN72-QB06Z54K8G5TDLNMeo4GYmi8VhNpXKwuI6PSzGNIYva5bLehiqy9ux3O0ICuPff3LVnfjXXTOvgMActA0iiRWDgngLh1dQpQFa8D4wW_egWHlVBNbrBMWInfvPzz-V7YO3PEarb5T4glScPkw5NDKHWHFLV9W2ESAgjqnUiy017Gjwptt5okenatQ0YBwdafDcaNrWeNzG0_8bidJ8YB7Nxqa50YCoP1aESvBRjlOn-U-T0Stvbw2CeveEKasoYYBoqSfQHril-98ucznSc6RD3-E=w1772-h1329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2" y="1497655"/>
            <a:ext cx="4498975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tsikko 1"/>
          <p:cNvSpPr>
            <a:spLocks noGrp="1"/>
          </p:cNvSpPr>
          <p:nvPr>
            <p:ph type="title"/>
          </p:nvPr>
        </p:nvSpPr>
        <p:spPr bwMode="auto">
          <a:xfrm>
            <a:off x="650875" y="388938"/>
            <a:ext cx="7723188" cy="103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i-FI" altLang="fi-FI" sz="4000" b="0" dirty="0">
                <a:latin typeface="Calibri" panose="020F0502020204030204" pitchFamily="34" charset="0"/>
                <a:cs typeface="Calibri" panose="020F0502020204030204" pitchFamily="34" charset="0"/>
              </a:rPr>
              <a:t>Kansainvälisyyttä 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15975" y="1927225"/>
            <a:ext cx="7939088" cy="7075488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Ihmisoikeuksien historian opintojaksolla HI7 käytiin Krakovassa opintomatkalla, johon sisältyi retki keskitysleirille.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Erasmus plus </a:t>
            </a:r>
            <a:r>
              <a:rPr lang="fi-FI" sz="2400" dirty="0">
                <a:solidFill>
                  <a:srgbClr val="606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fi-FI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S.E.E –projektissa on mukana koulut Espanjasta, Italiasta, Ranskasta ja Portugalista. Projektissa käsitellään psyykkisen ja sosiaalisen hyvinvoinnin  teemoja koulun ja nuorten arjessa</a:t>
            </a:r>
          </a:p>
          <a:p>
            <a:pPr eaLnBrk="1" hangingPunct="1"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Kansainvälisyysopintojaksolla  on perehdytään monipuolisesti eri työtavoin antiikin kulttuuriin, uskontoon ja kasvillisuuteen. Keskeinen osa kurssia on ollut omakustanteinen opintomatka Roomaan.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Toisella kansainvälisyysopintojaksolla on tehty opintomatkan </a:t>
            </a:r>
            <a:r>
              <a:rPr lang="fi-FI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Poitiersiin</a:t>
            </a: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koulun kansainvälisyysviikolle.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fi-FI" sz="2000" dirty="0"/>
          </a:p>
          <a:p>
            <a:pPr>
              <a:defRPr/>
            </a:pPr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7813" y="6029325"/>
            <a:ext cx="3449637" cy="2586038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638" y="3221038"/>
            <a:ext cx="3452812" cy="2589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238" y="395288"/>
            <a:ext cx="3478212" cy="2609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tsikko 1"/>
          <p:cNvSpPr>
            <a:spLocks noGrp="1"/>
          </p:cNvSpPr>
          <p:nvPr>
            <p:ph type="title"/>
          </p:nvPr>
        </p:nvSpPr>
        <p:spPr>
          <a:xfrm>
            <a:off x="598488" y="917575"/>
            <a:ext cx="9531350" cy="1511300"/>
          </a:xfrm>
        </p:spPr>
        <p:txBody>
          <a:bodyPr/>
          <a:lstStyle/>
          <a:p>
            <a:b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  <a:t>Lukion aloitus</a:t>
            </a:r>
            <a:b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i-FI" altLang="fi-FI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i-FI" altLang="fi-FI" sz="2800">
                <a:latin typeface="Calibri" panose="020F0502020204030204" pitchFamily="34" charset="0"/>
                <a:cs typeface="Calibri" panose="020F0502020204030204" pitchFamily="34" charset="0"/>
              </a:rPr>
              <a:t>NORSSISTARTTI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8488" y="2428875"/>
            <a:ext cx="6480175" cy="3560763"/>
          </a:xfrm>
        </p:spPr>
        <p:txBody>
          <a:bodyPr/>
          <a:lstStyle/>
          <a:p>
            <a:pPr marL="0" indent="0">
              <a:spcBef>
                <a:spcPts val="600"/>
              </a:spcBef>
              <a:buFont typeface="Helvetica Neue" charset="0"/>
              <a:buNone/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Kahden tai kolmen ensimmäisen koulupäivän aikana: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tutustutaan kouluun, omaan ryhmään ja ryhmänohjaajaan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opetellaan käyttämään </a:t>
            </a:r>
            <a:r>
              <a:rPr lang="fi-FI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Peda.nettiä</a:t>
            </a: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Wilmaa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perehdytään lukio-opiskeluun ja opiskelutekniikoihin eri oppiaineissa</a:t>
            </a:r>
          </a:p>
          <a:p>
            <a:pPr>
              <a:spcBef>
                <a:spcPts val="600"/>
              </a:spcBef>
              <a:defRPr/>
            </a:pPr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Font typeface="Helvetica Neue" charset="0"/>
              <a:buNone/>
              <a:defRPr/>
            </a:pP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LUKIOLAISKURSSI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Opintojaksolla tuetaan lukion aloitusta.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Opintojakso on sijoitettu ensimmäiseen ja toiseen jaksoon.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Ryhmänohjaaja opastaa opinto-ohjaajan lisäksi valinnoissa ja koulun käytänteissä.</a:t>
            </a:r>
          </a:p>
          <a:p>
            <a:pPr>
              <a:spcBef>
                <a:spcPts val="600"/>
              </a:spcBef>
              <a:defRPr/>
            </a:pP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Jaksolla tutustutaan esimerkiksi sähköiseen koejärjestelmään, </a:t>
            </a:r>
            <a:r>
              <a:rPr lang="fi-FI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abittin</a:t>
            </a:r>
            <a:r>
              <a:rPr lang="fi-FI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5" y="5410200"/>
            <a:ext cx="4845050" cy="3633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lh3.googleusercontent.com/o9fkFyQTv8pAExWec2MdyDm9I4OGR0VMuz2kWyu-7OMR5GFp_9GSM3iBAh_5w-guRBCt8tXidae0LAcjnDpwNg7qzT1CBmw0XttGJMT6KZvFdJzSOveMTr4Dfqy1YcO5XPDpMG1PEnJg_LxD85fJDZAR-Y0rDolTW7ZQbA5gtDBdgJ6o6nVM5Be0BXJy97UL4mONBEYECqCuUUwGk45pkGPJN2sixw3gNKNtr8Gk0ySwMiVZzjIXTvW2VSCxqX-27eJALF-OqAiiC0PDEYN-TUBxYcagxk5pK_nHs6nz34FQ4oLCFYGyyG0Xt5NC2KesNRvy9-hDT0ykSCjFTPBfZkruDFWy2pjoCirEt2zQp4nekhaAw4ppj5PspHZ2FfK5LMRm2OvMhQld9h0RTS_bbfUED6Bhp92egae9eCxOyiXZcEg6L3shnZVo9P4FCpMzAb4fe5kQLFEhKXwuCTIzhhf-8uCa6A5Jz7BMWS6ohvPyEVGjFsG6Kbarz40TFjK4fIB0ncwhntGZtIX9pJuDNctelyNx07BL3Bhdiks3bzgBpdWGl207jF5fjkTv2hFDtdR75nNBdpANBm3pIr62Mjc6HhstBEhE6FCiftVtCO3PdmFPCMA6qdk9VnXleM086Qjsha4Olpm36G8iaOYtRQldVkrgXmytMH0DroPHlZD9g8QDGu1GCrYVPFX5WOwA3Ad4uQNeoBTr4CgvzudAZ2E=w1772-h1329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000" b="27111"/>
          <a:stretch/>
        </p:blipFill>
        <p:spPr bwMode="auto">
          <a:xfrm>
            <a:off x="7305675" y="1636440"/>
            <a:ext cx="4844394" cy="3009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Photo - 4 U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4 Up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4 U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2 Up Portrait &amp; Landscap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FBFB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CDCD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2 Up Portrait &amp; Landscape">
      <a:majorFont>
        <a:latin typeface="Helvetica Neue Light"/>
        <a:ea typeface="ヒラギノ角ゴ ProN W3"/>
        <a:cs typeface="ヒラギノ角ゴ ProN W3"/>
      </a:majorFont>
      <a:minorFont>
        <a:latin typeface="Helvetica Neu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FBFBF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Neue Light" charset="0"/>
            <a:ea typeface="ヒラギノ角ゴ ProN W3" charset="-128"/>
            <a:cs typeface="ヒラギノ角ゴ ProN W3" charset="-128"/>
            <a:sym typeface="Helvetica Neue Light" charset="0"/>
          </a:defRPr>
        </a:defPPr>
      </a:lstStyle>
    </a:lnDef>
  </a:objectDefaults>
  <a:extraClrSchemeLst>
    <a:extraClrScheme>
      <a:clrScheme name="Photo - 2 Up Portrait &amp; 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Pages>0</Pages>
  <Words>631</Words>
  <Characters>0</Characters>
  <Application>Microsoft Office PowerPoint</Application>
  <PresentationFormat>Mukautettu</PresentationFormat>
  <Lines>0</Lines>
  <Paragraphs>111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10</vt:i4>
      </vt:variant>
    </vt:vector>
  </HeadingPairs>
  <TitlesOfParts>
    <vt:vector size="17" baseType="lpstr">
      <vt:lpstr>Arial</vt:lpstr>
      <vt:lpstr>Calibri</vt:lpstr>
      <vt:lpstr>Helvetica Neue</vt:lpstr>
      <vt:lpstr>Helvetica Neue Light</vt:lpstr>
      <vt:lpstr>Photo - 4 Up</vt:lpstr>
      <vt:lpstr>Title, Bullets &amp; Photo</vt:lpstr>
      <vt:lpstr>Photo - 2 Up Portrait &amp; Landscape</vt:lpstr>
      <vt:lpstr>PowerPoint-esitys</vt:lpstr>
      <vt:lpstr>PowerPoint-esitys</vt:lpstr>
      <vt:lpstr>Osa Oulun yliopistoa - tiedenorssi </vt:lpstr>
      <vt:lpstr>Sopivan kokoinen lukio</vt:lpstr>
      <vt:lpstr>PowerPoint-esitys</vt:lpstr>
      <vt:lpstr> Lukio mukana monissa yhteistyöhankkeissa</vt:lpstr>
      <vt:lpstr>Norssin opintojaksot</vt:lpstr>
      <vt:lpstr>Kansainvälisyyttä </vt:lpstr>
      <vt:lpstr>  Lukion aloitus   NORSSISTARTTI</vt:lpstr>
      <vt:lpstr>FAKTOJA NORSSISTA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Eija Kumpulainen</dc:creator>
  <cp:lastModifiedBy>Eija Kumpulainen</cp:lastModifiedBy>
  <cp:revision>172</cp:revision>
  <cp:lastPrinted>2015-04-21T05:05:02Z</cp:lastPrinted>
  <dcterms:modified xsi:type="dcterms:W3CDTF">2023-01-25T07:13:48Z</dcterms:modified>
</cp:coreProperties>
</file>