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3810446"/>
            <a:ext cx="2590800" cy="3524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500" y="1238250"/>
            <a:ext cx="3048000" cy="1587996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81000" y="1492746"/>
            <a:ext cx="2381250" cy="12406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85461" y="4400996"/>
            <a:ext cx="8621077" cy="6351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02"/>
              </a:lnSpc>
            </a:pPr>
            <a:r>
              <a:rPr sz="4350" b="1" i="0" u="none">
                <a:solidFill>
                  <a:srgbClr val="FFFFFF"/>
                </a:solidFill>
                <a:latin typeface="Outfit"/>
              </a:rPr>
              <a:t>B-ruotsin Tekstinymmärtäminen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24125" y="5226694"/>
            <a:ext cx="7143750" cy="6494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57"/>
              </a:lnSpc>
            </a:pPr>
            <a:r>
              <a:rPr sz="1650" b="0" i="0" u="none">
                <a:solidFill>
                  <a:srgbClr val="CBD5E1"/>
                </a:solidFill>
                <a:latin typeface="Plus Jakarta Sans"/>
              </a:rPr>
              <a:t>Strategiat, taktiikat ja luotettava vastaustekniikka pisteiden maksimoimiseen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0625" y="3924746"/>
            <a:ext cx="195262" cy="1428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60708" y="2942332"/>
            <a:ext cx="4670583" cy="647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050" b="1" i="0" u="none">
                <a:solidFill>
                  <a:srgbClr val="FFFFFF"/>
                </a:solidFill>
                <a:latin typeface="Outfit"/>
              </a:rPr>
              <a:t>1. Perusperiaatteet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62250" y="3780532"/>
            <a:ext cx="6667500" cy="6494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57"/>
              </a:lnSpc>
            </a:pPr>
            <a:r>
              <a:rPr sz="1650" b="0" i="0" u="none">
                <a:solidFill>
                  <a:srgbClr val="CBD5E1"/>
                </a:solidFill>
                <a:latin typeface="Plus Jakarta Sans"/>
              </a:rPr>
              <a:t>Valmistaudu kokeeseen taktisesti: näin vältät yleisimmät sudenkuopat ja luot selkeän lukurutiinin.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411908"/>
            <a:ext cx="3524250" cy="277713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75" y="2411908"/>
            <a:ext cx="3524250" cy="277713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0" y="2411908"/>
            <a:ext cx="3524250" cy="2777132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75" y="2707183"/>
            <a:ext cx="533400" cy="533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6775" y="3431083"/>
            <a:ext cx="308038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0F172A"/>
                </a:solidFill>
                <a:latin typeface="Outfit SemiBold"/>
              </a:rPr>
              <a:t>1. Lue kysymykset ensin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6775" y="3831133"/>
            <a:ext cx="2933700" cy="10626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92"/>
              </a:lnSpc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Kysymysten silmäily ennen tekstiä virittää aivosi etsimään tiettyjä avainasioita ja yksityiskohtia jo ensilukemalla.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9150" y="2707183"/>
            <a:ext cx="533400" cy="533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29150" y="3431083"/>
            <a:ext cx="308038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0F172A"/>
                </a:solidFill>
                <a:latin typeface="Outfit SemiBold"/>
              </a:rPr>
              <a:t>2. Pysy faktassa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9150" y="3831133"/>
            <a:ext cx="2933700" cy="10626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92"/>
              </a:lnSpc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Vastaa vain tekstissä sanotun perusteella. Älä lisää omaa tietoa tai oletuksia, joita teksti ei suoraan vahvista.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1525" y="2707183"/>
            <a:ext cx="533400" cy="5334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391525" y="3431083"/>
            <a:ext cx="308038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0F172A"/>
                </a:solidFill>
                <a:latin typeface="Outfit SemiBold"/>
              </a:rPr>
              <a:t>3. Etene järjestyksessä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1525" y="3831133"/>
            <a:ext cx="2933700" cy="7969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92"/>
              </a:lnSpc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Tehtäväkysymykset seuraavat lähes poikkeuksetta tekstin etenemistä kronologisesti kappale kappaleelta.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5362" y="2850058"/>
            <a:ext cx="276225" cy="2476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2025" y="2850058"/>
            <a:ext cx="247650" cy="2476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34400" y="2850058"/>
            <a:ext cx="247650" cy="2476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71500" y="476250"/>
            <a:ext cx="11601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Outfit"/>
              </a:rPr>
              <a:t>Kokeen kolme kultaista sääntöä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26233"/>
            <a:ext cx="5334000" cy="214848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726233"/>
            <a:ext cx="5334000" cy="21484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3069133"/>
            <a:ext cx="4880610" cy="285750"/>
          </a:xfrm>
          <a:prstGeom prst="rect">
            <a:avLst/>
          </a:prstGeom>
          <a:noFill/>
        </p:spPr>
        <p:txBody>
          <a:bodyPr wrap="square" lIns="22860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3A8A"/>
                </a:solidFill>
                <a:latin typeface="Outfit SemiBold"/>
              </a:rPr>
              <a:t>Esim. "Vad är Anders Welanders yrke?"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469183"/>
            <a:ext cx="4648200" cy="10626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92"/>
              </a:lnSpc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Kun kysytään tiettyä yksityiskohtaa (kuten ammattia: </a:t>
            </a:r>
            <a:r>
              <a:rPr sz="1350" b="0" i="1" u="none">
                <a:solidFill>
                  <a:srgbClr val="334155"/>
                </a:solidFill>
                <a:latin typeface="Plus Jakarta Sans"/>
              </a:rPr>
              <a:t>Polis, Målare, Konstexpert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), tekstissä mainitaan usein hämäyksenä useampi sana. Varmista, mikä on henkilön </a:t>
            </a:r>
            <a:r>
              <a:rPr sz="1350" b="1" i="0" u="none">
                <a:solidFill>
                  <a:srgbClr val="334155"/>
                </a:solidFill>
                <a:latin typeface="Plus Jakarta Sans"/>
              </a:rPr>
              <a:t>varsinainen rooli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29400" y="3069133"/>
            <a:ext cx="4880610" cy="285750"/>
          </a:xfrm>
          <a:prstGeom prst="rect">
            <a:avLst/>
          </a:prstGeom>
          <a:noFill/>
        </p:spPr>
        <p:txBody>
          <a:bodyPr wrap="square" lIns="22860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3A8A"/>
                </a:solidFill>
                <a:latin typeface="Outfit SemiBold"/>
              </a:rPr>
              <a:t>Etsi merkitys-, älä sanaosumaa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29400" y="3469183"/>
            <a:ext cx="4648200" cy="7969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92"/>
              </a:lnSpc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Oikea vastausvaihtoehto on lähes aina ilmaistu </a:t>
            </a:r>
            <a:r>
              <a:rPr sz="1350" b="1" i="0" u="none">
                <a:solidFill>
                  <a:srgbClr val="334155"/>
                </a:solidFill>
                <a:latin typeface="Plus Jakarta Sans"/>
              </a:rPr>
              <a:t>eri sanoin tai kiertoilmauksin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kuin itse tekstissä. Varo vaihtoehtoa, joka toistaa sokeasti tekstin sanan väärässä yhteydessä.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097708"/>
            <a:ext cx="228600" cy="2286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9400" y="3097708"/>
            <a:ext cx="228600" cy="228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1500" y="476250"/>
            <a:ext cx="11601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Outfit"/>
              </a:rPr>
              <a:t>Monivalintatehtävien taktiikka (A/B/C)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1990725"/>
            <a:ext cx="5334000" cy="5313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92"/>
              </a:lnSpc>
            </a:pPr>
            <a:r>
              <a:rPr sz="1350" b="1" i="0" u="none">
                <a:solidFill>
                  <a:srgbClr val="334155"/>
                </a:solidFill>
                <a:latin typeface="Plus Jakarta Sans"/>
              </a:rPr>
              <a:t>Esim. "Miksi Björn Borgvall soitti huutokauppakamarin Tukholman-sivukonttoriin? (3 p.)"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2636341"/>
            <a:ext cx="5334000" cy="531316"/>
          </a:xfrm>
          <a:prstGeom prst="rect">
            <a:avLst/>
          </a:prstGeom>
          <a:noFill/>
        </p:spPr>
        <p:txBody>
          <a:bodyPr wrap="square" lIns="171450" tIns="0" rIns="0" bIns="0" anchor="t">
            <a:spAutoFit/>
          </a:bodyPr>
          <a:lstStyle/>
          <a:p>
            <a:pPr algn="l">
              <a:lnSpc>
                <a:spcPts val="2092"/>
              </a:lnSpc>
            </a:pPr>
            <a:r>
              <a:rPr sz="1350" b="1" i="0" u="none">
                <a:solidFill>
                  <a:srgbClr val="334155"/>
                </a:solidFill>
                <a:latin typeface="Plus Jakarta Sans"/>
              </a:rPr>
              <a:t>Anna suora syy: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Kysymykseen </a:t>
            </a:r>
            <a:r>
              <a:rPr sz="1350" b="0" i="1" u="none">
                <a:solidFill>
                  <a:srgbClr val="334155"/>
                </a:solidFill>
                <a:latin typeface="Plus Jakarta Sans"/>
              </a:rPr>
              <a:t>miksi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vastataan antamalla täsmällinen syy ilman taustaselostuksia tai johdantoja.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3281957"/>
            <a:ext cx="5334000" cy="531316"/>
          </a:xfrm>
          <a:prstGeom prst="rect">
            <a:avLst/>
          </a:prstGeom>
          <a:noFill/>
        </p:spPr>
        <p:txBody>
          <a:bodyPr wrap="square" lIns="171450" tIns="0" rIns="0" bIns="0" anchor="t">
            <a:spAutoFit/>
          </a:bodyPr>
          <a:lstStyle/>
          <a:p>
            <a:pPr algn="l">
              <a:lnSpc>
                <a:spcPts val="2092"/>
              </a:lnSpc>
            </a:pPr>
            <a:r>
              <a:rPr sz="1350" b="1" i="0" u="none">
                <a:solidFill>
                  <a:srgbClr val="334155"/>
                </a:solidFill>
                <a:latin typeface="Plus Jakarta Sans"/>
              </a:rPr>
              <a:t>Noudata enimmäispituutta: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Enintään 100 merkkiä. Ylityksestä seuraa suoraan pistevähennys.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3927574"/>
            <a:ext cx="5334000" cy="531316"/>
          </a:xfrm>
          <a:prstGeom prst="rect">
            <a:avLst/>
          </a:prstGeom>
          <a:noFill/>
        </p:spPr>
        <p:txBody>
          <a:bodyPr wrap="square" lIns="171450" tIns="0" rIns="0" bIns="0" anchor="t">
            <a:spAutoFit/>
          </a:bodyPr>
          <a:lstStyle/>
          <a:p>
            <a:pPr algn="l">
              <a:lnSpc>
                <a:spcPts val="2092"/>
              </a:lnSpc>
            </a:pPr>
            <a:r>
              <a:rPr sz="1350" b="1" i="0" u="none">
                <a:solidFill>
                  <a:srgbClr val="334155"/>
                </a:solidFill>
                <a:latin typeface="Plus Jakarta Sans"/>
              </a:rPr>
              <a:t>Käännä ajatus: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Ilmaise asia selkeällä, luontevalla suomen kielellä ilman kankeita käännösvirheitä.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693491"/>
            <a:ext cx="171450" cy="1714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339107"/>
            <a:ext cx="171450" cy="1714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984724"/>
            <a:ext cx="171450" cy="1714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0" y="1990725"/>
            <a:ext cx="5334000" cy="3619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1500" y="476250"/>
            <a:ext cx="11601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Outfit"/>
              </a:rPr>
              <a:t>Avoimet kysymykset – Täsmällisyys ratkaisee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476250"/>
            <a:ext cx="56007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Outfit"/>
              </a:rPr>
              <a:t>Sanasto &amp; Tuntemattomat sanat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0"/>
            <a:ext cx="59055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1219200"/>
            <a:ext cx="56007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0F172A"/>
                </a:solidFill>
                <a:latin typeface="Outfit SemiBold"/>
              </a:rPr>
              <a:t>Miten toimia, kun vastaan tulee vieras sana?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1619250"/>
            <a:ext cx="5334000" cy="5313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92"/>
              </a:lnSpc>
            </a:pPr>
            <a:r>
              <a:rPr sz="1350" b="1" i="0" u="none">
                <a:solidFill>
                  <a:srgbClr val="334155"/>
                </a:solidFill>
                <a:latin typeface="Plus Jakarta Sans"/>
              </a:rPr>
              <a:t>1. Käytä kontekstia: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Päättele lauseen yleisestä sävystä ja muista sanoista, onko merkitys positiivinen vai negatiivinen.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2322016"/>
            <a:ext cx="5334000" cy="7969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92"/>
              </a:lnSpc>
            </a:pPr>
            <a:r>
              <a:rPr sz="1350" b="1" i="0" u="none">
                <a:solidFill>
                  <a:srgbClr val="334155"/>
                </a:solidFill>
                <a:latin typeface="Plus Jakarta Sans"/>
              </a:rPr>
              <a:t>2. Paloittele yhdyssanat: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Ruotsi on yhdyssanojen kieli. Etsi tuntemattoman sanan tuttu ydinosa (esim. </a:t>
            </a:r>
            <a:r>
              <a:rPr sz="1350" b="0" i="1" u="none">
                <a:solidFill>
                  <a:srgbClr val="334155"/>
                </a:solidFill>
                <a:latin typeface="Plus Jakarta Sans"/>
              </a:rPr>
              <a:t>miljöinsats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→ </a:t>
            </a:r>
            <a:r>
              <a:rPr sz="1350" b="0" i="1" u="none">
                <a:solidFill>
                  <a:srgbClr val="334155"/>
                </a:solidFill>
                <a:latin typeface="Plus Jakarta Sans"/>
              </a:rPr>
              <a:t>miljö + insats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3290441"/>
            <a:ext cx="5334000" cy="5313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92"/>
              </a:lnSpc>
            </a:pPr>
            <a:r>
              <a:rPr sz="1350" b="1" i="0" u="none">
                <a:solidFill>
                  <a:srgbClr val="334155"/>
                </a:solidFill>
                <a:latin typeface="Plus Jakarta Sans"/>
              </a:rPr>
              <a:t>3. Vertaa muihin kieliin: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Hyödynnä suomen tai englannin sukulaissanoja ja sivistyssanoja.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781425"/>
            <a:ext cx="11049000" cy="381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4038600"/>
            <a:ext cx="2541240" cy="101143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7419" y="2550914"/>
            <a:ext cx="2541240" cy="101143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339" y="4038600"/>
            <a:ext cx="2541240" cy="101143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9259" y="2550914"/>
            <a:ext cx="2541240" cy="101143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67988" y="4219575"/>
            <a:ext cx="2348262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1E3A8A"/>
                </a:solidFill>
                <a:latin typeface="Outfit SemiBold"/>
              </a:rPr>
              <a:t>1. Silmäily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3900" y="4495800"/>
            <a:ext cx="2236440" cy="3732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470"/>
              </a:lnSpc>
            </a:pPr>
            <a:r>
              <a:rPr sz="1050" b="0" i="0" u="none">
                <a:solidFill>
                  <a:srgbClr val="334155"/>
                </a:solidFill>
                <a:latin typeface="Plus Jakarta Sans"/>
              </a:rPr>
              <a:t>Lue teksti nopeasti läpi. Hahmota aihe, sävy ja pääteema.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3908" y="2731889"/>
            <a:ext cx="2348262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1E3A8A"/>
                </a:solidFill>
                <a:latin typeface="Outfit SemiBold"/>
              </a:rPr>
              <a:t>2. Kysymykset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59819" y="3008114"/>
            <a:ext cx="2236440" cy="3732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470"/>
              </a:lnSpc>
            </a:pPr>
            <a:r>
              <a:rPr sz="1050" b="0" i="0" u="none">
                <a:solidFill>
                  <a:srgbClr val="334155"/>
                </a:solidFill>
                <a:latin typeface="Plus Jakarta Sans"/>
              </a:rPr>
              <a:t>Lue kysymykset huolella. Tunnista mitä kukin kysymys vaatii.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39828" y="4219575"/>
            <a:ext cx="2348262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1E3A8A"/>
                </a:solidFill>
                <a:latin typeface="Outfit SemiBold"/>
              </a:rPr>
              <a:t>3. Kohdennus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95739" y="4495800"/>
            <a:ext cx="2236440" cy="3732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470"/>
              </a:lnSpc>
            </a:pPr>
            <a:r>
              <a:rPr sz="1050" b="0" i="0" u="none">
                <a:solidFill>
                  <a:srgbClr val="334155"/>
                </a:solidFill>
                <a:latin typeface="Plus Jakarta Sans"/>
              </a:rPr>
              <a:t>Etsi tekstistä se kappale, johon kysymys suoraan liittyy.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75748" y="2731889"/>
            <a:ext cx="2348262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1E3A8A"/>
                </a:solidFill>
                <a:latin typeface="Outfit SemiBold"/>
              </a:rPr>
              <a:t>4. Varmistus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31659" y="3008114"/>
            <a:ext cx="2236440" cy="3732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470"/>
              </a:lnSpc>
            </a:pPr>
            <a:r>
              <a:rPr sz="1050" b="0" i="0" u="none">
                <a:solidFill>
                  <a:srgbClr val="334155"/>
                </a:solidFill>
                <a:latin typeface="Plus Jakarta Sans"/>
              </a:rPr>
              <a:t>Laske merkkimäärä (max 100) ja tarkista selkeys ennen lähettämistä.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" y="476250"/>
            <a:ext cx="11601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Outfit"/>
              </a:rPr>
              <a:t>Kokeen lukustrategia – 4 vaihetta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737345" y="3695700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28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573265" y="3695700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28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7409184" y="3695700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28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10245104" y="3695700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28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862262"/>
            <a:ext cx="5334000" cy="18764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0" y="3243262"/>
            <a:ext cx="4953000" cy="781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6150"/>
              </a:lnSpc>
            </a:pPr>
            <a:r>
              <a:rPr sz="6150" b="0" i="0" u="none">
                <a:solidFill>
                  <a:srgbClr val="F59E0B"/>
                </a:solidFill>
                <a:latin typeface="Outfit ExtraBold"/>
              </a:rPr>
              <a:t>≤ 100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4119562"/>
            <a:ext cx="495300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F8FAFC"/>
                </a:solidFill>
                <a:latin typeface="Plus Jakarta Sans SemiBold"/>
              </a:rPr>
              <a:t>Merkkiä (sisältäen välilyönnit)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0" y="2879080"/>
            <a:ext cx="56007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0F172A"/>
                </a:solidFill>
                <a:latin typeface="Outfit SemiBold"/>
              </a:rPr>
              <a:t>Pituuden ylityksestä seuraa pistevähennys!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0" y="3279130"/>
            <a:ext cx="5334000" cy="5313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92"/>
              </a:lnSpc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Yo-kokeen avoimissa kysymyksissä lukee usein: </a:t>
            </a:r>
            <a:r>
              <a:rPr sz="1350" b="0" i="1" u="none">
                <a:solidFill>
                  <a:srgbClr val="334155"/>
                </a:solidFill>
                <a:latin typeface="Plus Jakarta Sans"/>
              </a:rPr>
              <a:t>"Vastauksen pituus on enintään 100 merkkiä. Ylityksestä seuraa pistevähennys."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0" y="3924746"/>
            <a:ext cx="5334000" cy="7969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92"/>
              </a:lnSpc>
            </a:pPr>
            <a:r>
              <a:rPr sz="1350" b="1" i="0" u="none">
                <a:solidFill>
                  <a:srgbClr val="334155"/>
                </a:solidFill>
                <a:latin typeface="Plus Jakarta Sans"/>
              </a:rPr>
              <a:t>Nyrkkisääntö: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Vastaa suoraan asiaan ilman toistoa tai kysymyksen uudelleenmuotoilua (esim. </a:t>
            </a:r>
            <a:r>
              <a:rPr sz="1350" b="0" i="1" u="none">
                <a:solidFill>
                  <a:srgbClr val="334155"/>
                </a:solidFill>
                <a:latin typeface="Plus Jakarta Sans"/>
              </a:rPr>
              <a:t>"Björn Borgvall soitti koska..."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→ Jätä turha alustus pois ja kirjoita pelkkä syy!).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476250"/>
            <a:ext cx="11601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Outfit"/>
              </a:rPr>
              <a:t>Avoimien tehtävien merkkiraja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71500" y="2345680"/>
          <a:ext cx="11029948" cy="2909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2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44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133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1888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FFFFFF"/>
                          </a:solidFill>
                          <a:latin typeface="Outfit SemiBold"/>
                        </a:rPr>
                        <a:t>Osa-alue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FFFFFF"/>
                          </a:solidFill>
                          <a:latin typeface="Outfit SemiBold"/>
                        </a:rPr>
                        <a:t>Monivalintatehtävät (A/B/C)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FFFFFF"/>
                          </a:solidFill>
                          <a:latin typeface="Outfit SemiBold"/>
                        </a:rPr>
                        <a:t>Avoimet kysymykset (Suomeksi)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888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Kieli &amp; Muoto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Ruotsi (valitse 1 vaihtoehto)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Suomi (enintään 100 merkkiä)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888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Fokus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Tunnista ammatit, faktat &amp; synonyymit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Tarkat syy-seuraussuhteet &amp; faktat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888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Vastaustapa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Eliminoi väärät vaihtoehdot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Kirjoita tiivis, suora vastauslause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1889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Sudenkuoppa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Ansat ja "samannäköiset" sanat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Merkkirajan ylitys &amp; ylimääräiset arvaukset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581025" y="2925663"/>
            <a:ext cx="19920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2573089" y="2925663"/>
            <a:ext cx="432449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97588" y="2925663"/>
            <a:ext cx="471338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81025" y="3505646"/>
            <a:ext cx="19920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573089" y="3505646"/>
            <a:ext cx="432449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97588" y="3505646"/>
            <a:ext cx="471338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81025" y="4085629"/>
            <a:ext cx="19920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2573089" y="4085629"/>
            <a:ext cx="432449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97588" y="4085629"/>
            <a:ext cx="471338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81025" y="4665612"/>
            <a:ext cx="19920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573089" y="4665612"/>
            <a:ext cx="432449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897588" y="4665612"/>
            <a:ext cx="471338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71500" y="476250"/>
            <a:ext cx="11601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Outfit"/>
              </a:rPr>
              <a:t>Monivalinta vs. Avoin kysymys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71500" y="2497633"/>
            <a:ext cx="11049000" cy="893266"/>
          </a:xfrm>
          <a:prstGeom prst="roundRect">
            <a:avLst>
              <a:gd name="adj" fmla="val 1279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43000" y="2669083"/>
            <a:ext cx="10267950" cy="5503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92"/>
              </a:lnSpc>
            </a:pPr>
            <a:r>
              <a:rPr sz="1350" b="1" i="0" u="none">
                <a:solidFill>
                  <a:srgbClr val="0F172A"/>
                </a:solidFill>
                <a:latin typeface="Plus Jakarta Sans"/>
              </a:rPr>
              <a:t>Mene suoraan asiaan: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Jätä pois alustukset kuten "Hän soitti sivukonttoriin, koska...". Aloita vastaus suoraan ydinsyystä säästääksesi merkkejä.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71500" y="3543300"/>
            <a:ext cx="11049000" cy="627608"/>
          </a:xfrm>
          <a:prstGeom prst="roundRect">
            <a:avLst>
              <a:gd name="adj" fmla="val 1821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3000" y="3714750"/>
            <a:ext cx="10267950" cy="2847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92"/>
              </a:lnSpc>
            </a:pPr>
            <a:r>
              <a:rPr sz="1350" b="1" i="0" u="none">
                <a:solidFill>
                  <a:srgbClr val="0F172A"/>
                </a:solidFill>
                <a:latin typeface="Plus Jakarta Sans"/>
              </a:rPr>
              <a:t>Tiivistä alle 100 merkkiin: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Tarkista vastauksesi pituus. Jokainen välilyönti ja välimerkki lasketaan merkkimäärään.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71500" y="4323308"/>
            <a:ext cx="11049000" cy="627608"/>
          </a:xfrm>
          <a:prstGeom prst="roundRect">
            <a:avLst>
              <a:gd name="adj" fmla="val 1821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43000" y="4494758"/>
            <a:ext cx="10267950" cy="2847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92"/>
              </a:lnSpc>
            </a:pPr>
            <a:r>
              <a:rPr sz="1350" b="1" i="0" u="none">
                <a:solidFill>
                  <a:srgbClr val="0F172A"/>
                </a:solidFill>
                <a:latin typeface="Plus Jakarta Sans"/>
              </a:rPr>
              <a:t>Älä lisää omia arvauksia: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Ylimääräinen tai väärä tieto rokottaa pisteitä, vaikka pääasia olisi oikein.</a:t>
            </a:r>
          </a:p>
        </p:txBody>
      </p:sp>
      <p:sp>
        <p:nvSpPr>
          <p:cNvPr id="9" name="Rectangle 8"/>
          <p:cNvSpPr/>
          <p:nvPr/>
        </p:nvSpPr>
        <p:spPr>
          <a:xfrm>
            <a:off x="571500" y="338137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71500" y="4161383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71500" y="4941391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5" y="2692896"/>
            <a:ext cx="209550" cy="2190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5" y="3738562"/>
            <a:ext cx="209550" cy="2190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25" y="4518570"/>
            <a:ext cx="209550" cy="21907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71500" y="476250"/>
            <a:ext cx="11601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Outfit"/>
              </a:rPr>
              <a:t>Suomenkielisen vastauksen muotoilu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219200"/>
            <a:ext cx="11049000" cy="51625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81062" y="4843908"/>
            <a:ext cx="10429875" cy="2656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92"/>
              </a:lnSpc>
            </a:pPr>
            <a:r>
              <a:rPr sz="1350" b="0" i="1" u="none">
                <a:solidFill>
                  <a:srgbClr val="334155"/>
                </a:solidFill>
                <a:latin typeface="Plus Jakarta Sans"/>
              </a:rPr>
              <a:t>Suurin osa pistemenetyksistä johtuu merkkirajan ylityksestä tai turhien johdantolauseiden kirjoittamisesta, ei pelkästään sanastosta.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476250"/>
            <a:ext cx="11601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Outfit"/>
              </a:rPr>
              <a:t>Tyypilliset virhelähteet harjoituskokeissa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475" y="2287785"/>
            <a:ext cx="4591050" cy="5429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275" y="476250"/>
            <a:ext cx="1160145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>
                <a:solidFill>
                  <a:srgbClr val="FFFFFF"/>
                </a:solidFill>
                <a:latin typeface="Outfit"/>
              </a:rPr>
              <a:t>Onnea B-ruotsin kirjoituksiin!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1438275"/>
            <a:ext cx="11049000" cy="3542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90"/>
              </a:lnSpc>
            </a:pPr>
            <a:r>
              <a:rPr sz="1800" b="0" i="0" u="none">
                <a:solidFill>
                  <a:srgbClr val="CBD5E1"/>
                </a:solidFill>
                <a:latin typeface="Plus Jakarta Sans"/>
              </a:rPr>
              <a:t>Luota taktiikkaasi, lue tarkasti ja pidä vastaukset tiiviinä (max 100 merkkiä).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3375" y="2478285"/>
            <a:ext cx="171450" cy="190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81137" y="3033712"/>
            <a:ext cx="9229725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481137" y="3795712"/>
            <a:ext cx="9229725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481137" y="3795712"/>
            <a:ext cx="9229725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1137" y="3176587"/>
            <a:ext cx="85725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76512" y="3176885"/>
            <a:ext cx="8134350" cy="1918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334155"/>
                </a:solidFill>
                <a:latin typeface="Plus Jakarta Sans"/>
              </a:rPr>
              <a:t>https://d39l2hkdp2esp1.cloudfront.net/img/photo/259236/259236_00_2x.jpg?20220723193150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76512" y="3416349"/>
            <a:ext cx="8134350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www.youworkforthem.com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1137" y="3948112"/>
            <a:ext cx="857250" cy="476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76512" y="3948410"/>
            <a:ext cx="8134350" cy="1918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334155"/>
                </a:solidFill>
                <a:latin typeface="Plus Jakarta Sans"/>
              </a:rPr>
              <a:t>https://images.stockcake.com/public/4/5/6/456d9c2a-54f6-4539-af40-57d00b1ac656_medium/man-reading-book-stockcake.jpg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76512" y="4187874"/>
            <a:ext cx="8134350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stockcake.com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" y="476250"/>
            <a:ext cx="11601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Outfit"/>
              </a:rPr>
              <a:t>Image Sources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624</Words>
  <Application>Microsoft Office PowerPoint</Application>
  <PresentationFormat>Laajakuva</PresentationFormat>
  <Paragraphs>70</Paragraphs>
  <Slides>13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13</vt:i4>
      </vt:variant>
    </vt:vector>
  </HeadingPairs>
  <TitlesOfParts>
    <vt:vector size="21" baseType="lpstr">
      <vt:lpstr>Arial</vt:lpstr>
      <vt:lpstr>Calibri</vt:lpstr>
      <vt:lpstr>Outfit</vt:lpstr>
      <vt:lpstr>Outfit ExtraBold</vt:lpstr>
      <vt:lpstr>Outfit SemiBold</vt:lpstr>
      <vt:lpstr>Plus Jakarta Sans</vt:lpstr>
      <vt:lpstr>Plus Jakarta Sans SemiBold</vt:lpstr>
      <vt:lpstr>Office Theme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Juhani Kirves</dc:creator>
  <cp:keywords/>
  <dc:description>generated using python-pptx</dc:description>
  <cp:lastModifiedBy>Juhani Kirves</cp:lastModifiedBy>
  <cp:revision>1</cp:revision>
  <dcterms:created xsi:type="dcterms:W3CDTF">2013-01-27T09:14:16Z</dcterms:created>
  <dcterms:modified xsi:type="dcterms:W3CDTF">2026-09-10T09:27:50Z</dcterms:modified>
  <cp:category/>
</cp:coreProperties>
</file>