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6" r:id="rId6"/>
    <p:sldId id="267" r:id="rId7"/>
    <p:sldId id="268" r:id="rId8"/>
    <p:sldId id="257" r:id="rId9"/>
    <p:sldId id="258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7C1B44-7A22-4D35-96A1-54220EFE5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6467154-B34E-49AB-8143-78F4BCC97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7BF51-D04F-4132-B67A-451ADBB3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33E0-2175-497B-AD25-B9445210C524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384820-09B9-407F-A416-818ABFAB8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4BEEAD-3C74-4B0D-89DF-D783D74C6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805-3BC9-4068-8C16-AD0D9019E3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84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23B683-4190-47AD-B25D-E0029AB4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1A55A01-86F4-497F-92A0-935B90653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8BEB15C-6609-451F-B52D-761781D9A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33E0-2175-497B-AD25-B9445210C524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15A845-ACCA-4BD3-B47D-BFA06B79D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F8FABA-B6DE-4766-917D-8738E83B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805-3BC9-4068-8C16-AD0D9019E3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89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0068D56-0849-4011-9701-184F2514E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F2D402C-D6E3-4FE6-B135-FE8F1226F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84E264-9568-40E3-B480-BDDEC1109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33E0-2175-497B-AD25-B9445210C524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165F8F-7AAD-421D-AE4B-4274D57BA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FCCEFB-5F07-4B7E-8D17-C5EADE6F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805-3BC9-4068-8C16-AD0D9019E3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49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CD7DD2-3CE0-4B10-B977-C8873D1D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3F3DCE-629F-4D51-9EBD-03B6A81C5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A0C5E64-0E45-45E0-AC04-C19FE6452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33E0-2175-497B-AD25-B9445210C524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0FF33E-24A6-4F46-B7B5-AD51E0937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3F9AB96-1713-4F4D-9436-A7D58776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805-3BC9-4068-8C16-AD0D9019E3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337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295E91-D1F1-4F57-85E6-711BA7A8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440A6A-B045-4FED-B965-580F4065F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215E90-5239-4535-B9C9-E138EF07F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33E0-2175-497B-AD25-B9445210C524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AF3690-DE8B-4614-9629-56831214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0DAE0E-67FA-468C-B6EF-068EEA3F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805-3BC9-4068-8C16-AD0D9019E3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811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1EB58D-E7A8-467F-BE37-4386F88A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96A80E-4CB8-4AAA-9E68-DE7F08001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2DA135B-6275-422B-8577-F194E49CC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B245D2-DD1E-4ECB-8A86-DC70FFD8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33E0-2175-497B-AD25-B9445210C524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77E4E0-C77F-43D5-9339-03D0AE122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30481CB-979B-4227-8392-2270DCFC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805-3BC9-4068-8C16-AD0D9019E3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0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DAAC5E-0B16-4251-A084-85592957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9AA12CB-03B9-4A9D-9CCE-39F46987E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E9BC45C-FCB9-4317-87B6-FC19B38A0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29892D0-C94C-4A56-B552-BB9B45044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9049D2E-3E9F-49FC-B5D0-F4331917E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E6661-0311-4A44-9599-8F34027D0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33E0-2175-497B-AD25-B9445210C524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AE3233F-D474-45D0-8B5B-A274B593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4F9F654-58F4-4116-8B70-F27E795A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805-3BC9-4068-8C16-AD0D9019E3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345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F4F955-21D7-4B76-BC92-CBEE02A7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3E61249-95A7-48CE-829F-3973D45C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33E0-2175-497B-AD25-B9445210C524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624DD1F-CA41-48B8-ADF3-84DF03599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A83D9B5-9CF4-43B5-9837-A56BABC6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805-3BC9-4068-8C16-AD0D9019E3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12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D31267A-BDF9-486B-8336-0BBEEA44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33E0-2175-497B-AD25-B9445210C524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F0D2B33-FD4E-4255-8A3E-8FA0C2D8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9551750-4CF4-42AC-96C0-15FA954B2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805-3BC9-4068-8C16-AD0D9019E3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411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5CB543-C839-4E65-8A05-3A1E13FB1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98292D-C0B8-4D21-A745-684406072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D2EACD7-FF63-4083-9A3B-4C10AB207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DB8A4E7-DE6A-4ED6-B31A-21E8F559A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33E0-2175-497B-AD25-B9445210C524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48B6BA2-85D4-49D1-88B5-E4B1DC6E0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0D60B10-FAFF-4764-9CCA-0678DEC4D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805-3BC9-4068-8C16-AD0D9019E3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06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E67EBF-D523-438E-9170-62668A83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BBFCC16-8B11-40AA-9B2C-DA935AA71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7F2B2C0-BAA6-49D9-9ED3-9EEC050C1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7319D18-8BFA-46FA-85C9-57C1B63A0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33E0-2175-497B-AD25-B9445210C524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6733A55-AD33-44F1-BE17-3509BF44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0652665-81C3-463E-82E3-845C663B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5805-3BC9-4068-8C16-AD0D9019E3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251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AADB4E3-66DB-4E92-9AC2-A6A1572B7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C5339C-704A-4609-9668-86D7570A2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70F06D-F20B-4E29-840A-3D32B8130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D33E0-2175-497B-AD25-B9445210C524}" type="datetimeFigureOut">
              <a:rPr lang="fi-FI" smtClean="0"/>
              <a:t>7.10.2021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A9D042-E5B7-4A24-8C6A-A89FE19AE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487045-26DC-495C-8656-9F73D8CAE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F5805-3BC9-4068-8C16-AD0D9019E3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95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779EDC5-566F-4E06-8EE9-799CFF226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fi-FI" dirty="0"/>
              <a:t>Verbit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63543F8-DA6C-46CA-B294-4C81338E9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36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6A937E5-4ED5-49E4-86BB-77E0AB026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/>
              <a:t>Taivutusluokka II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6E0EC2-456B-487A-8CEF-86A4ACE91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600" dirty="0"/>
              <a:t>Verbit jakautuvat imperfektissä kahteen ryhmään.</a:t>
            </a:r>
          </a:p>
          <a:p>
            <a:endParaRPr lang="fi-FI" sz="2600" dirty="0"/>
          </a:p>
          <a:p>
            <a:pPr marL="0" indent="0">
              <a:buNone/>
            </a:pPr>
            <a:r>
              <a:rPr lang="fi-FI" sz="2600" dirty="0" err="1"/>
              <a:t>IIa</a:t>
            </a:r>
            <a:r>
              <a:rPr lang="fi-FI" sz="2600" dirty="0"/>
              <a:t> </a:t>
            </a:r>
            <a:r>
              <a:rPr lang="fi-FI" sz="2600" dirty="0" err="1"/>
              <a:t>ringa</a:t>
            </a:r>
            <a:r>
              <a:rPr lang="fi-FI" sz="2600" dirty="0"/>
              <a:t>, </a:t>
            </a:r>
            <a:r>
              <a:rPr lang="fi-FI" sz="2600" dirty="0" err="1"/>
              <a:t>ring</a:t>
            </a:r>
            <a:r>
              <a:rPr lang="fi-FI" sz="2600" b="1" dirty="0" err="1">
                <a:solidFill>
                  <a:srgbClr val="0070C0"/>
                </a:solidFill>
              </a:rPr>
              <a:t>er</a:t>
            </a:r>
            <a:r>
              <a:rPr lang="fi-FI" sz="2600" dirty="0"/>
              <a:t>, </a:t>
            </a:r>
            <a:r>
              <a:rPr lang="fi-FI" sz="2600" dirty="0" err="1"/>
              <a:t>ring</a:t>
            </a:r>
            <a:r>
              <a:rPr lang="fi-FI" sz="2600" b="1" dirty="0" err="1">
                <a:solidFill>
                  <a:srgbClr val="0070C0"/>
                </a:solidFill>
              </a:rPr>
              <a:t>de</a:t>
            </a:r>
            <a:r>
              <a:rPr lang="fi-FI" sz="2600" dirty="0"/>
              <a:t>, </a:t>
            </a:r>
            <a:r>
              <a:rPr lang="fi-FI" sz="2600" dirty="0" err="1"/>
              <a:t>ring</a:t>
            </a:r>
            <a:r>
              <a:rPr lang="fi-FI" sz="2600" b="1" dirty="0" err="1">
                <a:solidFill>
                  <a:srgbClr val="0070C0"/>
                </a:solidFill>
              </a:rPr>
              <a:t>t</a:t>
            </a:r>
            <a:endParaRPr lang="fi-FI" sz="2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i-FI" sz="2600" dirty="0"/>
          </a:p>
          <a:p>
            <a:pPr marL="0" indent="0">
              <a:buNone/>
            </a:pPr>
            <a:r>
              <a:rPr lang="fi-FI" sz="2600" dirty="0" err="1"/>
              <a:t>IIb</a:t>
            </a:r>
            <a:r>
              <a:rPr lang="fi-FI" sz="2600" dirty="0"/>
              <a:t> </a:t>
            </a:r>
            <a:r>
              <a:rPr lang="fi-FI" sz="2600" dirty="0" err="1"/>
              <a:t>köpa</a:t>
            </a:r>
            <a:r>
              <a:rPr lang="fi-FI" sz="2600" dirty="0"/>
              <a:t>, </a:t>
            </a:r>
            <a:r>
              <a:rPr lang="fi-FI" sz="2600" dirty="0" err="1"/>
              <a:t>köp</a:t>
            </a:r>
            <a:r>
              <a:rPr lang="fi-FI" sz="2600" b="1" dirty="0" err="1">
                <a:solidFill>
                  <a:srgbClr val="0070C0"/>
                </a:solidFill>
              </a:rPr>
              <a:t>er</a:t>
            </a:r>
            <a:r>
              <a:rPr lang="fi-FI" sz="2600" dirty="0"/>
              <a:t>, </a:t>
            </a:r>
            <a:r>
              <a:rPr lang="fi-FI" sz="2600" dirty="0" err="1"/>
              <a:t>köp</a:t>
            </a:r>
            <a:r>
              <a:rPr lang="fi-FI" sz="2600" b="1" dirty="0" err="1">
                <a:solidFill>
                  <a:srgbClr val="0070C0"/>
                </a:solidFill>
              </a:rPr>
              <a:t>te</a:t>
            </a:r>
            <a:r>
              <a:rPr lang="fi-FI" sz="2600" dirty="0"/>
              <a:t>, </a:t>
            </a:r>
            <a:r>
              <a:rPr lang="fi-FI" sz="2600" dirty="0" err="1"/>
              <a:t>köp</a:t>
            </a:r>
            <a:r>
              <a:rPr lang="fi-FI" sz="2600" b="1" dirty="0" err="1">
                <a:solidFill>
                  <a:srgbClr val="0070C0"/>
                </a:solidFill>
              </a:rPr>
              <a:t>t</a:t>
            </a:r>
            <a:endParaRPr lang="fi-FI" sz="2600" b="1" dirty="0">
              <a:solidFill>
                <a:srgbClr val="0070C0"/>
              </a:solidFill>
            </a:endParaRPr>
          </a:p>
          <a:p>
            <a:endParaRPr lang="fi-FI" sz="2600" dirty="0"/>
          </a:p>
          <a:p>
            <a:pPr marL="0" indent="0">
              <a:buNone/>
            </a:pPr>
            <a:r>
              <a:rPr lang="fi-FI" sz="2600" dirty="0"/>
              <a:t>Muistisääntö:</a:t>
            </a:r>
          </a:p>
          <a:p>
            <a:pPr marL="0" indent="0">
              <a:buNone/>
            </a:pPr>
            <a:r>
              <a:rPr lang="fi-FI" sz="2600" b="1" dirty="0" err="1"/>
              <a:t>K</a:t>
            </a:r>
            <a:r>
              <a:rPr lang="fi-FI" sz="2600" dirty="0" err="1"/>
              <a:t>o</a:t>
            </a:r>
            <a:r>
              <a:rPr lang="fi-FI" sz="2600" b="1" dirty="0" err="1"/>
              <a:t>P</a:t>
            </a:r>
            <a:r>
              <a:rPr lang="fi-FI" sz="2600" dirty="0" err="1"/>
              <a:t>u</a:t>
            </a:r>
            <a:r>
              <a:rPr lang="fi-FI" sz="2600" b="1" dirty="0" err="1"/>
              <a:t>T</a:t>
            </a:r>
            <a:r>
              <a:rPr lang="fi-FI" sz="2600" dirty="0" err="1"/>
              <a:t>u</a:t>
            </a:r>
            <a:r>
              <a:rPr lang="fi-FI" sz="2600" b="1" dirty="0" err="1"/>
              <a:t>S</a:t>
            </a:r>
            <a:r>
              <a:rPr lang="fi-FI" sz="2600" dirty="0"/>
              <a:t> </a:t>
            </a:r>
            <a:r>
              <a:rPr lang="fi-FI" sz="2600" b="1" dirty="0"/>
              <a:t>X </a:t>
            </a:r>
            <a:r>
              <a:rPr lang="fi-FI" sz="2600" dirty="0"/>
              <a:t>= pääte -</a:t>
            </a:r>
            <a:r>
              <a:rPr lang="fi-FI" sz="2600" b="1" dirty="0">
                <a:solidFill>
                  <a:srgbClr val="0070C0"/>
                </a:solidFill>
              </a:rPr>
              <a:t>te</a:t>
            </a:r>
            <a:r>
              <a:rPr lang="fi-FI" sz="2600" dirty="0"/>
              <a:t>, kun verbin vartalo päättyy konsonantteihin K,P,T,S,X</a:t>
            </a:r>
            <a:endParaRPr lang="fi-FI" sz="2600" b="1" dirty="0"/>
          </a:p>
        </p:txBody>
      </p:sp>
    </p:spTree>
    <p:extLst>
      <p:ext uri="{BB962C8B-B14F-4D97-AF65-F5344CB8AC3E}">
        <p14:creationId xmlns:p14="http://schemas.microsoft.com/office/powerpoint/2010/main" val="231275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248AF6-6554-4799-B815-06348003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/>
              <a:t>Taivutusluokka III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2D3395-D2FF-4E01-BA0D-D70F21FB0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dirty="0"/>
              <a:t>Tähän taivutusluokkaan kuuluvat yksitavuiset eli lyhyet verbit.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3200" dirty="0" err="1"/>
              <a:t>må</a:t>
            </a:r>
            <a:r>
              <a:rPr lang="fi-FI" sz="3200" dirty="0"/>
              <a:t>, </a:t>
            </a:r>
            <a:r>
              <a:rPr lang="fi-FI" sz="3200" dirty="0" err="1"/>
              <a:t>må</a:t>
            </a:r>
            <a:r>
              <a:rPr lang="fi-FI" sz="3200" b="1" dirty="0" err="1">
                <a:solidFill>
                  <a:srgbClr val="0070C0"/>
                </a:solidFill>
              </a:rPr>
              <a:t>r</a:t>
            </a:r>
            <a:r>
              <a:rPr lang="fi-FI" sz="3200" dirty="0"/>
              <a:t>, </a:t>
            </a:r>
            <a:r>
              <a:rPr lang="fi-FI" sz="3200" dirty="0" err="1"/>
              <a:t>må</a:t>
            </a:r>
            <a:r>
              <a:rPr lang="fi-FI" sz="3200" b="1" dirty="0" err="1">
                <a:solidFill>
                  <a:srgbClr val="0070C0"/>
                </a:solidFill>
              </a:rPr>
              <a:t>dde</a:t>
            </a:r>
            <a:r>
              <a:rPr lang="fi-FI" sz="3200" dirty="0"/>
              <a:t>, </a:t>
            </a:r>
            <a:r>
              <a:rPr lang="fi-FI" sz="3200" dirty="0" err="1"/>
              <a:t>må</a:t>
            </a:r>
            <a:r>
              <a:rPr lang="fi-FI" sz="3200" b="1" dirty="0" err="1">
                <a:solidFill>
                  <a:srgbClr val="0070C0"/>
                </a:solidFill>
              </a:rPr>
              <a:t>tt</a:t>
            </a:r>
            <a:r>
              <a:rPr lang="fi-FI" sz="3200" dirty="0"/>
              <a:t>	</a:t>
            </a:r>
          </a:p>
          <a:p>
            <a:pPr marL="0" indent="0">
              <a:buNone/>
            </a:pPr>
            <a:r>
              <a:rPr lang="fi-FI" sz="3200" dirty="0" err="1"/>
              <a:t>tro</a:t>
            </a:r>
            <a:r>
              <a:rPr lang="fi-FI" sz="3200" dirty="0"/>
              <a:t>, </a:t>
            </a:r>
            <a:r>
              <a:rPr lang="fi-FI" sz="3200" dirty="0" err="1"/>
              <a:t>tro</a:t>
            </a:r>
            <a:r>
              <a:rPr lang="fi-FI" sz="3200" b="1" dirty="0" err="1">
                <a:solidFill>
                  <a:srgbClr val="0070C0"/>
                </a:solidFill>
              </a:rPr>
              <a:t>r</a:t>
            </a:r>
            <a:r>
              <a:rPr lang="fi-FI" sz="3200" dirty="0"/>
              <a:t>, </a:t>
            </a:r>
            <a:r>
              <a:rPr lang="fi-FI" sz="3200" dirty="0" err="1"/>
              <a:t>tro</a:t>
            </a:r>
            <a:r>
              <a:rPr lang="fi-FI" sz="3200" b="1" dirty="0" err="1">
                <a:solidFill>
                  <a:srgbClr val="0070C0"/>
                </a:solidFill>
              </a:rPr>
              <a:t>dde</a:t>
            </a:r>
            <a:r>
              <a:rPr lang="fi-FI" sz="3200" dirty="0"/>
              <a:t>, </a:t>
            </a:r>
            <a:r>
              <a:rPr lang="fi-FI" sz="3200" dirty="0" err="1"/>
              <a:t>tro</a:t>
            </a:r>
            <a:r>
              <a:rPr lang="fi-FI" sz="3200" b="1" dirty="0" err="1">
                <a:solidFill>
                  <a:srgbClr val="0070C0"/>
                </a:solidFill>
              </a:rPr>
              <a:t>tt</a:t>
            </a:r>
            <a:r>
              <a:rPr lang="fi-FI" sz="32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220690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CB334DA-6B64-46FD-BB5B-C4D779D97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/>
              <a:t>Taivutusluokka IV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C48705B-DA60-486F-B8AE-7C8646304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dirty="0"/>
              <a:t>Tähän taivutusluokkaan kuuluvat vahvat ja epäsäännölliset verbit.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3200" dirty="0"/>
              <a:t>vara, </a:t>
            </a:r>
            <a:r>
              <a:rPr lang="fi-FI" sz="3200" dirty="0" err="1"/>
              <a:t>är</a:t>
            </a:r>
            <a:r>
              <a:rPr lang="fi-FI" sz="3200" dirty="0"/>
              <a:t>, </a:t>
            </a:r>
            <a:r>
              <a:rPr lang="fi-FI" sz="3200" dirty="0" err="1"/>
              <a:t>var</a:t>
            </a:r>
            <a:r>
              <a:rPr lang="fi-FI" sz="3200" dirty="0"/>
              <a:t>, varit		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3200" dirty="0" err="1"/>
              <a:t>göra</a:t>
            </a:r>
            <a:r>
              <a:rPr lang="fi-FI" sz="3200" dirty="0"/>
              <a:t>, </a:t>
            </a:r>
            <a:r>
              <a:rPr lang="fi-FI" sz="3200" dirty="0" err="1"/>
              <a:t>gör</a:t>
            </a:r>
            <a:r>
              <a:rPr lang="fi-FI" sz="3200" dirty="0"/>
              <a:t>, </a:t>
            </a:r>
            <a:r>
              <a:rPr lang="fi-FI" sz="3200" dirty="0" err="1"/>
              <a:t>gjorde</a:t>
            </a:r>
            <a:r>
              <a:rPr lang="fi-FI" sz="3200" dirty="0"/>
              <a:t>, </a:t>
            </a:r>
            <a:r>
              <a:rPr lang="fi-FI" sz="3200" dirty="0" err="1"/>
              <a:t>gjort</a:t>
            </a:r>
            <a:r>
              <a:rPr lang="fi-FI" sz="3200" dirty="0"/>
              <a:t>	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3200" dirty="0"/>
              <a:t>	Nämä täytyy opetella ulkoa!</a:t>
            </a:r>
          </a:p>
        </p:txBody>
      </p:sp>
    </p:spTree>
    <p:extLst>
      <p:ext uri="{BB962C8B-B14F-4D97-AF65-F5344CB8AC3E}">
        <p14:creationId xmlns:p14="http://schemas.microsoft.com/office/powerpoint/2010/main" val="3640758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82C9CA-2869-4A59-81BC-D476EDBDC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Tehtävä: Miten verbi taipuu?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F0531B-12EF-46DB-B92B-7D7F2AB45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8" y="1690688"/>
            <a:ext cx="10696852" cy="458405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i-FI" sz="3200" dirty="0" err="1"/>
              <a:t>titta</a:t>
            </a:r>
            <a:r>
              <a:rPr lang="fi-FI" sz="3200" dirty="0"/>
              <a:t> I </a:t>
            </a:r>
          </a:p>
          <a:p>
            <a:pPr marL="514350" indent="-514350">
              <a:buAutoNum type="arabicPeriod"/>
            </a:pPr>
            <a:r>
              <a:rPr lang="fi-FI" sz="3200" dirty="0" err="1"/>
              <a:t>höra</a:t>
            </a:r>
            <a:r>
              <a:rPr lang="fi-FI" sz="3200" dirty="0"/>
              <a:t> II</a:t>
            </a:r>
          </a:p>
          <a:p>
            <a:pPr marL="514350" indent="-514350">
              <a:buAutoNum type="arabicPeriod"/>
            </a:pPr>
            <a:r>
              <a:rPr lang="fi-FI" sz="3200" dirty="0" err="1"/>
              <a:t>bo</a:t>
            </a:r>
            <a:r>
              <a:rPr lang="fi-FI" sz="3200" dirty="0"/>
              <a:t> III</a:t>
            </a:r>
          </a:p>
          <a:p>
            <a:pPr marL="514350" indent="-514350">
              <a:buAutoNum type="arabicPeriod"/>
            </a:pPr>
            <a:r>
              <a:rPr lang="fi-FI" sz="3200" dirty="0" err="1"/>
              <a:t>stänga</a:t>
            </a:r>
            <a:r>
              <a:rPr lang="fi-FI" sz="3200" dirty="0"/>
              <a:t> II</a:t>
            </a:r>
          </a:p>
          <a:p>
            <a:pPr marL="514350" indent="-514350">
              <a:buAutoNum type="arabicPeriod"/>
            </a:pPr>
            <a:r>
              <a:rPr lang="fi-FI" sz="3200" dirty="0" err="1"/>
              <a:t>vinna</a:t>
            </a:r>
            <a:r>
              <a:rPr lang="fi-FI" sz="3200" dirty="0"/>
              <a:t> IV</a:t>
            </a:r>
          </a:p>
          <a:p>
            <a:pPr marL="514350" indent="-514350">
              <a:buAutoNum type="arabicPeriod"/>
            </a:pPr>
            <a:r>
              <a:rPr lang="fi-FI" sz="3200" dirty="0" err="1"/>
              <a:t>läsa</a:t>
            </a:r>
            <a:r>
              <a:rPr lang="fi-FI" sz="3200" dirty="0"/>
              <a:t> II</a:t>
            </a:r>
          </a:p>
          <a:p>
            <a:pPr marL="514350" indent="-514350">
              <a:buAutoNum type="arabicPeriod"/>
            </a:pPr>
            <a:r>
              <a:rPr lang="fi-FI" sz="3200" dirty="0" err="1"/>
              <a:t>träna</a:t>
            </a:r>
            <a:r>
              <a:rPr lang="fi-FI" sz="3200" dirty="0"/>
              <a:t> I</a:t>
            </a:r>
          </a:p>
          <a:p>
            <a:pPr marL="514350" indent="-514350">
              <a:buAutoNum type="arabicPeriod"/>
            </a:pPr>
            <a:r>
              <a:rPr lang="fi-FI" sz="3200" dirty="0"/>
              <a:t>vara IV</a:t>
            </a:r>
          </a:p>
          <a:p>
            <a:pPr marL="514350" indent="-514350"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483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3C6397-1440-4110-A0EE-A238EB0C9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Verbien aikamuodot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64CC91-CE75-4657-9666-1E2E355BC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sz="3200" dirty="0"/>
              <a:t>Verbeillä neljä eri aikamuotoa</a:t>
            </a:r>
          </a:p>
          <a:p>
            <a:endParaRPr lang="fi-FI" sz="3200" dirty="0"/>
          </a:p>
          <a:p>
            <a:pPr marL="0" indent="0">
              <a:buNone/>
            </a:pPr>
            <a:r>
              <a:rPr lang="fi-FI" sz="3200" dirty="0"/>
              <a:t>Infinitiivi eli perusmuoto	</a:t>
            </a:r>
            <a:r>
              <a:rPr lang="fi-FI" sz="3200" i="1" dirty="0" err="1"/>
              <a:t>titta</a:t>
            </a:r>
            <a:endParaRPr lang="fi-FI" sz="3200" i="1" dirty="0"/>
          </a:p>
          <a:p>
            <a:pPr marL="0" indent="0">
              <a:buNone/>
            </a:pPr>
            <a:r>
              <a:rPr lang="fi-FI" sz="3200" dirty="0"/>
              <a:t>Preesens				</a:t>
            </a:r>
            <a:r>
              <a:rPr lang="fi-FI" sz="3200" i="1" dirty="0" err="1"/>
              <a:t>tittar</a:t>
            </a:r>
            <a:r>
              <a:rPr lang="fi-FI" sz="3200" i="1" dirty="0"/>
              <a:t>	</a:t>
            </a:r>
          </a:p>
          <a:p>
            <a:pPr marL="0" indent="0">
              <a:buNone/>
            </a:pPr>
            <a:r>
              <a:rPr lang="fi-FI" sz="3200" dirty="0"/>
              <a:t>Imperfekti				</a:t>
            </a:r>
            <a:r>
              <a:rPr lang="fi-FI" sz="3200" i="1" dirty="0" err="1"/>
              <a:t>tittade</a:t>
            </a:r>
            <a:endParaRPr lang="fi-FI" sz="3200" i="1" dirty="0"/>
          </a:p>
          <a:p>
            <a:pPr marL="0" indent="0">
              <a:buNone/>
            </a:pPr>
            <a:r>
              <a:rPr lang="fi-FI" sz="3200" dirty="0"/>
              <a:t>Supiini				</a:t>
            </a:r>
            <a:r>
              <a:rPr lang="fi-FI" sz="3200" i="1" dirty="0" err="1"/>
              <a:t>tittat</a:t>
            </a:r>
            <a:endParaRPr lang="fi-FI" sz="3200" i="1" dirty="0"/>
          </a:p>
        </p:txBody>
      </p:sp>
    </p:spTree>
    <p:extLst>
      <p:ext uri="{BB962C8B-B14F-4D97-AF65-F5344CB8AC3E}">
        <p14:creationId xmlns:p14="http://schemas.microsoft.com/office/powerpoint/2010/main" val="159224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0798DD7-5BE6-4134-8403-8EE24EEEC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Preesens</a:t>
            </a:r>
          </a:p>
        </p:txBody>
      </p:sp>
      <p:pic>
        <p:nvPicPr>
          <p:cNvPr id="7" name="Graphic 6" descr="Wind Chime">
            <a:extLst>
              <a:ext uri="{FF2B5EF4-FFF2-40B4-BE49-F238E27FC236}">
                <a16:creationId xmlns:a16="http://schemas.microsoft.com/office/drawing/2014/main" id="{86D9D73B-E74B-44A7-A3E9-86A0FC331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A92E37-32FE-4162-86E4-ABDC2229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r>
              <a:rPr lang="fi-FI" sz="3200" dirty="0"/>
              <a:t>Mitä tapahtuu nyt tai yleensä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3200" dirty="0" err="1"/>
              <a:t>Kajsa</a:t>
            </a:r>
            <a:r>
              <a:rPr lang="fi-FI" sz="3200" dirty="0"/>
              <a:t> </a:t>
            </a:r>
            <a:r>
              <a:rPr lang="fi-FI" sz="3200" b="1" dirty="0" err="1"/>
              <a:t>spelar</a:t>
            </a:r>
            <a:r>
              <a:rPr lang="fi-FI" sz="3200" dirty="0"/>
              <a:t> </a:t>
            </a:r>
            <a:r>
              <a:rPr lang="fi-FI" sz="3200" dirty="0" err="1"/>
              <a:t>fotboll</a:t>
            </a:r>
            <a:r>
              <a:rPr lang="fi-FI" sz="3200" dirty="0"/>
              <a:t>.</a:t>
            </a:r>
          </a:p>
          <a:p>
            <a:pPr marL="0" indent="0">
              <a:buNone/>
            </a:pPr>
            <a:r>
              <a:rPr lang="fi-FI" sz="3200" dirty="0" err="1"/>
              <a:t>Kajsa</a:t>
            </a:r>
            <a:r>
              <a:rPr lang="fi-FI" sz="3200" dirty="0"/>
              <a:t> </a:t>
            </a:r>
            <a:r>
              <a:rPr lang="fi-FI" sz="3200" b="1" dirty="0" err="1"/>
              <a:t>spelar</a:t>
            </a:r>
            <a:r>
              <a:rPr lang="fi-FI" sz="3200" dirty="0"/>
              <a:t> </a:t>
            </a:r>
            <a:r>
              <a:rPr lang="fi-FI" sz="3200" dirty="0" err="1"/>
              <a:t>inte</a:t>
            </a:r>
            <a:r>
              <a:rPr lang="fi-FI" sz="3200" dirty="0"/>
              <a:t> </a:t>
            </a:r>
            <a:r>
              <a:rPr lang="fi-FI" sz="3200" dirty="0" err="1"/>
              <a:t>fotboll</a:t>
            </a:r>
            <a:r>
              <a:rPr lang="fi-FI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104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58667A7-B076-4ABD-9112-427F74DA0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Imperfekti</a:t>
            </a:r>
          </a:p>
        </p:txBody>
      </p:sp>
      <p:pic>
        <p:nvPicPr>
          <p:cNvPr id="7" name="Graphic 6" descr="Wind Chime">
            <a:extLst>
              <a:ext uri="{FF2B5EF4-FFF2-40B4-BE49-F238E27FC236}">
                <a16:creationId xmlns:a16="http://schemas.microsoft.com/office/drawing/2014/main" id="{22042BFF-0BC1-40B1-8E6B-4D9BAAB1F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635BFD4-DCE0-47A2-B341-253BE1192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r>
              <a:rPr lang="fi-FI" sz="3200" dirty="0"/>
              <a:t>Mitä tapahtui</a:t>
            </a:r>
          </a:p>
          <a:p>
            <a:endParaRPr lang="fi-FI" sz="3200" dirty="0"/>
          </a:p>
          <a:p>
            <a:pPr marL="0" indent="0">
              <a:buNone/>
            </a:pPr>
            <a:r>
              <a:rPr lang="fi-FI" sz="3200" dirty="0" err="1"/>
              <a:t>Kajsa</a:t>
            </a:r>
            <a:r>
              <a:rPr lang="fi-FI" sz="3200" dirty="0"/>
              <a:t> </a:t>
            </a:r>
            <a:r>
              <a:rPr lang="fi-FI" sz="3200" b="1" dirty="0" err="1"/>
              <a:t>spelade</a:t>
            </a:r>
            <a:r>
              <a:rPr lang="fi-FI" sz="3200" dirty="0"/>
              <a:t> </a:t>
            </a:r>
            <a:r>
              <a:rPr lang="fi-FI" sz="3200" dirty="0" err="1"/>
              <a:t>fotboll</a:t>
            </a:r>
            <a:r>
              <a:rPr lang="fi-FI" sz="3200" dirty="0"/>
              <a:t>.</a:t>
            </a:r>
          </a:p>
          <a:p>
            <a:pPr marL="0" indent="0">
              <a:buNone/>
            </a:pPr>
            <a:r>
              <a:rPr lang="fi-FI" sz="3200" dirty="0" err="1"/>
              <a:t>Kajsa</a:t>
            </a:r>
            <a:r>
              <a:rPr lang="fi-FI" sz="3200" dirty="0"/>
              <a:t> </a:t>
            </a:r>
            <a:r>
              <a:rPr lang="fi-FI" sz="3200" b="1" dirty="0" err="1"/>
              <a:t>spelade</a:t>
            </a:r>
            <a:r>
              <a:rPr lang="fi-FI" sz="3200" dirty="0"/>
              <a:t> </a:t>
            </a:r>
            <a:r>
              <a:rPr lang="fi-FI" sz="3200" dirty="0" err="1"/>
              <a:t>inte</a:t>
            </a:r>
            <a:r>
              <a:rPr lang="fi-FI" sz="3200" dirty="0"/>
              <a:t> </a:t>
            </a:r>
            <a:r>
              <a:rPr lang="fi-FI" sz="3200" dirty="0" err="1"/>
              <a:t>fotboll</a:t>
            </a:r>
            <a:r>
              <a:rPr lang="fi-FI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742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1B0F4E4-68D9-4893-B14E-80F1DA6B8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Perfekti</a:t>
            </a:r>
          </a:p>
        </p:txBody>
      </p:sp>
      <p:pic>
        <p:nvPicPr>
          <p:cNvPr id="7" name="Graphic 6" descr="Amerikkalainen college-jalkapallo">
            <a:extLst>
              <a:ext uri="{FF2B5EF4-FFF2-40B4-BE49-F238E27FC236}">
                <a16:creationId xmlns:a16="http://schemas.microsoft.com/office/drawing/2014/main" id="{27B9E3A1-C710-4438-B5D7-180D6B089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9C0373-3BDD-48B6-B68D-2B3FDEE1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r>
              <a:rPr lang="fi-FI" sz="3200" dirty="0"/>
              <a:t>Mitä on tapahtunut</a:t>
            </a:r>
          </a:p>
          <a:p>
            <a:pPr marL="0" indent="0">
              <a:buNone/>
            </a:pPr>
            <a:r>
              <a:rPr lang="fi-FI" sz="3200" dirty="0" err="1"/>
              <a:t>har</a:t>
            </a:r>
            <a:r>
              <a:rPr lang="fi-FI" sz="3200" dirty="0"/>
              <a:t> + verbin 4. muoto</a:t>
            </a:r>
          </a:p>
          <a:p>
            <a:endParaRPr lang="fi-FI" sz="3200" dirty="0"/>
          </a:p>
          <a:p>
            <a:pPr marL="0" indent="0">
              <a:buNone/>
            </a:pPr>
            <a:r>
              <a:rPr lang="fi-FI" sz="3200" dirty="0" err="1"/>
              <a:t>Kajsa</a:t>
            </a:r>
            <a:r>
              <a:rPr lang="fi-FI" sz="3200" dirty="0"/>
              <a:t> </a:t>
            </a:r>
            <a:r>
              <a:rPr lang="fi-FI" sz="3200" b="1" dirty="0" err="1"/>
              <a:t>har</a:t>
            </a:r>
            <a:r>
              <a:rPr lang="fi-FI" sz="3200" b="1" dirty="0"/>
              <a:t> </a:t>
            </a:r>
            <a:r>
              <a:rPr lang="fi-FI" sz="3200" b="1" dirty="0" err="1"/>
              <a:t>spelat</a:t>
            </a:r>
            <a:r>
              <a:rPr lang="fi-FI" sz="3200" b="1" dirty="0"/>
              <a:t> </a:t>
            </a:r>
            <a:r>
              <a:rPr lang="fi-FI" sz="3200" dirty="0" err="1"/>
              <a:t>fotboll</a:t>
            </a:r>
            <a:r>
              <a:rPr lang="fi-FI" sz="3200" dirty="0"/>
              <a:t>.</a:t>
            </a:r>
          </a:p>
          <a:p>
            <a:pPr marL="0" indent="0">
              <a:buNone/>
            </a:pPr>
            <a:r>
              <a:rPr lang="fi-FI" sz="3200" dirty="0" err="1"/>
              <a:t>Kajsa</a:t>
            </a:r>
            <a:r>
              <a:rPr lang="fi-FI" sz="3200" dirty="0"/>
              <a:t> </a:t>
            </a:r>
            <a:r>
              <a:rPr lang="fi-FI" sz="3200" b="1" dirty="0" err="1"/>
              <a:t>har</a:t>
            </a:r>
            <a:r>
              <a:rPr lang="fi-FI" sz="3200" b="1" dirty="0"/>
              <a:t> </a:t>
            </a:r>
            <a:r>
              <a:rPr lang="fi-FI" sz="3200" dirty="0" err="1"/>
              <a:t>inte</a:t>
            </a:r>
            <a:r>
              <a:rPr lang="fi-FI" sz="3200" b="1" dirty="0"/>
              <a:t> </a:t>
            </a:r>
            <a:r>
              <a:rPr lang="fi-FI" sz="3200" b="1" dirty="0" err="1"/>
              <a:t>spelat</a:t>
            </a:r>
            <a:r>
              <a:rPr lang="fi-FI" sz="3200" b="1" dirty="0"/>
              <a:t> </a:t>
            </a:r>
            <a:r>
              <a:rPr lang="fi-FI" sz="3200" dirty="0" err="1"/>
              <a:t>fotboll</a:t>
            </a:r>
            <a:r>
              <a:rPr lang="fi-FI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408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62778F1-AE76-4CA4-8AA3-D44A269B7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fi-FI" sz="3400" dirty="0">
                <a:solidFill>
                  <a:schemeClr val="bg1"/>
                </a:solidFill>
              </a:rPr>
              <a:t>Pluskvamperfekti</a:t>
            </a:r>
          </a:p>
        </p:txBody>
      </p:sp>
      <p:pic>
        <p:nvPicPr>
          <p:cNvPr id="7" name="Graphic 6" descr="Leprechaun Hat">
            <a:extLst>
              <a:ext uri="{FF2B5EF4-FFF2-40B4-BE49-F238E27FC236}">
                <a16:creationId xmlns:a16="http://schemas.microsoft.com/office/drawing/2014/main" id="{EF193A13-9549-4916-9F35-90EE5A23F9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AA4A36-495B-4BFE-98ED-8682A2A32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r>
              <a:rPr lang="fi-FI" sz="3200" dirty="0"/>
              <a:t>Mitä oli tapahtunut</a:t>
            </a:r>
          </a:p>
          <a:p>
            <a:pPr marL="0" indent="0">
              <a:buNone/>
            </a:pPr>
            <a:r>
              <a:rPr lang="fi-FI" sz="3200" dirty="0" err="1"/>
              <a:t>hade</a:t>
            </a:r>
            <a:r>
              <a:rPr lang="fi-FI" sz="3200" dirty="0"/>
              <a:t> + verbin 4. muoto</a:t>
            </a:r>
          </a:p>
          <a:p>
            <a:endParaRPr lang="fi-FI" sz="3200" dirty="0"/>
          </a:p>
          <a:p>
            <a:pPr marL="0" indent="0">
              <a:buNone/>
            </a:pPr>
            <a:r>
              <a:rPr lang="fi-FI" sz="3200" dirty="0" err="1"/>
              <a:t>Kajsa</a:t>
            </a:r>
            <a:r>
              <a:rPr lang="fi-FI" sz="3200" dirty="0"/>
              <a:t> </a:t>
            </a:r>
            <a:r>
              <a:rPr lang="fi-FI" sz="3200" b="1" dirty="0" err="1"/>
              <a:t>hade</a:t>
            </a:r>
            <a:r>
              <a:rPr lang="fi-FI" sz="3200" b="1" dirty="0"/>
              <a:t> </a:t>
            </a:r>
            <a:r>
              <a:rPr lang="fi-FI" sz="3200" b="1" dirty="0" err="1"/>
              <a:t>spelat</a:t>
            </a:r>
            <a:r>
              <a:rPr lang="fi-FI" sz="3200" b="1" dirty="0"/>
              <a:t> </a:t>
            </a:r>
            <a:r>
              <a:rPr lang="fi-FI" sz="3200" dirty="0" err="1"/>
              <a:t>fotboll</a:t>
            </a:r>
            <a:r>
              <a:rPr lang="fi-FI" sz="3200" dirty="0"/>
              <a:t>.</a:t>
            </a:r>
          </a:p>
          <a:p>
            <a:pPr marL="0" indent="0">
              <a:buNone/>
            </a:pPr>
            <a:r>
              <a:rPr lang="fi-FI" sz="3200" dirty="0" err="1"/>
              <a:t>Kajsa</a:t>
            </a:r>
            <a:r>
              <a:rPr lang="fi-FI" sz="3200" dirty="0"/>
              <a:t> </a:t>
            </a:r>
            <a:r>
              <a:rPr lang="fi-FI" sz="3200" b="1" dirty="0" err="1"/>
              <a:t>hade</a:t>
            </a:r>
            <a:r>
              <a:rPr lang="fi-FI" sz="3200" b="1" dirty="0"/>
              <a:t> </a:t>
            </a:r>
            <a:r>
              <a:rPr lang="fi-FI" sz="3200" dirty="0" err="1"/>
              <a:t>inte</a:t>
            </a:r>
            <a:r>
              <a:rPr lang="fi-FI" sz="3200" dirty="0"/>
              <a:t> </a:t>
            </a:r>
            <a:r>
              <a:rPr lang="fi-FI" sz="3200" b="1" dirty="0" err="1"/>
              <a:t>spelat</a:t>
            </a:r>
            <a:r>
              <a:rPr lang="fi-FI" sz="3200" dirty="0"/>
              <a:t> </a:t>
            </a:r>
            <a:r>
              <a:rPr lang="fi-FI" sz="3200" dirty="0" err="1"/>
              <a:t>fotboll</a:t>
            </a:r>
            <a:r>
              <a:rPr lang="fi-FI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560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237E5DE-02DD-451F-9A7D-5CDEE808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Futuuri</a:t>
            </a:r>
          </a:p>
        </p:txBody>
      </p:sp>
      <p:pic>
        <p:nvPicPr>
          <p:cNvPr id="7" name="Graphic 6" descr="Valintamerkki">
            <a:extLst>
              <a:ext uri="{FF2B5EF4-FFF2-40B4-BE49-F238E27FC236}">
                <a16:creationId xmlns:a16="http://schemas.microsoft.com/office/drawing/2014/main" id="{24F949AD-CAC6-4AE2-800E-02C6FA89C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1AC5C7-DBA8-4662-B146-263F96CD9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r>
              <a:rPr lang="fi-FI" sz="3200" dirty="0"/>
              <a:t>Mitä tulevaisuudessa tapahtuu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3200" dirty="0"/>
              <a:t>Preesens + ajanmääre</a:t>
            </a:r>
          </a:p>
          <a:p>
            <a:pPr marL="0" indent="0">
              <a:buNone/>
            </a:pPr>
            <a:r>
              <a:rPr lang="fi-FI" sz="3200" dirty="0" err="1"/>
              <a:t>Jag</a:t>
            </a:r>
            <a:r>
              <a:rPr lang="fi-FI" sz="3200" dirty="0"/>
              <a:t> </a:t>
            </a:r>
            <a:r>
              <a:rPr lang="fi-FI" sz="3200" b="1" dirty="0" err="1"/>
              <a:t>spelar</a:t>
            </a:r>
            <a:r>
              <a:rPr lang="fi-FI" sz="3200" dirty="0"/>
              <a:t> </a:t>
            </a:r>
            <a:r>
              <a:rPr lang="fi-FI" sz="3200" dirty="0" err="1"/>
              <a:t>fotboll</a:t>
            </a:r>
            <a:r>
              <a:rPr lang="fi-FI" sz="3200" dirty="0"/>
              <a:t> i </a:t>
            </a:r>
            <a:r>
              <a:rPr lang="fi-FI" sz="3200" dirty="0" err="1"/>
              <a:t>morgon</a:t>
            </a:r>
            <a:r>
              <a:rPr lang="fi-FI" sz="3200" dirty="0"/>
              <a:t>.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3200" dirty="0" err="1"/>
              <a:t>Ska</a:t>
            </a:r>
            <a:r>
              <a:rPr lang="fi-FI" sz="3200" dirty="0"/>
              <a:t> + perusmuoto </a:t>
            </a:r>
          </a:p>
          <a:p>
            <a:pPr marL="0" indent="0">
              <a:buNone/>
            </a:pPr>
            <a:r>
              <a:rPr lang="fi-FI" sz="3200" dirty="0" err="1"/>
              <a:t>Jag</a:t>
            </a:r>
            <a:r>
              <a:rPr lang="fi-FI" sz="3200" dirty="0"/>
              <a:t> </a:t>
            </a:r>
            <a:r>
              <a:rPr lang="fi-FI" sz="3200" b="1" dirty="0" err="1"/>
              <a:t>ska</a:t>
            </a:r>
            <a:r>
              <a:rPr lang="fi-FI" sz="3200" dirty="0"/>
              <a:t> </a:t>
            </a:r>
            <a:r>
              <a:rPr lang="fi-FI" sz="3200" b="1" dirty="0" err="1"/>
              <a:t>spela</a:t>
            </a:r>
            <a:r>
              <a:rPr lang="fi-FI" sz="3200" dirty="0"/>
              <a:t> </a:t>
            </a:r>
            <a:r>
              <a:rPr lang="fi-FI" sz="3200" dirty="0" err="1"/>
              <a:t>fotboll</a:t>
            </a:r>
            <a:r>
              <a:rPr lang="fi-FI" sz="3200" dirty="0"/>
              <a:t> i </a:t>
            </a:r>
            <a:r>
              <a:rPr lang="fi-FI" sz="3200" dirty="0" err="1"/>
              <a:t>morgon</a:t>
            </a:r>
            <a:r>
              <a:rPr lang="fi-FI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014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02E672-2D29-4047-9CD9-43AE0B7F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531"/>
            <a:ext cx="10515600" cy="1325563"/>
          </a:xfrm>
        </p:spPr>
        <p:txBody>
          <a:bodyPr/>
          <a:lstStyle/>
          <a:p>
            <a:pPr algn="ctr"/>
            <a:r>
              <a:rPr lang="fi-FI" dirty="0"/>
              <a:t>Verbien taivutusluokat eli konjugaatiot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DD994AD8-F641-4716-B7B8-F71FAAAC9A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826474"/>
              </p:ext>
            </p:extLst>
          </p:nvPr>
        </p:nvGraphicFramePr>
        <p:xfrm>
          <a:off x="719091" y="1432094"/>
          <a:ext cx="10634709" cy="44388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19841">
                  <a:extLst>
                    <a:ext uri="{9D8B030D-6E8A-4147-A177-3AD203B41FA5}">
                      <a16:colId xmlns:a16="http://schemas.microsoft.com/office/drawing/2014/main" val="581677558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636763761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837063091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1909665390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2709695312"/>
                    </a:ext>
                  </a:extLst>
                </a:gridCol>
              </a:tblGrid>
              <a:tr h="880151">
                <a:tc>
                  <a:txBody>
                    <a:bodyPr/>
                    <a:lstStyle/>
                    <a:p>
                      <a:r>
                        <a:rPr lang="fi-FI" dirty="0"/>
                        <a:t>INFINITIIVI</a:t>
                      </a:r>
                    </a:p>
                    <a:p>
                      <a:r>
                        <a:rPr lang="fi-FI" dirty="0"/>
                        <a:t>perusmuoto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PREESENS</a:t>
                      </a:r>
                    </a:p>
                    <a:p>
                      <a:r>
                        <a:rPr lang="fi-FI" dirty="0"/>
                        <a:t>tapahtuu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IMPERFEKTI</a:t>
                      </a:r>
                    </a:p>
                    <a:p>
                      <a:r>
                        <a:rPr lang="fi-FI" dirty="0"/>
                        <a:t>tapahtui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PERFEKTI</a:t>
                      </a:r>
                    </a:p>
                    <a:p>
                      <a:r>
                        <a:rPr lang="fi-FI" dirty="0"/>
                        <a:t>on tapahtunut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PLUSKVAMPERFEKTI</a:t>
                      </a:r>
                    </a:p>
                    <a:p>
                      <a:r>
                        <a:rPr lang="fi-FI" dirty="0"/>
                        <a:t>oli tapahtunut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154259"/>
                  </a:ext>
                </a:extLst>
              </a:tr>
              <a:tr h="620175">
                <a:tc>
                  <a:txBody>
                    <a:bodyPr/>
                    <a:lstStyle/>
                    <a:p>
                      <a:r>
                        <a:rPr lang="fi-FI" b="1" dirty="0"/>
                        <a:t>prata </a:t>
                      </a:r>
                      <a:r>
                        <a:rPr lang="fi-FI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prat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ar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prat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ade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har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prat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at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hade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prat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at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63923"/>
                  </a:ext>
                </a:extLst>
              </a:tr>
              <a:tr h="897280">
                <a:tc>
                  <a:txBody>
                    <a:bodyPr/>
                    <a:lstStyle/>
                    <a:p>
                      <a:r>
                        <a:rPr lang="fi-FI" b="1" dirty="0" err="1"/>
                        <a:t>ringa</a:t>
                      </a:r>
                      <a:r>
                        <a:rPr lang="fi-FI" b="1" dirty="0"/>
                        <a:t> </a:t>
                      </a:r>
                      <a:r>
                        <a:rPr lang="fi-FI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IIa</a:t>
                      </a:r>
                      <a:endParaRPr lang="fi-FI" b="1" dirty="0"/>
                    </a:p>
                    <a:p>
                      <a:endParaRPr lang="fi-FI" b="1" dirty="0"/>
                    </a:p>
                    <a:p>
                      <a:r>
                        <a:rPr lang="fi-FI" b="1" dirty="0" err="1"/>
                        <a:t>köpa</a:t>
                      </a:r>
                      <a:r>
                        <a:rPr lang="fi-FI" b="1" dirty="0"/>
                        <a:t> </a:t>
                      </a:r>
                      <a:r>
                        <a:rPr lang="fi-FI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IIb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ring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er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  <a:p>
                      <a:endParaRPr lang="fi-FI" b="1" dirty="0"/>
                    </a:p>
                    <a:p>
                      <a:r>
                        <a:rPr lang="fi-FI" b="1" u="sng" dirty="0" err="1">
                          <a:solidFill>
                            <a:schemeClr val="tx1"/>
                          </a:solidFill>
                        </a:rPr>
                        <a:t>köp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er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ring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de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  <a:p>
                      <a:endParaRPr lang="fi-FI" b="1" dirty="0"/>
                    </a:p>
                    <a:p>
                      <a:r>
                        <a:rPr lang="fi-FI" b="1" u="sng" dirty="0" err="1">
                          <a:solidFill>
                            <a:schemeClr val="tx1"/>
                          </a:solidFill>
                        </a:rPr>
                        <a:t>köp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har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ring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t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  <a:p>
                      <a:endParaRPr lang="fi-FI" b="1" dirty="0"/>
                    </a:p>
                    <a:p>
                      <a:r>
                        <a:rPr lang="fi-FI" b="1" dirty="0" err="1"/>
                        <a:t>har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>
                          <a:solidFill>
                            <a:schemeClr val="tx1"/>
                          </a:solidFill>
                        </a:rPr>
                        <a:t>köp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t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hade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ring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t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  <a:p>
                      <a:endParaRPr lang="fi-FI" b="1" dirty="0"/>
                    </a:p>
                    <a:p>
                      <a:r>
                        <a:rPr lang="fi-FI" b="1" dirty="0" err="1"/>
                        <a:t>hade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>
                          <a:solidFill>
                            <a:schemeClr val="tx1"/>
                          </a:solidFill>
                        </a:rPr>
                        <a:t>köp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t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269073"/>
                  </a:ext>
                </a:extLst>
              </a:tr>
              <a:tr h="663928">
                <a:tc>
                  <a:txBody>
                    <a:bodyPr/>
                    <a:lstStyle/>
                    <a:p>
                      <a:r>
                        <a:rPr lang="fi-FI" b="1" dirty="0"/>
                        <a:t>må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må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r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må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dde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har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må</a:t>
                      </a:r>
                      <a:r>
                        <a:rPr lang="fi-FI" b="1" u="sng" dirty="0" err="1">
                          <a:solidFill>
                            <a:srgbClr val="0070C0"/>
                          </a:solidFill>
                        </a:rPr>
                        <a:t>tt</a:t>
                      </a:r>
                      <a:endParaRPr lang="fi-FI" b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hade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må</a:t>
                      </a:r>
                      <a:r>
                        <a:rPr lang="fi-FI" b="1" dirty="0" err="1">
                          <a:solidFill>
                            <a:srgbClr val="0070C0"/>
                          </a:solidFill>
                        </a:rPr>
                        <a:t>tt</a:t>
                      </a:r>
                      <a:endParaRPr lang="fi-FI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332177"/>
                  </a:ext>
                </a:extLst>
              </a:tr>
              <a:tr h="612559">
                <a:tc>
                  <a:txBody>
                    <a:bodyPr/>
                    <a:lstStyle/>
                    <a:p>
                      <a:r>
                        <a:rPr lang="fi-FI" b="1" dirty="0"/>
                        <a:t>vara IV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är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var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har</a:t>
                      </a:r>
                      <a:r>
                        <a:rPr lang="fi-FI" b="1" dirty="0"/>
                        <a:t> varit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hade</a:t>
                      </a:r>
                      <a:r>
                        <a:rPr lang="fi-FI" b="1" dirty="0"/>
                        <a:t> varit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537719"/>
                  </a:ext>
                </a:extLst>
              </a:tr>
              <a:tr h="747622">
                <a:tc>
                  <a:txBody>
                    <a:bodyPr/>
                    <a:lstStyle/>
                    <a:p>
                      <a:r>
                        <a:rPr lang="fi-FI" b="1" dirty="0" err="1"/>
                        <a:t>göra</a:t>
                      </a:r>
                      <a:r>
                        <a:rPr lang="fi-FI" b="1" dirty="0"/>
                        <a:t> </a:t>
                      </a:r>
                      <a:r>
                        <a:rPr lang="fi-FI" b="0" dirty="0"/>
                        <a:t>(epäsäännöllinen)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gör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gjorde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har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gjort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hade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gjort</a:t>
                      </a:r>
                      <a:endParaRPr lang="fi-FI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501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06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29DB445-BB12-4921-845B-6ED7D80D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/>
              <a:t>Taivutusluokka 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B0484A-7A0C-4199-8EED-7C0585B97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dirty="0"/>
              <a:t>Tähän taivutusluokkaan kuuluu suurin osa ruotsin kielen verbeistä.</a:t>
            </a:r>
          </a:p>
          <a:p>
            <a:endParaRPr lang="fi-FI" sz="3200" dirty="0"/>
          </a:p>
          <a:p>
            <a:pPr marL="0" indent="0">
              <a:buNone/>
            </a:pPr>
            <a:r>
              <a:rPr lang="fi-FI" sz="3200" dirty="0" err="1"/>
              <a:t>prata</a:t>
            </a:r>
            <a:r>
              <a:rPr lang="fi-FI" sz="3200" dirty="0"/>
              <a:t>, </a:t>
            </a:r>
            <a:r>
              <a:rPr lang="fi-FI" sz="3200" dirty="0" err="1"/>
              <a:t>prat</a:t>
            </a:r>
            <a:r>
              <a:rPr lang="fi-FI" sz="3200" b="1" dirty="0" err="1">
                <a:solidFill>
                  <a:srgbClr val="0070C0"/>
                </a:solidFill>
              </a:rPr>
              <a:t>ar</a:t>
            </a:r>
            <a:r>
              <a:rPr lang="fi-FI" sz="3200" dirty="0"/>
              <a:t>, </a:t>
            </a:r>
            <a:r>
              <a:rPr lang="fi-FI" sz="3200" dirty="0" err="1"/>
              <a:t>prat</a:t>
            </a:r>
            <a:r>
              <a:rPr lang="fi-FI" sz="3200" b="1" dirty="0" err="1">
                <a:solidFill>
                  <a:srgbClr val="0070C0"/>
                </a:solidFill>
              </a:rPr>
              <a:t>ade</a:t>
            </a:r>
            <a:r>
              <a:rPr lang="fi-FI" sz="3200" dirty="0"/>
              <a:t>, </a:t>
            </a:r>
            <a:r>
              <a:rPr lang="fi-FI" sz="3200" dirty="0" err="1"/>
              <a:t>prat</a:t>
            </a:r>
            <a:r>
              <a:rPr lang="fi-FI" sz="3200" b="1" dirty="0" err="1">
                <a:solidFill>
                  <a:srgbClr val="0070C0"/>
                </a:solidFill>
              </a:rPr>
              <a:t>at</a:t>
            </a:r>
            <a:endParaRPr lang="fi-FI" sz="32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i-FI" sz="3200" dirty="0" err="1"/>
              <a:t>spela</a:t>
            </a:r>
            <a:r>
              <a:rPr lang="fi-FI" sz="3200" dirty="0"/>
              <a:t>, </a:t>
            </a:r>
            <a:r>
              <a:rPr lang="fi-FI" sz="3200" dirty="0" err="1"/>
              <a:t>spel</a:t>
            </a:r>
            <a:r>
              <a:rPr lang="fi-FI" sz="3200" b="1" dirty="0" err="1">
                <a:solidFill>
                  <a:srgbClr val="0070C0"/>
                </a:solidFill>
              </a:rPr>
              <a:t>ar</a:t>
            </a:r>
            <a:r>
              <a:rPr lang="fi-FI" sz="3200" dirty="0"/>
              <a:t>, </a:t>
            </a:r>
            <a:r>
              <a:rPr lang="fi-FI" sz="3200" dirty="0" err="1"/>
              <a:t>spel</a:t>
            </a:r>
            <a:r>
              <a:rPr lang="fi-FI" sz="3200" b="1" dirty="0" err="1">
                <a:solidFill>
                  <a:srgbClr val="0070C0"/>
                </a:solidFill>
              </a:rPr>
              <a:t>ade</a:t>
            </a:r>
            <a:r>
              <a:rPr lang="fi-FI" sz="3200" dirty="0"/>
              <a:t>, </a:t>
            </a:r>
            <a:r>
              <a:rPr lang="fi-FI" sz="3200" dirty="0" err="1"/>
              <a:t>spel</a:t>
            </a:r>
            <a:r>
              <a:rPr lang="fi-FI" sz="3200" b="1" dirty="0" err="1">
                <a:solidFill>
                  <a:srgbClr val="0070C0"/>
                </a:solidFill>
              </a:rPr>
              <a:t>at</a:t>
            </a:r>
            <a:endParaRPr lang="fi-FI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0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3972</TotalTime>
  <Words>343</Words>
  <Application>Microsoft Office PowerPoint</Application>
  <PresentationFormat>Laajakuva</PresentationFormat>
  <Paragraphs>120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Verbit</vt:lpstr>
      <vt:lpstr>Verbien aikamuodot</vt:lpstr>
      <vt:lpstr>Preesens</vt:lpstr>
      <vt:lpstr>Imperfekti</vt:lpstr>
      <vt:lpstr>Perfekti</vt:lpstr>
      <vt:lpstr>Pluskvamperfekti</vt:lpstr>
      <vt:lpstr>Futuuri</vt:lpstr>
      <vt:lpstr>Verbien taivutusluokat eli konjugaatiot</vt:lpstr>
      <vt:lpstr>Taivutusluokka I</vt:lpstr>
      <vt:lpstr>Taivutusluokka II</vt:lpstr>
      <vt:lpstr>Taivutusluokka III</vt:lpstr>
      <vt:lpstr>Taivutusluokka IV</vt:lpstr>
      <vt:lpstr>Tehtävä: Miten verbi taipuu?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Verbit</dc:title>
  <dc:creator>Jasmin Junnola</dc:creator>
  <cp:lastModifiedBy>Jasmin Junnola</cp:lastModifiedBy>
  <cp:revision>7</cp:revision>
  <dcterms:created xsi:type="dcterms:W3CDTF">2021-08-19T19:19:17Z</dcterms:created>
  <dcterms:modified xsi:type="dcterms:W3CDTF">2021-10-07T10:21:59Z</dcterms:modified>
</cp:coreProperties>
</file>