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  <p:sldId id="262" r:id="rId4"/>
    <p:sldId id="263" r:id="rId5"/>
    <p:sldId id="264" r:id="rId6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60"/>
  </p:normalViewPr>
  <p:slideViewPr>
    <p:cSldViewPr snapToGrid="0">
      <p:cViewPr varScale="1">
        <p:scale>
          <a:sx n="65" d="100"/>
          <a:sy n="65" d="100"/>
        </p:scale>
        <p:origin x="93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1B695C-149B-62C7-BCB2-7F919CA4877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fi-FI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482296C-7A4F-26DE-E0C4-D6D71FE6F68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fi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99B7B52-71EB-1F18-FF4A-A92F386583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9B5FC-CC7B-4766-9716-70D045AC1253}" type="datetimeFigureOut">
              <a:rPr lang="fi-FI" smtClean="0"/>
              <a:t>10.3.2026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1D75134-3854-E907-DB45-B52852B09B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CBB1211-19DB-4ACA-BFD2-6AD0724253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E9466-EFEF-491C-98B4-DAD58454B3F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08602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F66088-04EC-A67B-333F-5A07CB356C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fi-FI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85D2C55-AB86-29D5-EDED-D3247C3AEC7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fi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AFC6E90-5510-3AD4-906A-7602AA561D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9B5FC-CC7B-4766-9716-70D045AC1253}" type="datetimeFigureOut">
              <a:rPr lang="fi-FI" smtClean="0"/>
              <a:t>10.3.2026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5EFD1BF-AF16-D205-EB89-727D517B9A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739BCD-67D0-12F4-7234-26AE9A2632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E9466-EFEF-491C-98B4-DAD58454B3F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867827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35129D2-B213-DC94-6386-EA50CD98B60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fi-FI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2EB23AC-8A70-9FEA-B730-52385CF0F0B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fi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8B1CE30-176A-8EAA-0654-9844BD8911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9B5FC-CC7B-4766-9716-70D045AC1253}" type="datetimeFigureOut">
              <a:rPr lang="fi-FI" smtClean="0"/>
              <a:t>10.3.2026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9F5973-F067-339A-B63A-BA79E1E967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5D5BC3-396C-6D77-D20C-87E54DE58F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E9466-EFEF-491C-98B4-DAD58454B3F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927317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08ECFF-8A22-381B-39B7-08292A32D7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fi-FI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2FC207-30DD-1822-C102-C91F9F542A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fi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0EDA246-2D38-4171-082C-7A55FB5194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9B5FC-CC7B-4766-9716-70D045AC1253}" type="datetimeFigureOut">
              <a:rPr lang="fi-FI" smtClean="0"/>
              <a:t>10.3.2026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70ED83-67FC-3539-CA51-537CFF5F5F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1E1CBB7-34D1-A9FF-2283-61DBE0F3DD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E9466-EFEF-491C-98B4-DAD58454B3F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566427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B3D884-26B7-0820-6034-BE56CC16BE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fi-FI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B592880-97DC-3174-FA88-4E623283DC2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04747C-E537-6231-44DA-BCC43551CA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9B5FC-CC7B-4766-9716-70D045AC1253}" type="datetimeFigureOut">
              <a:rPr lang="fi-FI" smtClean="0"/>
              <a:t>10.3.2026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CE3B34-BFD4-180A-3504-36BF8E9BF0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DA6E8C4-B429-F995-A782-BF892E7E07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E9466-EFEF-491C-98B4-DAD58454B3F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388643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27D772-3D28-EB98-3441-2A4A6F3662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fi-FI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399FBE-5A1B-8F7F-6E4C-912F9CFB54E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fi-FI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56F2639-9831-4E91-2E8D-0AD5C085092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fi-FI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36FB50A-48C5-0B89-3AA2-673EA44FAD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9B5FC-CC7B-4766-9716-70D045AC1253}" type="datetimeFigureOut">
              <a:rPr lang="fi-FI" smtClean="0"/>
              <a:t>10.3.2026</a:t>
            </a:fld>
            <a:endParaRPr lang="fi-FI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B835CF3-00E9-E2CF-BB14-4BB1A16501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0EAE9CF-AA91-D5FA-C384-A55B408F2D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E9466-EFEF-491C-98B4-DAD58454B3F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511189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AF54CF-2FDA-4E2B-99EE-721E33B60C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fi-FI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4AFC3C7-5186-C7D6-6FA4-A226AA0AD5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C4646BB-2C86-777E-FBF7-0AA37099B0E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fi-FI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198BDC9-3EAC-2FA8-771E-36040118D0D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BD946AD-6562-5C0F-B58D-13CA2B7BACC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fi-FI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25D283B-66AB-531C-59C1-0825CCDB9C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9B5FC-CC7B-4766-9716-70D045AC1253}" type="datetimeFigureOut">
              <a:rPr lang="fi-FI" smtClean="0"/>
              <a:t>10.3.2026</a:t>
            </a:fld>
            <a:endParaRPr lang="fi-FI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3C86AC4-CA49-B1A3-7ADA-B3B802174C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77AAB76-E407-573B-6F0F-5939144A5F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E9466-EFEF-491C-98B4-DAD58454B3F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277586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5F0B4F-717F-EB6E-6743-C83670B814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fi-FI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EC8EE36-1FD4-C680-E4D1-D04585EAD9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9B5FC-CC7B-4766-9716-70D045AC1253}" type="datetimeFigureOut">
              <a:rPr lang="fi-FI" smtClean="0"/>
              <a:t>10.3.2026</a:t>
            </a:fld>
            <a:endParaRPr lang="fi-FI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E569183-EA67-44EF-2E78-030904BF00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5B8CA79-A428-C272-A293-F152B371ED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E9466-EFEF-491C-98B4-DAD58454B3F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598918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69E5844-D911-B1B5-293F-F09C1C9856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9B5FC-CC7B-4766-9716-70D045AC1253}" type="datetimeFigureOut">
              <a:rPr lang="fi-FI" smtClean="0"/>
              <a:t>10.3.2026</a:t>
            </a:fld>
            <a:endParaRPr lang="fi-FI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2CE802E-26D8-3C84-9E4C-4E952FA7B8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B7F1109-0F75-AA42-184A-0B8311E487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E9466-EFEF-491C-98B4-DAD58454B3F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530819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CF30D1-C63D-66F5-A5B4-F0EEE3E73C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fi-FI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0F85B0-399B-1EF8-ACAA-B0C33D5707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fi-FI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FF1BE45-2E05-F7C2-C567-0F2FB145883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FA41A05-3DD7-BE33-D5DA-FA29C853DD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9B5FC-CC7B-4766-9716-70D045AC1253}" type="datetimeFigureOut">
              <a:rPr lang="fi-FI" smtClean="0"/>
              <a:t>10.3.2026</a:t>
            </a:fld>
            <a:endParaRPr lang="fi-FI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2DC98CD-179E-182D-0748-F0C626EFA7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FD7E92F-3CFB-9E14-DA78-60E013550E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E9466-EFEF-491C-98B4-DAD58454B3F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424559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9B7BA2-6845-1F88-4F31-FCABBAFC4F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fi-FI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31A0821-B72A-D53D-1451-665A0EDD544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D3FB0E6-0D45-DA80-1E0D-60500C3DABE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405D4DA-F541-8A1D-C20C-753BE665CB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9B5FC-CC7B-4766-9716-70D045AC1253}" type="datetimeFigureOut">
              <a:rPr lang="fi-FI" smtClean="0"/>
              <a:t>10.3.2026</a:t>
            </a:fld>
            <a:endParaRPr lang="fi-FI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5482C16-865C-84B5-D430-D455CB7CBD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446378A-796D-96F1-E88E-23AAED0717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E9466-EFEF-491C-98B4-DAD58454B3F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384275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10000"/>
            <a:lumOff val="9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7B0DC75-762C-AB3C-E4D8-F8B1B0F3D6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fi-FI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8F85520-BBB6-36F5-0637-38DF0439476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fi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4C309B7-1941-F10F-45C7-E312DE1BCC0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EB9B5FC-CC7B-4766-9716-70D045AC1253}" type="datetimeFigureOut">
              <a:rPr lang="fi-FI" smtClean="0"/>
              <a:t>10.3.2026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96AE4E-D33D-3A61-9376-A58F44BB466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2650288-7F4F-AFA2-288B-04D73594F29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C8E9466-EFEF-491C-98B4-DAD58454B3F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951528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066903-6E47-8AB4-6596-57558998AA6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Lukutaidon koepalautus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69600B1-22EA-B566-754A-64105E07C25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/>
              <a:t>Analysoi Yle Uutisten julkaiseman lyhytvideon tavoitetta ja keinoja. </a:t>
            </a:r>
          </a:p>
          <a:p>
            <a:r>
              <a:rPr lang="fi-FI" dirty="0"/>
              <a:t>Aineistona Ylen lyhytvideo ruokaan liittyvistä myyteistä (2022).</a:t>
            </a:r>
          </a:p>
          <a:p>
            <a:r>
              <a:rPr lang="fi-FI" dirty="0"/>
              <a:t>11.3.</a:t>
            </a:r>
          </a:p>
        </p:txBody>
      </p:sp>
    </p:spTree>
    <p:extLst>
      <p:ext uri="{BB962C8B-B14F-4D97-AF65-F5344CB8AC3E}">
        <p14:creationId xmlns:p14="http://schemas.microsoft.com/office/powerpoint/2010/main" val="35471020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62D8B3-2DCD-0357-C7B7-EAC0687A21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Perustiedot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2402B8-5290-8715-B2B4-879F39605FAA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fi-FI" b="1" dirty="0"/>
              <a:t>Tavoitteena </a:t>
            </a:r>
            <a:r>
              <a:rPr lang="fi-FI" dirty="0"/>
              <a:t>on levittää tietoa syömiseen ja ruokaan liittyvistä myyteistä. </a:t>
            </a:r>
          </a:p>
          <a:p>
            <a:r>
              <a:rPr lang="fi-FI" dirty="0"/>
              <a:t>Aineisto on </a:t>
            </a:r>
            <a:r>
              <a:rPr lang="fi-FI" b="1" dirty="0"/>
              <a:t>Ylen </a:t>
            </a:r>
            <a:r>
              <a:rPr lang="fi-FI" dirty="0"/>
              <a:t>julkaisema uutinen. </a:t>
            </a:r>
            <a:r>
              <a:rPr lang="fi-FI" b="1" dirty="0"/>
              <a:t>Tekstilaji </a:t>
            </a:r>
            <a:r>
              <a:rPr lang="fi-FI" dirty="0"/>
              <a:t>on tehtävänannossa kerrottu</a:t>
            </a:r>
            <a:r>
              <a:rPr lang="fi-FI" b="1" dirty="0"/>
              <a:t> lyhytvideo </a:t>
            </a:r>
            <a:r>
              <a:rPr lang="fi-FI" dirty="0"/>
              <a:t>tai videomuotoinen </a:t>
            </a:r>
            <a:r>
              <a:rPr lang="fi-FI" b="1" dirty="0"/>
              <a:t>uutinen</a:t>
            </a:r>
            <a:r>
              <a:rPr lang="fi-FI" dirty="0"/>
              <a:t>.</a:t>
            </a:r>
          </a:p>
          <a:p>
            <a:r>
              <a:rPr lang="fi-FI" dirty="0"/>
              <a:t>Videon toimittajana on Sara Salmi. </a:t>
            </a:r>
            <a:endParaRPr lang="fi-FI" b="1" dirty="0"/>
          </a:p>
          <a:p>
            <a:endParaRPr lang="fi-FI" dirty="0"/>
          </a:p>
          <a:p>
            <a:endParaRPr lang="fi-FI" b="1" dirty="0"/>
          </a:p>
          <a:p>
            <a:endParaRPr lang="fi-FI" dirty="0"/>
          </a:p>
          <a:p>
            <a:endParaRPr lang="fi-FI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FA50F37-4D68-382E-D2A7-7A6F94BE6189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fi-FI" dirty="0"/>
              <a:t>Videon</a:t>
            </a:r>
            <a:r>
              <a:rPr lang="fi-FI" b="1" dirty="0"/>
              <a:t> kohderyhmä </a:t>
            </a:r>
            <a:r>
              <a:rPr lang="fi-FI" dirty="0"/>
              <a:t>ovat nuoret ja nuoret aikuiset, sillä video on julkaistu alustoilla, joita nuoret käyttävät. Video on tehty sosiaalisen median videoiden tekstilajin mukaiseksi, eli se on tehty somen normaaleille käyttäjille.</a:t>
            </a:r>
            <a:endParaRPr lang="fi-FI" b="1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0372017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0843F3-7782-342D-EFDF-A4AC2B047F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Keinot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DD8DE9-804E-23AD-9444-DC34F2A8E3D8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fi-FI" b="1" dirty="0"/>
              <a:t>Huom. </a:t>
            </a:r>
            <a:r>
              <a:rPr lang="fi-FI" dirty="0"/>
              <a:t>ryhmittely vapaa.</a:t>
            </a:r>
            <a:endParaRPr lang="fi-FI" b="1" dirty="0"/>
          </a:p>
          <a:p>
            <a:endParaRPr lang="fi-FI" b="1" dirty="0"/>
          </a:p>
          <a:p>
            <a:r>
              <a:rPr lang="fi-FI" b="1" dirty="0"/>
              <a:t>Havainnollistaminen</a:t>
            </a:r>
          </a:p>
          <a:p>
            <a:pPr lvl="1"/>
            <a:r>
              <a:rPr lang="fi-FI" dirty="0"/>
              <a:t>Puheen selkeä rakenne</a:t>
            </a:r>
          </a:p>
          <a:p>
            <a:pPr lvl="1"/>
            <a:r>
              <a:rPr lang="fi-FI" dirty="0"/>
              <a:t>Kieli (metapuhe)</a:t>
            </a:r>
          </a:p>
          <a:p>
            <a:pPr lvl="1"/>
            <a:r>
              <a:rPr lang="fi-FI" dirty="0"/>
              <a:t>Tekstitykset</a:t>
            </a:r>
          </a:p>
          <a:p>
            <a:pPr lvl="1"/>
            <a:r>
              <a:rPr lang="fi-FI" dirty="0"/>
              <a:t>Kielikuvat (polttoaine, hakuammunta)</a:t>
            </a:r>
          </a:p>
          <a:p>
            <a:pPr lvl="1"/>
            <a:r>
              <a:rPr lang="fi-FI" dirty="0"/>
              <a:t>Esimerkit</a:t>
            </a:r>
          </a:p>
          <a:p>
            <a:r>
              <a:rPr lang="fi-FI" b="1" dirty="0"/>
              <a:t>Kohdentaminen</a:t>
            </a:r>
          </a:p>
          <a:p>
            <a:pPr lvl="1"/>
            <a:r>
              <a:rPr lang="fi-FI" dirty="0"/>
              <a:t>Puhutteleminen (</a:t>
            </a:r>
            <a:r>
              <a:rPr lang="fi-FI" i="1" dirty="0" err="1"/>
              <a:t>sun</a:t>
            </a:r>
            <a:r>
              <a:rPr lang="fi-FI" i="1" dirty="0"/>
              <a:t> ja </a:t>
            </a:r>
            <a:r>
              <a:rPr lang="fi-FI" i="1" dirty="0" err="1"/>
              <a:t>mun</a:t>
            </a:r>
            <a:r>
              <a:rPr lang="fi-FI" dirty="0"/>
              <a:t>)</a:t>
            </a:r>
          </a:p>
          <a:p>
            <a:pPr lvl="1"/>
            <a:r>
              <a:rPr lang="fi-FI" dirty="0"/>
              <a:t>Puhekielisyydet</a:t>
            </a:r>
          </a:p>
          <a:p>
            <a:pPr lvl="1"/>
            <a:r>
              <a:rPr lang="fi-FI" dirty="0"/>
              <a:t>Lyhyet ja ytimekkäät virkkeet (tekstilaji)</a:t>
            </a:r>
          </a:p>
          <a:p>
            <a:pPr lvl="1"/>
            <a:r>
              <a:rPr lang="fi-FI" dirty="0"/>
              <a:t>Tekstilajin piirteet</a:t>
            </a:r>
          </a:p>
          <a:p>
            <a:pPr lvl="1"/>
            <a:endParaRPr lang="fi-FI" dirty="0"/>
          </a:p>
          <a:p>
            <a:pPr lvl="1"/>
            <a:endParaRPr lang="fi-FI" dirty="0"/>
          </a:p>
          <a:p>
            <a:pPr lvl="1"/>
            <a:endParaRPr lang="fi-FI" dirty="0"/>
          </a:p>
          <a:p>
            <a:endParaRPr lang="fi-FI" dirty="0"/>
          </a:p>
          <a:p>
            <a:endParaRPr lang="fi-FI" dirty="0"/>
          </a:p>
          <a:p>
            <a:endParaRPr lang="fi-FI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4F84BC5-A4CF-4521-A673-32AC29A2699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766916"/>
            <a:ext cx="5181600" cy="5725959"/>
          </a:xfrm>
        </p:spPr>
        <p:txBody>
          <a:bodyPr>
            <a:normAutofit fontScale="85000" lnSpcReduction="20000"/>
          </a:bodyPr>
          <a:lstStyle/>
          <a:p>
            <a:r>
              <a:rPr lang="fi-FI" b="1" dirty="0"/>
              <a:t>Audiovisuaalisuus</a:t>
            </a:r>
          </a:p>
          <a:p>
            <a:pPr lvl="1"/>
            <a:r>
              <a:rPr lang="fi-FI" dirty="0"/>
              <a:t>Lyhyet otokset</a:t>
            </a:r>
          </a:p>
          <a:p>
            <a:pPr lvl="1"/>
            <a:r>
              <a:rPr lang="fi-FI" dirty="0"/>
              <a:t>Paljon leikkauksia (siirtymät, osiot, rytmi)</a:t>
            </a:r>
          </a:p>
          <a:p>
            <a:pPr lvl="1"/>
            <a:r>
              <a:rPr lang="fi-FI" dirty="0"/>
              <a:t>Kuvakulmat, rajaukset</a:t>
            </a:r>
          </a:p>
          <a:p>
            <a:pPr lvl="1"/>
            <a:r>
              <a:rPr lang="fi-FI" dirty="0"/>
              <a:t>Irrallinen kuvitus</a:t>
            </a:r>
          </a:p>
          <a:p>
            <a:pPr lvl="1"/>
            <a:r>
              <a:rPr lang="fi-FI" dirty="0"/>
              <a:t>Kuvauspaikka (kohderyhmä)</a:t>
            </a:r>
          </a:p>
          <a:p>
            <a:pPr lvl="1"/>
            <a:r>
              <a:rPr lang="fi-FI" dirty="0"/>
              <a:t>Yhdistetään kuvaa ja puhetta, jolloin kaikkea ei tarvitse sanoa</a:t>
            </a:r>
          </a:p>
          <a:p>
            <a:pPr lvl="1"/>
            <a:r>
              <a:rPr lang="fi-FI" dirty="0"/>
              <a:t>Taustamusiikki (tekstilaji)</a:t>
            </a:r>
          </a:p>
          <a:p>
            <a:r>
              <a:rPr lang="fi-FI" b="1" dirty="0"/>
              <a:t>Sanallinen ja sanaton viestintä</a:t>
            </a:r>
          </a:p>
          <a:p>
            <a:pPr lvl="1"/>
            <a:r>
              <a:rPr lang="fi-FI" dirty="0"/>
              <a:t>Esim. omenat videon alussa ja lopussa</a:t>
            </a:r>
          </a:p>
          <a:p>
            <a:pPr lvl="1"/>
            <a:r>
              <a:rPr lang="fi-FI" dirty="0"/>
              <a:t>Suklaan syöminen</a:t>
            </a:r>
          </a:p>
          <a:p>
            <a:pPr lvl="1"/>
            <a:r>
              <a:rPr lang="fi-FI" dirty="0"/>
              <a:t>Unesta puhuminen sängyssä</a:t>
            </a:r>
          </a:p>
          <a:p>
            <a:pPr lvl="1"/>
            <a:r>
              <a:rPr lang="fi-FI" dirty="0"/>
              <a:t>Vaaka, kun puhutaan painosta</a:t>
            </a:r>
          </a:p>
          <a:p>
            <a:pPr lvl="1"/>
            <a:r>
              <a:rPr lang="fi-FI" dirty="0"/>
              <a:t>Osoitetaan videon tekstejä</a:t>
            </a:r>
          </a:p>
          <a:p>
            <a:pPr lvl="1"/>
            <a:r>
              <a:rPr lang="fi-FI" dirty="0"/>
              <a:t>Asennon ja katseen vaihtuminen leikkausten välissä</a:t>
            </a:r>
          </a:p>
        </p:txBody>
      </p:sp>
    </p:spTree>
    <p:extLst>
      <p:ext uri="{BB962C8B-B14F-4D97-AF65-F5344CB8AC3E}">
        <p14:creationId xmlns:p14="http://schemas.microsoft.com/office/powerpoint/2010/main" val="24340342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82FDBD-D905-0A20-885B-F547200261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Tulkinta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C85A44-129B-88A9-B22C-74C2C0F5AFD4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i-FI" b="1" dirty="0"/>
              <a:t>Kokonaistulkinta</a:t>
            </a:r>
            <a:r>
              <a:rPr lang="fi-FI" dirty="0"/>
              <a:t>na videon tavoitteena on levittää tietoa myyteistä nuorille. Videolla käytetään havainnollistamisen ja kohdentamisen keinoja vahvistamaan videon sanomaa, jotta videon tavoite onnistuisi paremmin. </a:t>
            </a:r>
          </a:p>
          <a:p>
            <a:r>
              <a:rPr lang="fi-FI" dirty="0">
                <a:highlight>
                  <a:srgbClr val="FFFF00"/>
                </a:highlight>
              </a:rPr>
              <a:t>Tavoitteilla ja keinoilla on yhteys. Keinoja käytetään tavoitteeseen pääsemiseksi! </a:t>
            </a:r>
            <a:r>
              <a:rPr lang="fi-FI" dirty="0"/>
              <a:t>Pidä siis tavoitteet ja kohderyhmä koko vastauksen mukana.</a:t>
            </a:r>
          </a:p>
          <a:p>
            <a:endParaRPr lang="fi-FI" dirty="0"/>
          </a:p>
          <a:p>
            <a:endParaRPr lang="fi-FI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9654324-0851-DE50-4B72-CACEAD8EA326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i-FI" b="1" dirty="0"/>
              <a:t>Kriittistä lukutaitoa </a:t>
            </a:r>
            <a:r>
              <a:rPr lang="fi-FI" dirty="0"/>
              <a:t>on esimerkiksi Ylen luotettavuuden arviointi julkaisijana tai lähteiden käytön tarkastelu.</a:t>
            </a:r>
            <a:endParaRPr lang="fi-FI" b="1" dirty="0"/>
          </a:p>
          <a:p>
            <a:r>
              <a:rPr lang="fi-FI" b="1" dirty="0"/>
              <a:t>Kulttuurista lukutaitoa </a:t>
            </a:r>
            <a:r>
              <a:rPr lang="fi-FI" dirty="0"/>
              <a:t>on esimerkiksi tekstilajin ja julkaisupaikan tunnistaminen sekä median roolin tarkastelu osana kehonkuvaan liittyvää julkista keskustelua.</a:t>
            </a:r>
            <a:endParaRPr lang="fi-FI" b="1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903926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7B07C7-2B0C-361C-6E90-1C2B0F5AF4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Muita huomioita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E6B757-FFD0-9BDB-B0DD-58C925588689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i-FI" dirty="0"/>
              <a:t>Video voi olla miellyttävä ja viihdyttävä, mutta uutisen tavoitteita nämä eivät voi olla.</a:t>
            </a:r>
          </a:p>
          <a:p>
            <a:r>
              <a:rPr lang="fi-FI" dirty="0"/>
              <a:t>Käyttäkää preesensiä, koska teksti on yhä olemassa.</a:t>
            </a:r>
          </a:p>
          <a:p>
            <a:r>
              <a:rPr lang="fi-FI" dirty="0"/>
              <a:t>Videon referointi ei riitä, havainnoista pitää muistaa tehdä aina päätelmiä ja perustella ne.</a:t>
            </a:r>
          </a:p>
          <a:p>
            <a:r>
              <a:rPr lang="fi-FI" dirty="0"/>
              <a:t>Onnistuminen ei ollut tehtävänannossa, mutta jos sitä kommentoi, täytyy myös perustella.</a:t>
            </a:r>
          </a:p>
          <a:p>
            <a:endParaRPr lang="fi-FI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F0E3156-CEC5-9AE9-5ADD-D5497C8F2E15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i-FI" dirty="0"/>
              <a:t>Kapulakielisyys</a:t>
            </a:r>
          </a:p>
          <a:p>
            <a:pPr lvl="1"/>
            <a:r>
              <a:rPr lang="fi-FI" i="1" dirty="0"/>
              <a:t>Tavoitteena toimii…. -&gt; tavoite on</a:t>
            </a:r>
          </a:p>
          <a:p>
            <a:r>
              <a:rPr lang="fi-FI" dirty="0"/>
              <a:t>Rektiot</a:t>
            </a:r>
          </a:p>
          <a:p>
            <a:r>
              <a:rPr lang="fi-FI" dirty="0"/>
              <a:t>Käsitteet (mm. </a:t>
            </a:r>
            <a:r>
              <a:rPr lang="fi-FI" i="1" dirty="0"/>
              <a:t>yleiskieli</a:t>
            </a:r>
            <a:r>
              <a:rPr lang="fi-FI" dirty="0"/>
              <a:t>)</a:t>
            </a:r>
          </a:p>
          <a:p>
            <a:r>
              <a:rPr lang="fi-FI" dirty="0"/>
              <a:t>Pilkutus</a:t>
            </a:r>
          </a:p>
          <a:p>
            <a:r>
              <a:rPr lang="fi-FI" dirty="0"/>
              <a:t>Kirjoitusvirheet (</a:t>
            </a:r>
            <a:r>
              <a:rPr lang="fi-FI" i="1" dirty="0" err="1"/>
              <a:t>havainolistaminen</a:t>
            </a:r>
            <a:r>
              <a:rPr lang="fi-FI" i="1" dirty="0"/>
              <a:t>…</a:t>
            </a:r>
            <a:r>
              <a:rPr lang="fi-FI" dirty="0"/>
              <a:t>)</a:t>
            </a:r>
          </a:p>
          <a:p>
            <a:r>
              <a:rPr lang="fi-FI" dirty="0"/>
              <a:t>Pitkät virkkeet</a:t>
            </a:r>
          </a:p>
          <a:p>
            <a:endParaRPr lang="fi-FI" i="1" dirty="0"/>
          </a:p>
        </p:txBody>
      </p:sp>
    </p:spTree>
    <p:extLst>
      <p:ext uri="{BB962C8B-B14F-4D97-AF65-F5344CB8AC3E}">
        <p14:creationId xmlns:p14="http://schemas.microsoft.com/office/powerpoint/2010/main" val="19007455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346</Words>
  <Application>Microsoft Office PowerPoint</Application>
  <PresentationFormat>Widescreen</PresentationFormat>
  <Paragraphs>61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Aptos</vt:lpstr>
      <vt:lpstr>Aptos Display</vt:lpstr>
      <vt:lpstr>Arial</vt:lpstr>
      <vt:lpstr>Office Theme</vt:lpstr>
      <vt:lpstr>Lukutaidon koepalautus</vt:lpstr>
      <vt:lpstr>Perustiedot</vt:lpstr>
      <vt:lpstr>Keinot</vt:lpstr>
      <vt:lpstr>Tulkinta</vt:lpstr>
      <vt:lpstr>Muita huomioita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Juho Jokinen</dc:creator>
  <cp:lastModifiedBy>Juho Jokinen</cp:lastModifiedBy>
  <cp:revision>2</cp:revision>
  <dcterms:created xsi:type="dcterms:W3CDTF">2026-03-09T08:33:52Z</dcterms:created>
  <dcterms:modified xsi:type="dcterms:W3CDTF">2026-03-10T12:56:38Z</dcterms:modified>
</cp:coreProperties>
</file>