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5" r:id="rId8"/>
    <p:sldId id="266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9D292-FE81-7409-F73C-3341DE96CD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86C19-6A16-6E60-EB28-FC57ECA88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214C5-01BA-06F3-84F5-B3B54FB4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7B8CF-AB55-87D1-C5C9-286D6E1D9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4CD85-5EA0-D6C8-F4BD-A1C8F76E3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95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0E8E4-6F25-958C-B5CD-C90DA3B72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42F48C-DA58-7E40-5B96-C22560F14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B9392-958C-2C7E-AA94-2AA6F1BED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C6202-DDD6-5C84-499F-B5891C2B4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8722B-F7D5-8319-0C39-0B02137F0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66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B8227-3EEF-1531-ACFE-8045D7D9BB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B1BC65-8460-F0E8-C214-B6F588B81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EFBCA-F62C-6113-4122-805664466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95DF8-F24C-FA7C-6121-D34E210B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61CAD-0096-4180-8504-D22CCAE0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350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9EC7E-6E7F-2F92-1D51-9A21346D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15FEB-C5F2-4602-03BF-02515A99A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0E9E1-91B2-EA38-D79A-0EA4D9B35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E088C-A215-8D5B-E5D1-23B8EB03D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A3ED6-1732-3837-AC46-BDBAE9A9D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235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81DDD-4B04-52FD-682F-18A0429F0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4CA5D-DDF2-28E9-2B41-CECDD66FC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8FB2E-F091-F1CA-E9F7-9B9BCE3E2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51E73-EB51-0165-5555-62CE68EF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6DD9A-A661-AD3F-2D2D-791EF009F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0860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46357-02AA-FC2D-6824-6C0F9AD1F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97222-6540-A7FF-F125-457885406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95B99A-D8A3-8FCB-CA53-9DE1B89A7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7A3A00-C4A4-6618-BE9A-83E69B3F7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A668B1-495B-5B90-87A6-C0584F944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8869F4-BA3B-E6EE-C109-2ECEE5C8A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95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0B239-C4DC-9136-A1E7-EAE627D6D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22C66-5C31-D807-82D4-76E5CB14F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D39CC-1CBB-7346-1140-7F71559AD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EB8CD-E819-4633-0228-DD4C46FB0F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77A09F-232C-A4AB-2D99-630E2BDDA7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0D91B6-6E04-31E3-6D64-2222E1BB3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9E0629-63E4-7C4D-801C-D5389052F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3F4B10-EC33-F37C-53E5-2C09CBF8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441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129EF-C142-EE0B-D63F-00EB81044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6AC0AF-79F0-EC16-F1F9-0CCD4F4DC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2A90DD-9D95-3D56-68B3-5727F740B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0D1A6E-F0E1-E227-9B00-9DDD04003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3182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229EAD-6E90-C597-83DC-20EA93FD2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A31476-9F7F-A4D6-6333-6C073F1ED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10D068-A694-7AC3-07DB-1954B5D3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900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315F0-84FF-13D9-E655-5ABA2B00A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67426-F064-E519-48B6-766490086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0101E0-3DEF-0EFD-3A95-6CF746DF1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59C838-8A68-0F76-5526-2B582F4F8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373AD-7925-5A99-39DD-DC436925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3A6FB-E18D-BECD-A17B-DC29B05EC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144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0F677-3825-A053-4F2D-CF2B2F477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83B3E4-4472-8437-44F7-AB2166B05C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EE6CC-4837-8271-84A8-A973765D0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0BF0C-FEB4-4C59-0944-93BC1FE0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F6DC-FD48-B76D-A24F-953BE7A51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5CD81-802D-A69C-57B6-11013BA4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570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87115D-1BF2-C809-9455-1A42EBF58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B46582-5557-18F3-8180-07B81AD0E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DFE17-4566-4796-E300-6D60A0651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285714-FD86-43D1-86C0-C95A58216A94}" type="datetimeFigureOut">
              <a:rPr lang="fi-FI" smtClean="0"/>
              <a:t>13.2.2026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761C4-B972-1EA4-B026-50AC545BBA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43B1F-E48D-ECAE-FDED-4A3130552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7B5BB2-46F9-41DC-9CD5-525FEE846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75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AFFAE-9A26-AD69-2F32-A027F5DEE0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ÄI 6–7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996AD9-14C3-54CA-6819-EEA82064A7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13.2.</a:t>
            </a:r>
          </a:p>
        </p:txBody>
      </p:sp>
    </p:spTree>
    <p:extLst>
      <p:ext uri="{BB962C8B-B14F-4D97-AF65-F5344CB8AC3E}">
        <p14:creationId xmlns:p14="http://schemas.microsoft.com/office/powerpoint/2010/main" val="1407170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990E7-B9BD-34C9-583F-218747430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Lukutaidon vastaus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72D94-C17E-9654-4309-59E378ECB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 aineisto</a:t>
            </a:r>
          </a:p>
          <a:p>
            <a:r>
              <a:rPr lang="fi-FI" dirty="0"/>
              <a:t>Tee tulkinta</a:t>
            </a:r>
          </a:p>
          <a:p>
            <a:r>
              <a:rPr lang="fi-FI" dirty="0"/>
              <a:t>Tee tehtävänantoon liittyviä havaintoja</a:t>
            </a:r>
          </a:p>
          <a:p>
            <a:r>
              <a:rPr lang="fi-FI" dirty="0"/>
              <a:t>Nimeä havainnoit käsittein</a:t>
            </a:r>
          </a:p>
          <a:p>
            <a:r>
              <a:rPr lang="fi-FI" dirty="0"/>
              <a:t>Tee päätelmiä havainnoista</a:t>
            </a:r>
          </a:p>
          <a:p>
            <a:pPr lvl="1"/>
            <a:r>
              <a:rPr lang="fi-FI" dirty="0"/>
              <a:t>Jotka liittyvät tehtävänantoon (analysoi, arvioi, erittele, tulkitse jne.)</a:t>
            </a:r>
          </a:p>
        </p:txBody>
      </p:sp>
    </p:spTree>
    <p:extLst>
      <p:ext uri="{BB962C8B-B14F-4D97-AF65-F5344CB8AC3E}">
        <p14:creationId xmlns:p14="http://schemas.microsoft.com/office/powerpoint/2010/main" val="334359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4A6A1-88AE-240F-CD41-5C12BFC42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Lukutaidon vastauksen rakenne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A76E9-914E-ECE0-52A0-14FE2C0DA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Aloituskappale</a:t>
            </a:r>
          </a:p>
          <a:p>
            <a:pPr lvl="1"/>
            <a:r>
              <a:rPr lang="fi-FI" dirty="0"/>
              <a:t>Perustiedot</a:t>
            </a:r>
          </a:p>
          <a:p>
            <a:pPr lvl="1"/>
            <a:r>
              <a:rPr lang="fi-FI" dirty="0"/>
              <a:t>Aihe</a:t>
            </a:r>
          </a:p>
          <a:p>
            <a:pPr lvl="1"/>
            <a:r>
              <a:rPr lang="fi-FI" dirty="0"/>
              <a:t>Tiivistys</a:t>
            </a:r>
          </a:p>
          <a:p>
            <a:r>
              <a:rPr lang="fi-FI" dirty="0"/>
              <a:t>Käsittelykappaleet</a:t>
            </a:r>
          </a:p>
          <a:p>
            <a:pPr lvl="1"/>
            <a:r>
              <a:rPr lang="fi-FI" dirty="0"/>
              <a:t>Havainto -&gt; esimerkki -&gt; päätelmä</a:t>
            </a:r>
          </a:p>
          <a:p>
            <a:pPr lvl="1"/>
            <a:r>
              <a:rPr lang="fi-FI" dirty="0"/>
              <a:t>Ryhmittele sisältö</a:t>
            </a:r>
          </a:p>
          <a:p>
            <a:r>
              <a:rPr lang="fi-FI" dirty="0"/>
              <a:t>Lopetus</a:t>
            </a:r>
          </a:p>
          <a:p>
            <a:pPr lvl="1"/>
            <a:r>
              <a:rPr lang="fi-FI" dirty="0"/>
              <a:t>Ei tarvitse olla erillistä lopetuskappaletta, mutta tiivistä keskeiset asiat muutamaan virkkeeseen</a:t>
            </a:r>
          </a:p>
          <a:p>
            <a:pPr lvl="1"/>
            <a:r>
              <a:rPr lang="fi-FI" dirty="0"/>
              <a:t>Onhan vastaus yhtenäinen?</a:t>
            </a:r>
          </a:p>
          <a:p>
            <a:pPr lvl="1"/>
            <a:r>
              <a:rPr lang="fi-FI" dirty="0"/>
              <a:t>Onhan teksti asiatyyliä?</a:t>
            </a:r>
          </a:p>
        </p:txBody>
      </p:sp>
    </p:spTree>
    <p:extLst>
      <p:ext uri="{BB962C8B-B14F-4D97-AF65-F5344CB8AC3E}">
        <p14:creationId xmlns:p14="http://schemas.microsoft.com/office/powerpoint/2010/main" val="149658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DF3CC-F921-B938-CF16-53D9E8AF2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analysoidaan esiintymistä?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879C1-47AA-15F4-6D1C-03C98FFC6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1. Perustiedot</a:t>
            </a:r>
          </a:p>
          <a:p>
            <a:r>
              <a:rPr lang="fi-FI" dirty="0"/>
              <a:t>2. Kohdentaminen</a:t>
            </a:r>
          </a:p>
          <a:p>
            <a:r>
              <a:rPr lang="fi-FI" dirty="0"/>
              <a:t>3. Havainnollistaminen</a:t>
            </a:r>
          </a:p>
          <a:p>
            <a:r>
              <a:rPr lang="fi-FI" dirty="0"/>
              <a:t>4. Audiovisuaalisuus</a:t>
            </a:r>
          </a:p>
          <a:p>
            <a:r>
              <a:rPr lang="fi-FI" dirty="0"/>
              <a:t>5. Kokonaistulkinta</a:t>
            </a:r>
          </a:p>
          <a:p>
            <a:endParaRPr lang="fi-FI" dirty="0"/>
          </a:p>
          <a:p>
            <a:r>
              <a:rPr lang="fi-FI" dirty="0"/>
              <a:t>Tehtävänanto ja aineisto vaikuttavat paljon siihen, miten teksti kannattaa ryhmitellä</a:t>
            </a:r>
          </a:p>
        </p:txBody>
      </p:sp>
    </p:spTree>
    <p:extLst>
      <p:ext uri="{BB962C8B-B14F-4D97-AF65-F5344CB8AC3E}">
        <p14:creationId xmlns:p14="http://schemas.microsoft.com/office/powerpoint/2010/main" val="87853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7E811-5AFA-C438-B4CE-C6EFD58AB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Konteksti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10181-C35A-3FD4-D59F-042324DA2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Perustiedot:</a:t>
            </a:r>
          </a:p>
          <a:p>
            <a:pPr lvl="1"/>
            <a:r>
              <a:rPr lang="fi-FI" dirty="0"/>
              <a:t>Esiintyjä</a:t>
            </a:r>
          </a:p>
          <a:p>
            <a:pPr lvl="1"/>
            <a:r>
              <a:rPr lang="fi-FI" dirty="0"/>
              <a:t>Tekstilaji</a:t>
            </a:r>
          </a:p>
          <a:p>
            <a:pPr lvl="1"/>
            <a:r>
              <a:rPr lang="fi-FI" dirty="0"/>
              <a:t>Esityksen aihe</a:t>
            </a:r>
          </a:p>
          <a:p>
            <a:pPr lvl="1"/>
            <a:r>
              <a:rPr lang="fi-FI" dirty="0"/>
              <a:t>Tavoite</a:t>
            </a:r>
          </a:p>
          <a:p>
            <a:pPr lvl="1"/>
            <a:r>
              <a:rPr lang="fi-FI" dirty="0"/>
              <a:t>Kohderyhmä</a:t>
            </a:r>
          </a:p>
          <a:p>
            <a:pPr lvl="1"/>
            <a:r>
              <a:rPr lang="fi-FI" dirty="0"/>
              <a:t>Paikka ja aika</a:t>
            </a:r>
          </a:p>
          <a:p>
            <a:r>
              <a:rPr lang="fi-FI" dirty="0"/>
              <a:t>Näitä pitää miettiä arvioitaessa esim. kohdentamisen onnistumista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987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FB9E4-B749-F9F9-2911-B8B5DEE13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Kohdentaminen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32795-5E2F-4F08-E80B-4E1FEE6BE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Aiheen rajaus</a:t>
            </a:r>
          </a:p>
          <a:p>
            <a:pPr lvl="1"/>
            <a:r>
              <a:rPr lang="fi-FI" dirty="0"/>
              <a:t>Sopiiko yleisölle?</a:t>
            </a:r>
          </a:p>
          <a:p>
            <a:r>
              <a:rPr lang="fi-FI" dirty="0"/>
              <a:t>Argumentaatio</a:t>
            </a:r>
          </a:p>
          <a:p>
            <a:pPr lvl="1"/>
            <a:r>
              <a:rPr lang="fi-FI" dirty="0"/>
              <a:t>Yksi- vai kaksipuoliset perustelut?</a:t>
            </a:r>
          </a:p>
          <a:p>
            <a:r>
              <a:rPr lang="fi-FI" dirty="0"/>
              <a:t>Kieli </a:t>
            </a:r>
          </a:p>
          <a:p>
            <a:pPr lvl="1"/>
            <a:r>
              <a:rPr lang="fi-FI" dirty="0"/>
              <a:t>Yleiskieli vai puhekieli? </a:t>
            </a:r>
          </a:p>
          <a:p>
            <a:pPr lvl="1"/>
            <a:r>
              <a:rPr lang="fi-FI" dirty="0"/>
              <a:t>Termit? </a:t>
            </a:r>
          </a:p>
          <a:p>
            <a:pPr lvl="1"/>
            <a:r>
              <a:rPr lang="fi-FI" dirty="0"/>
              <a:t>Eettinen kielenkäyttö? </a:t>
            </a:r>
          </a:p>
          <a:p>
            <a:pPr lvl="1"/>
            <a:r>
              <a:rPr lang="fi-FI" dirty="0"/>
              <a:t>Puhuttelu?</a:t>
            </a:r>
          </a:p>
          <a:p>
            <a:r>
              <a:rPr lang="fi-FI" dirty="0"/>
              <a:t>Sanaton viestintä</a:t>
            </a:r>
          </a:p>
          <a:p>
            <a:pPr lvl="1"/>
            <a:r>
              <a:rPr lang="fi-FI" dirty="0"/>
              <a:t>Katse ja ilme?</a:t>
            </a:r>
          </a:p>
          <a:p>
            <a:pPr lvl="1"/>
            <a:r>
              <a:rPr lang="fi-FI" dirty="0"/>
              <a:t>Asento ja suunta?</a:t>
            </a:r>
          </a:p>
          <a:p>
            <a:r>
              <a:rPr lang="fi-FI" dirty="0"/>
              <a:t>Aloitus ja lopetus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024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E6036-4DB0-2D03-D237-E7A09493F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Havainnollistaminen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EBA3E-4590-1C4D-249D-82391322DB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Rakenne</a:t>
            </a:r>
          </a:p>
          <a:p>
            <a:pPr lvl="1"/>
            <a:r>
              <a:rPr lang="fi-FI" dirty="0"/>
              <a:t>Missä järjestyksessä asioita käsitellään?</a:t>
            </a:r>
          </a:p>
          <a:p>
            <a:pPr lvl="2"/>
            <a:r>
              <a:rPr lang="fi-FI" dirty="0"/>
              <a:t>Tarina, aikajärjestys, näkökulmat, jne. </a:t>
            </a:r>
          </a:p>
          <a:p>
            <a:r>
              <a:rPr lang="fi-FI" dirty="0"/>
              <a:t>Sanallinen</a:t>
            </a:r>
          </a:p>
          <a:p>
            <a:pPr lvl="1"/>
            <a:r>
              <a:rPr lang="fi-FI" dirty="0"/>
              <a:t>Esimerkit?</a:t>
            </a:r>
          </a:p>
          <a:p>
            <a:pPr lvl="1"/>
            <a:r>
              <a:rPr lang="fi-FI" dirty="0"/>
              <a:t>Retoriset keinot?</a:t>
            </a:r>
          </a:p>
          <a:p>
            <a:pPr lvl="1"/>
            <a:r>
              <a:rPr lang="fi-FI" dirty="0"/>
              <a:t>Huumori?</a:t>
            </a:r>
          </a:p>
          <a:p>
            <a:pPr lvl="1"/>
            <a:r>
              <a:rPr lang="fi-FI" dirty="0"/>
              <a:t>Kertomuksellisuus?</a:t>
            </a:r>
          </a:p>
          <a:p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5805D-39D3-0A2B-2F6D-70F77F2150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/>
              <a:t>Esitysmateriaali</a:t>
            </a:r>
          </a:p>
          <a:p>
            <a:pPr lvl="1"/>
            <a:r>
              <a:rPr lang="fi-FI" dirty="0"/>
              <a:t>Diat, kuvat, videot, musiikki, audio, esineet</a:t>
            </a:r>
          </a:p>
          <a:p>
            <a:r>
              <a:rPr lang="fi-FI" dirty="0"/>
              <a:t>Sanaton</a:t>
            </a:r>
          </a:p>
          <a:p>
            <a:pPr lvl="1"/>
            <a:r>
              <a:rPr lang="fi-FI" dirty="0"/>
              <a:t>Tauot?</a:t>
            </a:r>
          </a:p>
          <a:p>
            <a:pPr lvl="1"/>
            <a:r>
              <a:rPr lang="fi-FI" dirty="0"/>
              <a:t>Rytmi?</a:t>
            </a:r>
          </a:p>
          <a:p>
            <a:pPr lvl="1"/>
            <a:r>
              <a:rPr lang="fi-FI" dirty="0"/>
              <a:t>Painotukset?</a:t>
            </a:r>
          </a:p>
          <a:p>
            <a:pPr lvl="1"/>
            <a:r>
              <a:rPr lang="fi-FI" dirty="0"/>
              <a:t>Äänensävyt ja -voimakkuus?</a:t>
            </a:r>
          </a:p>
          <a:p>
            <a:pPr lvl="1"/>
            <a:r>
              <a:rPr lang="fi-FI" dirty="0"/>
              <a:t>Artikulaatio?</a:t>
            </a:r>
          </a:p>
          <a:p>
            <a:pPr lvl="1"/>
            <a:r>
              <a:rPr lang="fi-FI" dirty="0"/>
              <a:t>Eleet?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643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A9A7-EDBD-70DA-AA51-4B77F741B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Audiovisuaalisuus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D82F6-8705-C985-B02F-E197400071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Kuva:</a:t>
            </a:r>
          </a:p>
          <a:p>
            <a:r>
              <a:rPr lang="fi-FI" dirty="0"/>
              <a:t>Leikkaukset</a:t>
            </a:r>
          </a:p>
          <a:p>
            <a:r>
              <a:rPr lang="fi-FI" dirty="0"/>
              <a:t>Kohtaukset</a:t>
            </a:r>
          </a:p>
          <a:p>
            <a:r>
              <a:rPr lang="fi-FI" dirty="0"/>
              <a:t>Videon rytmi</a:t>
            </a:r>
          </a:p>
          <a:p>
            <a:r>
              <a:rPr lang="fi-FI" dirty="0"/>
              <a:t>Kameran liike</a:t>
            </a:r>
          </a:p>
          <a:p>
            <a:r>
              <a:rPr lang="fi-FI" dirty="0"/>
              <a:t>Kuvakulma</a:t>
            </a:r>
          </a:p>
          <a:p>
            <a:r>
              <a:rPr lang="fi-FI" dirty="0"/>
              <a:t>Rajaus</a:t>
            </a:r>
          </a:p>
          <a:p>
            <a:r>
              <a:rPr lang="fi-FI" dirty="0"/>
              <a:t>Tehosteet</a:t>
            </a:r>
          </a:p>
          <a:p>
            <a:r>
              <a:rPr lang="fi-FI" dirty="0"/>
              <a:t>Yleisö?</a:t>
            </a:r>
          </a:p>
          <a:p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600C6D-8809-20FB-B34C-0B85B70848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Ääni:</a:t>
            </a:r>
          </a:p>
          <a:p>
            <a:r>
              <a:rPr lang="fi-FI" dirty="0"/>
              <a:t>Puhe</a:t>
            </a:r>
          </a:p>
          <a:p>
            <a:r>
              <a:rPr lang="fi-FI" dirty="0"/>
              <a:t>Musiikki</a:t>
            </a:r>
          </a:p>
          <a:p>
            <a:r>
              <a:rPr lang="fi-FI" dirty="0"/>
              <a:t>Tehosteet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359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3FEF4-D5C1-B263-06FA-D17BD651F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Kokonaistulkinta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4141F-25B7-F2BC-D501-CBC279599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Millaisen vaikutelman kokonaisuus saa aikaan?</a:t>
            </a:r>
          </a:p>
          <a:p>
            <a:r>
              <a:rPr lang="fi-FI" dirty="0"/>
              <a:t>Millainen on puhujan ja kuulijan suhde?</a:t>
            </a:r>
          </a:p>
          <a:p>
            <a:r>
              <a:rPr lang="fi-FI" dirty="0"/>
              <a:t>Onnistuuko kohdentaminen ja havainnollistaminen?</a:t>
            </a:r>
          </a:p>
        </p:txBody>
      </p:sp>
    </p:spTree>
    <p:extLst>
      <p:ext uri="{BB962C8B-B14F-4D97-AF65-F5344CB8AC3E}">
        <p14:creationId xmlns:p14="http://schemas.microsoft.com/office/powerpoint/2010/main" val="314486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247</Words>
  <Application>Microsoft Office PowerPoint</Application>
  <PresentationFormat>Widescreen</PresentationFormat>
  <Paragraphs>88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ÄI 6–7</vt:lpstr>
      <vt:lpstr>Lukutaidon vastaus</vt:lpstr>
      <vt:lpstr>Lukutaidon vastauksen rakenne</vt:lpstr>
      <vt:lpstr>Miten analysoidaan esiintymistä?</vt:lpstr>
      <vt:lpstr>Konteksti</vt:lpstr>
      <vt:lpstr>Kohdentaminen</vt:lpstr>
      <vt:lpstr>Havainnollistaminen</vt:lpstr>
      <vt:lpstr>Audiovisuaalisuus</vt:lpstr>
      <vt:lpstr>Kokonaistulkinta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Juho Jokinen</dc:creator>
  <cp:lastModifiedBy>Juho Jokinen</cp:lastModifiedBy>
  <cp:revision>5</cp:revision>
  <dcterms:created xsi:type="dcterms:W3CDTF">2026-02-09T13:54:05Z</dcterms:created>
  <dcterms:modified xsi:type="dcterms:W3CDTF">2026-02-13T13:39:53Z</dcterms:modified>
</cp:coreProperties>
</file>