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9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F2CC0F-6160-4A53-A3C3-CCD35E8D0E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FILOSOFIA 1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621DCF-84FF-46C0-A2A7-BB60D52FBB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TUNTIMUISTIINPANOJA</a:t>
            </a:r>
          </a:p>
        </p:txBody>
      </p:sp>
    </p:spTree>
    <p:extLst>
      <p:ext uri="{BB962C8B-B14F-4D97-AF65-F5344CB8AC3E}">
        <p14:creationId xmlns:p14="http://schemas.microsoft.com/office/powerpoint/2010/main" val="3775266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BB0F41-7BCF-4C50-9191-DC7E9B882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Argumentointivirheitä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618C22-1DBD-4ABD-BDE1-59D7FB4788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Vetoaminen tunteeseen</a:t>
            </a:r>
          </a:p>
          <a:p>
            <a:pPr>
              <a:buFontTx/>
              <a:buChar char="-"/>
            </a:pPr>
            <a:r>
              <a:rPr lang="fi-FI" dirty="0"/>
              <a:t>uhkailu, pelottelu </a:t>
            </a:r>
            <a:r>
              <a:rPr lang="fi-FI" dirty="0" err="1"/>
              <a:t>jne</a:t>
            </a:r>
            <a:r>
              <a:rPr lang="fi-FI" dirty="0"/>
              <a:t>… toimii usein, mutta ei todista argumenttia</a:t>
            </a:r>
          </a:p>
          <a:p>
            <a:pPr marL="0" indent="0">
              <a:buNone/>
            </a:pPr>
            <a:r>
              <a:rPr lang="fi-FI" b="1" dirty="0"/>
              <a:t>Todistustaakan kääntäminen</a:t>
            </a:r>
          </a:p>
          <a:p>
            <a:pPr marL="0" indent="0">
              <a:buNone/>
            </a:pPr>
            <a:r>
              <a:rPr lang="fi-FI" dirty="0"/>
              <a:t>- Jos ei pysty perustelemaan hyvin väitettään, vaatii toista perustelemaan vastakkaisen kanssa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45F07A-4FE3-4BB2-BB4A-3DAE0B7F8A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Olkinukke-argumentti</a:t>
            </a:r>
          </a:p>
          <a:p>
            <a:pPr>
              <a:buFontTx/>
              <a:buChar char="-"/>
            </a:pPr>
            <a:r>
              <a:rPr lang="fi-FI" dirty="0"/>
              <a:t>Vastapuolen argumentti vääristellään siten että se on helppo kumota</a:t>
            </a:r>
          </a:p>
          <a:p>
            <a:pPr marL="0" indent="0">
              <a:buNone/>
            </a:pPr>
            <a:r>
              <a:rPr lang="fi-FI" b="1" dirty="0"/>
              <a:t>Kehäpäättely</a:t>
            </a:r>
          </a:p>
          <a:p>
            <a:pPr marL="0" indent="0">
              <a:buNone/>
            </a:pPr>
            <a:r>
              <a:rPr lang="fi-FI" dirty="0"/>
              <a:t>- Väite perustellaan väitteillä itsellään</a:t>
            </a:r>
          </a:p>
        </p:txBody>
      </p:sp>
    </p:spTree>
    <p:extLst>
      <p:ext uri="{BB962C8B-B14F-4D97-AF65-F5344CB8AC3E}">
        <p14:creationId xmlns:p14="http://schemas.microsoft.com/office/powerpoint/2010/main" val="1755970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F137A1-36EA-4591-B881-E9D69C48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Päättelyn muotoja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8308EE-2EAA-4C3E-861D-C385C1213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5845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Deduktiivinen päättely</a:t>
            </a:r>
          </a:p>
          <a:p>
            <a:pPr>
              <a:buFontTx/>
              <a:buChar char="-"/>
            </a:pPr>
            <a:r>
              <a:rPr lang="fi-FI" dirty="0"/>
              <a:t>Päättelyä joka pitää aina paikkansa</a:t>
            </a:r>
          </a:p>
          <a:p>
            <a:pPr>
              <a:buFontTx/>
              <a:buChar char="-"/>
            </a:pPr>
            <a:r>
              <a:rPr lang="fi-FI" dirty="0"/>
              <a:t>Lähdetään liikkeelle argumentista/perusteluista, josta johtopäätökset seuraavat väistämättä</a:t>
            </a:r>
          </a:p>
          <a:p>
            <a:pPr marL="0" indent="0">
              <a:buNone/>
            </a:pPr>
            <a:r>
              <a:rPr lang="fi-FI" dirty="0"/>
              <a:t>A Kaikki ihmiset ovat kuolevaisia</a:t>
            </a:r>
          </a:p>
          <a:p>
            <a:pPr marL="0" indent="0">
              <a:buNone/>
            </a:pPr>
            <a:r>
              <a:rPr lang="fi-FI" dirty="0"/>
              <a:t>B Sokrates on ihminen</a:t>
            </a:r>
          </a:p>
          <a:p>
            <a:pPr marL="0" indent="0">
              <a:buNone/>
            </a:pPr>
            <a:r>
              <a:rPr lang="fi-FI" dirty="0"/>
              <a:t>&gt;&gt;</a:t>
            </a:r>
          </a:p>
          <a:p>
            <a:pPr marL="0" indent="0">
              <a:buNone/>
            </a:pPr>
            <a:r>
              <a:rPr lang="fi-FI" dirty="0"/>
              <a:t>JP Sokrates on kuolevainen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3240E8-0FEB-4233-B3C9-6FFA17C93E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Induktiivinen päättely</a:t>
            </a:r>
          </a:p>
          <a:p>
            <a:pPr>
              <a:buFontTx/>
              <a:buChar char="-"/>
            </a:pPr>
            <a:r>
              <a:rPr lang="fi-FI" dirty="0"/>
              <a:t>Päättelyä joka yleensä pitää paikkansa</a:t>
            </a:r>
          </a:p>
          <a:p>
            <a:pPr>
              <a:buFontTx/>
              <a:buChar char="-"/>
            </a:pPr>
            <a:r>
              <a:rPr lang="fi-FI" dirty="0"/>
              <a:t>Kerätään tietoa siitä miten asiat yleensä tapahtuvat (esim. empiirinen tiede, gallup-tutkimukset </a:t>
            </a:r>
            <a:r>
              <a:rPr lang="fi-FI" dirty="0" err="1"/>
              <a:t>jne</a:t>
            </a:r>
            <a:r>
              <a:rPr lang="fi-FI" dirty="0"/>
              <a:t>…)</a:t>
            </a:r>
          </a:p>
          <a:p>
            <a:pPr marL="0" indent="0">
              <a:buNone/>
            </a:pPr>
            <a:r>
              <a:rPr lang="fi-FI" dirty="0"/>
              <a:t>Esim. </a:t>
            </a:r>
          </a:p>
          <a:p>
            <a:pPr marL="0" indent="0">
              <a:buNone/>
            </a:pPr>
            <a:r>
              <a:rPr lang="fi-FI" dirty="0"/>
              <a:t>Kaikki 15000 havaitsemaamme joutsenta ovat valkoisia</a:t>
            </a:r>
          </a:p>
          <a:p>
            <a:pPr marL="0" indent="0">
              <a:buNone/>
            </a:pPr>
            <a:r>
              <a:rPr lang="fi-FI" dirty="0"/>
              <a:t>JP Kaikki joutsenet ovat valkoisia </a:t>
            </a:r>
          </a:p>
        </p:txBody>
      </p:sp>
    </p:spTree>
    <p:extLst>
      <p:ext uri="{BB962C8B-B14F-4D97-AF65-F5344CB8AC3E}">
        <p14:creationId xmlns:p14="http://schemas.microsoft.com/office/powerpoint/2010/main" val="98167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2C16E6-014B-4C17-9E25-222407A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Tapoja suhtautua tietoon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2F154B-B1E6-46C8-ADB2-B7FD212B31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Dogmatismi</a:t>
            </a:r>
          </a:p>
          <a:p>
            <a:pPr>
              <a:buFontTx/>
              <a:buChar char="-"/>
            </a:pPr>
            <a:r>
              <a:rPr lang="fi-FI" dirty="0"/>
              <a:t>On joitakin täysin varmoja uskomuksia, joita ei tarvitse kyseenalaistaa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Kriittinen realismi</a:t>
            </a:r>
          </a:p>
          <a:p>
            <a:pPr>
              <a:buFontTx/>
              <a:buChar char="-"/>
            </a:pPr>
            <a:r>
              <a:rPr lang="fi-FI" dirty="0"/>
              <a:t>Voimme saada tietoa, tiede edistää ymmärrystä</a:t>
            </a:r>
          </a:p>
          <a:p>
            <a:pPr marL="0" indent="0">
              <a:buNone/>
            </a:pPr>
            <a:r>
              <a:rPr lang="fi-FI" dirty="0"/>
              <a:t>&lt; tieto ei välttämättä täydellistä, sitä pitää voida tarkentaa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BB89985-77B6-4DBB-B0C7-40537301C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4645152" cy="39220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Relativismi</a:t>
            </a:r>
          </a:p>
          <a:p>
            <a:pPr>
              <a:buFontTx/>
              <a:buChar char="-"/>
            </a:pPr>
            <a:r>
              <a:rPr lang="fi-FI" dirty="0"/>
              <a:t>Tieto on suhteellista, mitään varmaa ei ole</a:t>
            </a:r>
          </a:p>
          <a:p>
            <a:r>
              <a:rPr lang="fi-FI" dirty="0"/>
              <a:t>Jokaisella on oma totuutensa</a:t>
            </a:r>
          </a:p>
          <a:p>
            <a:pPr>
              <a:buFontTx/>
              <a:buChar char="-"/>
            </a:pPr>
            <a:r>
              <a:rPr lang="fi-FI" dirty="0"/>
              <a:t>Postmodernismi: tämän mukaan tiedekin on vain yksi tarina</a:t>
            </a:r>
          </a:p>
          <a:p>
            <a:r>
              <a:rPr lang="fi-FI" dirty="0"/>
              <a:t>Radikaalia relativismia</a:t>
            </a:r>
          </a:p>
          <a:p>
            <a:pPr marL="0" indent="0">
              <a:buNone/>
            </a:pPr>
            <a:r>
              <a:rPr lang="fi-FI" b="1" dirty="0"/>
              <a:t>Skeptisismi</a:t>
            </a:r>
          </a:p>
          <a:p>
            <a:pPr>
              <a:buFontTx/>
              <a:buChar char="-"/>
            </a:pPr>
            <a:r>
              <a:rPr lang="fi-FI" dirty="0"/>
              <a:t>Varmaa tietoa ei voi saada, turha edes yrittää </a:t>
            </a:r>
          </a:p>
          <a:p>
            <a:pPr lvl="1">
              <a:buFontTx/>
              <a:buChar char="-"/>
            </a:pPr>
            <a:r>
              <a:rPr lang="fi-FI" dirty="0" err="1"/>
              <a:t>Agrippan</a:t>
            </a:r>
            <a:r>
              <a:rPr lang="fi-FI" dirty="0"/>
              <a:t>/</a:t>
            </a:r>
            <a:r>
              <a:rPr lang="fi-FI" dirty="0" err="1"/>
              <a:t>Munchausen</a:t>
            </a:r>
            <a:r>
              <a:rPr lang="fi-FI" dirty="0"/>
              <a:t> </a:t>
            </a:r>
            <a:r>
              <a:rPr lang="fi-FI"/>
              <a:t>trilemma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2183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83E6E5-0F47-4A6C-89B7-892EAA5FA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Tiede - filosofiaa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2462C6-D222-471F-9758-9F2C642A8F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Tieteen kriteerit</a:t>
            </a:r>
          </a:p>
          <a:p>
            <a:pPr>
              <a:buFontTx/>
              <a:buChar char="-"/>
            </a:pPr>
            <a:r>
              <a:rPr lang="fi-FI" dirty="0"/>
              <a:t>Objektiivisuus (ei saa riippua tekijästä)</a:t>
            </a:r>
          </a:p>
          <a:p>
            <a:pPr lvl="1">
              <a:buFontTx/>
              <a:buChar char="-"/>
            </a:pPr>
            <a:r>
              <a:rPr lang="fi-FI" dirty="0"/>
              <a:t>Reliabiliteetti (toistettavuus, tarkkuus)</a:t>
            </a:r>
          </a:p>
          <a:p>
            <a:pPr lvl="1">
              <a:buFontTx/>
              <a:buChar char="-"/>
            </a:pPr>
            <a:r>
              <a:rPr lang="fi-FI" dirty="0"/>
              <a:t>Validiteetti (tutkii oikeasti sitä mitä väittää)</a:t>
            </a:r>
          </a:p>
          <a:p>
            <a:pPr>
              <a:buFontTx/>
              <a:buChar char="-"/>
            </a:pPr>
            <a:r>
              <a:rPr lang="fi-FI" dirty="0"/>
              <a:t>Kriittisyys (valmius kyseenalaistaa, asiantuntijoiden tarkistamaa)</a:t>
            </a:r>
          </a:p>
          <a:p>
            <a:pPr>
              <a:buFontTx/>
              <a:buChar char="-"/>
            </a:pPr>
            <a:r>
              <a:rPr lang="fi-FI" dirty="0"/>
              <a:t>Julkisuus (kaikkien tarkistettavissa)</a:t>
            </a:r>
          </a:p>
          <a:p>
            <a:pPr>
              <a:buFontTx/>
              <a:buChar char="-"/>
            </a:pPr>
            <a:r>
              <a:rPr lang="fi-FI" dirty="0"/>
              <a:t>Korjautuvuus (vanhat teoriat voidaan hylätä tai korjata, jos niissä ilmenee puutteita)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139DA02-8389-4C3C-92F9-53D423D5A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8801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Suhtautumistapoja / näkemyksiä tieteestä</a:t>
            </a:r>
          </a:p>
          <a:p>
            <a:pPr>
              <a:buFontTx/>
              <a:buChar char="-"/>
            </a:pPr>
            <a:r>
              <a:rPr lang="fi-FI" dirty="0"/>
              <a:t>Postmoderni näkemys</a:t>
            </a:r>
          </a:p>
          <a:p>
            <a:pPr lvl="1">
              <a:buFontTx/>
              <a:buChar char="-"/>
            </a:pPr>
            <a:r>
              <a:rPr lang="fi-FI" dirty="0"/>
              <a:t>Relativistinen – totuus on suhteellista ja riippuu henkilöstä</a:t>
            </a:r>
          </a:p>
          <a:p>
            <a:pPr lvl="1">
              <a:buFontTx/>
              <a:buChar char="-"/>
            </a:pPr>
            <a:r>
              <a:rPr lang="fi-FI" dirty="0"/>
              <a:t>Radikaali versio: </a:t>
            </a:r>
            <a:r>
              <a:rPr lang="fi-FI" dirty="0" err="1"/>
              <a:t>Feuerabend</a:t>
            </a:r>
            <a:r>
              <a:rPr lang="fi-FI" dirty="0"/>
              <a:t> – keijukaistarinat ovat ihan yhtä päteviä kuin tieteen luoma tarina</a:t>
            </a:r>
          </a:p>
          <a:p>
            <a:pPr>
              <a:buFontTx/>
              <a:buChar char="-"/>
            </a:pPr>
            <a:r>
              <a:rPr lang="fi-FI" dirty="0"/>
              <a:t>Kriittinen realismi</a:t>
            </a:r>
          </a:p>
          <a:p>
            <a:pPr lvl="1">
              <a:buFontTx/>
              <a:buChar char="-"/>
            </a:pPr>
            <a:r>
              <a:rPr lang="fi-FI" dirty="0"/>
              <a:t>Usein nykytieteen näkemys</a:t>
            </a:r>
          </a:p>
          <a:p>
            <a:pPr lvl="1">
              <a:buFontTx/>
              <a:buChar char="-"/>
            </a:pPr>
            <a:r>
              <a:rPr lang="fi-FI" dirty="0"/>
              <a:t>Tiede ei aina saavuta täyttä totuutta, mutta edistyy, lähenee totuutta, ja usein toimii hyvin käytännössä</a:t>
            </a:r>
          </a:p>
        </p:txBody>
      </p:sp>
    </p:spTree>
    <p:extLst>
      <p:ext uri="{BB962C8B-B14F-4D97-AF65-F5344CB8AC3E}">
        <p14:creationId xmlns:p14="http://schemas.microsoft.com/office/powerpoint/2010/main" val="1839557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1E948D-F3A2-4B9F-8E71-235A8B1AA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 perusteita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A0CCA4-DD16-40C5-9041-BEA36D47D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3232" y="1864194"/>
            <a:ext cx="5379251" cy="401539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/>
              <a:t>Informaatio</a:t>
            </a:r>
          </a:p>
          <a:p>
            <a:pPr>
              <a:buFontTx/>
              <a:buChar char="-"/>
            </a:pPr>
            <a:r>
              <a:rPr lang="fi-FI" dirty="0"/>
              <a:t>Tiedon raaka-ainetta</a:t>
            </a:r>
          </a:p>
          <a:p>
            <a:pPr lvl="1">
              <a:buFontTx/>
              <a:buChar char="-"/>
            </a:pPr>
            <a:r>
              <a:rPr lang="fi-FI" dirty="0"/>
              <a:t>Esim. tietokoneella voi olla informaatiota (mutta ei tietoa?)</a:t>
            </a:r>
          </a:p>
          <a:p>
            <a:pPr marL="0" indent="0">
              <a:buNone/>
            </a:pPr>
            <a:r>
              <a:rPr lang="fi-FI" dirty="0"/>
              <a:t>Tieto</a:t>
            </a:r>
          </a:p>
          <a:p>
            <a:pPr>
              <a:buFontTx/>
              <a:buChar char="-"/>
            </a:pPr>
            <a:r>
              <a:rPr lang="fi-FI" dirty="0"/>
              <a:t>Faktoja jotka perustellaan esim. kokemuksen kautta </a:t>
            </a:r>
          </a:p>
          <a:p>
            <a:pPr>
              <a:buFontTx/>
              <a:buChar char="-"/>
            </a:pPr>
            <a:r>
              <a:rPr lang="fi-FI" dirty="0"/>
              <a:t>Tietoa voi olla vain elävällä oliolla</a:t>
            </a:r>
          </a:p>
          <a:p>
            <a:pPr marL="0" indent="0">
              <a:buNone/>
            </a:pPr>
            <a:r>
              <a:rPr lang="fi-FI" dirty="0"/>
              <a:t>Ymmärrys</a:t>
            </a:r>
          </a:p>
          <a:p>
            <a:pPr>
              <a:buFontTx/>
              <a:buChar char="-"/>
            </a:pPr>
            <a:r>
              <a:rPr lang="fi-FI" dirty="0"/>
              <a:t>Kyky vastaanottaa, käyttää ja sisäistää sekä soveltaa tietoa</a:t>
            </a:r>
          </a:p>
          <a:p>
            <a:pPr marL="0" indent="0">
              <a:buNone/>
            </a:pPr>
            <a:r>
              <a:rPr lang="fi-FI" dirty="0"/>
              <a:t>Viisaus</a:t>
            </a:r>
          </a:p>
          <a:p>
            <a:pPr>
              <a:buFontTx/>
              <a:buChar char="-"/>
            </a:pPr>
            <a:r>
              <a:rPr lang="fi-FI" dirty="0"/>
              <a:t>Laaja tietämys jota pystyy soveltamaan ongelmatilanteisiin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82EC42-2880-4B83-8B5B-56E1EDD3F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0" y="2017342"/>
            <a:ext cx="4888213" cy="377080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/>
              <a:t>Platon</a:t>
            </a:r>
          </a:p>
          <a:p>
            <a:pPr>
              <a:buFontTx/>
              <a:buChar char="-"/>
            </a:pPr>
            <a:r>
              <a:rPr lang="fi-FI" dirty="0"/>
              <a:t>Hyvin perusteltu</a:t>
            </a:r>
          </a:p>
          <a:p>
            <a:pPr lvl="1">
              <a:buFontTx/>
              <a:buChar char="-"/>
            </a:pPr>
            <a:r>
              <a:rPr lang="fi-FI" dirty="0"/>
              <a:t>Tieteellinen tutkimus, omat havainnot (maito on valkoista), väitteen loogisuus (2+2 = 4)</a:t>
            </a:r>
          </a:p>
          <a:p>
            <a:pPr>
              <a:buFontTx/>
              <a:buChar char="-"/>
            </a:pPr>
            <a:r>
              <a:rPr lang="fi-FI" dirty="0"/>
              <a:t>Tosi</a:t>
            </a:r>
          </a:p>
          <a:p>
            <a:pPr lvl="1">
              <a:buFontTx/>
              <a:buChar char="-"/>
            </a:pPr>
            <a:r>
              <a:rPr lang="fi-FI" dirty="0"/>
              <a:t>Hyvän perustelun pitää kohdata todellisuus (esim. ”Kaikki joutsenet ovat valkoisia” on totta vasta kun kaikki joutsenet on havaittu &gt; oikeasti totta)</a:t>
            </a:r>
          </a:p>
          <a:p>
            <a:pPr>
              <a:buFontTx/>
              <a:buChar char="-"/>
            </a:pPr>
            <a:r>
              <a:rPr lang="fi-FI" dirty="0"/>
              <a:t>Uskomus</a:t>
            </a:r>
          </a:p>
          <a:p>
            <a:pPr lvl="1">
              <a:buFontTx/>
              <a:buChar char="-"/>
            </a:pPr>
            <a:r>
              <a:rPr lang="fi-FI" dirty="0"/>
              <a:t>Tarvitaan henkilö joka omaa tiedon perusteluineen</a:t>
            </a:r>
          </a:p>
          <a:p>
            <a:pPr lvl="1">
              <a:buFontTx/>
              <a:buChar char="-"/>
            </a:pPr>
            <a:r>
              <a:rPr lang="fi-FI" dirty="0"/>
              <a:t>Henkilön tulee myös uskoa tähän tietoon</a:t>
            </a:r>
          </a:p>
        </p:txBody>
      </p:sp>
    </p:spTree>
    <p:extLst>
      <p:ext uri="{BB962C8B-B14F-4D97-AF65-F5344CB8AC3E}">
        <p14:creationId xmlns:p14="http://schemas.microsoft.com/office/powerpoint/2010/main" val="2830470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FC7FEF-1E0E-4ECF-A951-7B8FD9603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Lue artikkeli – ”Uutisen takana – näin helposti keksitty valhe meni läpi MV-lehdessä”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2F6D31-EA90-43C7-8349-1C431422DD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Mitä tarkoittaa takaiskuefekti?</a:t>
            </a:r>
          </a:p>
          <a:p>
            <a:pPr marL="0" indent="0">
              <a:buNone/>
            </a:pPr>
            <a:r>
              <a:rPr lang="fi-FI" dirty="0"/>
              <a:t>MV-lehti perustelee tietojaan toisinaan sanomalla, että ”valtamedia vaikenee” sen kertomista asioista. Miten artikkeli ottaa tähän kantaa?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B393687-39CE-4F15-8B1D-651A307E9D9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KUN OLET LUKENUT ARTIKKELIN, JAA LÖYTÄMÄSI VASTAUKSET VIERUSKAVERISI KANSSA</a:t>
            </a:r>
          </a:p>
        </p:txBody>
      </p:sp>
    </p:spTree>
    <p:extLst>
      <p:ext uri="{BB962C8B-B14F-4D97-AF65-F5344CB8AC3E}">
        <p14:creationId xmlns:p14="http://schemas.microsoft.com/office/powerpoint/2010/main" val="4201317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8FB61-F1A6-47C5-9F1B-4D3719DF0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217" y="329185"/>
            <a:ext cx="10063079" cy="1535010"/>
          </a:xfrm>
        </p:spPr>
        <p:txBody>
          <a:bodyPr>
            <a:normAutofit fontScale="90000"/>
          </a:bodyPr>
          <a:lstStyle/>
          <a:p>
            <a:r>
              <a:rPr lang="fi-FI" dirty="0"/>
              <a:t>PEREHDY JOURNALISTIN OHJEISIIN (JOURNALISTIN OHJEET – JOURNALISTILIITTO)</a:t>
            </a:r>
            <a:br>
              <a:rPr lang="fi-FI" dirty="0"/>
            </a:br>
            <a:r>
              <a:rPr lang="fi-FI" dirty="0"/>
              <a:t>- arvioi seuraavia uutiskanavia ohjeiden pohjalta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058054-6A75-4EF5-B16D-4853955D41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fi-FI" dirty="0"/>
              <a:t>Magneettimedia</a:t>
            </a:r>
          </a:p>
          <a:p>
            <a:pPr marL="457200" indent="-457200">
              <a:buAutoNum type="arabicPeriod"/>
            </a:pPr>
            <a:r>
              <a:rPr lang="fi-FI" dirty="0"/>
              <a:t>Seiska</a:t>
            </a:r>
          </a:p>
          <a:p>
            <a:pPr marL="457200" indent="-457200">
              <a:buAutoNum type="arabicPeriod"/>
            </a:pPr>
            <a:r>
              <a:rPr lang="fi-FI" dirty="0"/>
              <a:t>Iltalehti</a:t>
            </a:r>
          </a:p>
          <a:p>
            <a:pPr marL="457200" indent="-457200">
              <a:buAutoNum type="arabicPeriod"/>
            </a:pPr>
            <a:r>
              <a:rPr lang="fi-FI" dirty="0" err="1"/>
              <a:t>The</a:t>
            </a:r>
            <a:r>
              <a:rPr lang="fi-FI" dirty="0"/>
              <a:t> Sun</a:t>
            </a:r>
          </a:p>
          <a:p>
            <a:pPr marL="457200" indent="-457200">
              <a:buAutoNum type="arabicPeriod"/>
            </a:pPr>
            <a:r>
              <a:rPr lang="fi-FI" dirty="0"/>
              <a:t>Helsingin sanomat</a:t>
            </a:r>
          </a:p>
          <a:p>
            <a:pPr marL="457200" indent="-457200">
              <a:buAutoNum type="arabicPeriod"/>
            </a:pPr>
            <a:r>
              <a:rPr lang="fi-FI" dirty="0"/>
              <a:t>Yle</a:t>
            </a:r>
          </a:p>
          <a:p>
            <a:pPr marL="457200" indent="-457200">
              <a:buAutoNum type="arabicPeriod"/>
            </a:pPr>
            <a:r>
              <a:rPr lang="fi-FI" dirty="0"/>
              <a:t>Tiede-lehti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222C8E2-0FEB-4763-AD96-6E260950A4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8. </a:t>
            </a:r>
            <a:r>
              <a:rPr lang="fi-FI" dirty="0" err="1"/>
              <a:t>Níin</a:t>
            </a:r>
            <a:r>
              <a:rPr lang="fi-FI" dirty="0"/>
              <a:t> &amp; Näin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Valmistaudu ryhmäsi kanssa perustelemaan: </a:t>
            </a:r>
          </a:p>
          <a:p>
            <a:pPr>
              <a:buFontTx/>
              <a:buChar char="-"/>
            </a:pPr>
            <a:r>
              <a:rPr lang="fi-FI" dirty="0"/>
              <a:t>Miten hyvin tämä media/uutiskanava mielestäsi noudattaa journalistien ohjetta?</a:t>
            </a:r>
          </a:p>
          <a:p>
            <a:pPr>
              <a:buFontTx/>
              <a:buChar char="-"/>
            </a:pPr>
            <a:r>
              <a:rPr lang="fi-FI" dirty="0"/>
              <a:t>Missä määrin tämän media tieto on mielestäsi pätevää? </a:t>
            </a:r>
          </a:p>
        </p:txBody>
      </p:sp>
    </p:spTree>
    <p:extLst>
      <p:ext uri="{BB962C8B-B14F-4D97-AF65-F5344CB8AC3E}">
        <p14:creationId xmlns:p14="http://schemas.microsoft.com/office/powerpoint/2010/main" val="4044623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29D33B-CF7F-400A-9F02-FBF987643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tiedän?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B39B90-140C-447E-ABD0-C5EAD7E1DB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i-FI" dirty="0"/>
              <a:t>esim. aurinko nousee huomenna, Descartes on tärkeä filosofi, kokeessa ei saa huijata </a:t>
            </a:r>
            <a:r>
              <a:rPr lang="fi-FI" dirty="0" err="1"/>
              <a:t>jne</a:t>
            </a:r>
            <a:r>
              <a:rPr lang="fi-FI" dirty="0"/>
              <a:t>…</a:t>
            </a:r>
          </a:p>
          <a:p>
            <a:pPr>
              <a:buFontTx/>
              <a:buChar char="-"/>
            </a:pPr>
            <a:r>
              <a:rPr lang="fi-FI" dirty="0"/>
              <a:t>Aurinko on aina noussut &gt; aiemmat kokemukset </a:t>
            </a:r>
          </a:p>
          <a:p>
            <a:r>
              <a:rPr lang="fi-FI" dirty="0"/>
              <a:t>Havainnot aiemmista ikkunasta hypänneistä &gt; loukkaantuminen</a:t>
            </a:r>
          </a:p>
          <a:p>
            <a:pPr marL="0" indent="0">
              <a:buNone/>
            </a:pPr>
            <a:endParaRPr lang="fi-FI" dirty="0"/>
          </a:p>
          <a:p>
            <a:pPr>
              <a:buFontTx/>
              <a:buChar char="-"/>
            </a:pPr>
            <a:r>
              <a:rPr lang="fi-FI" dirty="0"/>
              <a:t>Fysiikan lait (painovoima) 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45D4D0-AC75-47A7-8747-2FC9C86E6F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Tappaminen on väärin</a:t>
            </a:r>
          </a:p>
          <a:p>
            <a:pPr marL="0" indent="0">
              <a:buNone/>
            </a:pPr>
            <a:r>
              <a:rPr lang="fi-FI" dirty="0"/>
              <a:t>&lt; entä puolustussota</a:t>
            </a:r>
          </a:p>
          <a:p>
            <a:pPr marL="0" indent="0">
              <a:buNone/>
            </a:pPr>
            <a:r>
              <a:rPr lang="fi-FI" dirty="0"/>
              <a:t>&lt; moraaliset väitteet – erilaisia perusteluja siihen miksi tämä on väärin </a:t>
            </a:r>
          </a:p>
          <a:p>
            <a:r>
              <a:rPr lang="fi-FI" dirty="0"/>
              <a:t>Ihmiset yleensä ajattelevat näin</a:t>
            </a:r>
          </a:p>
          <a:p>
            <a:pPr marL="0" indent="0">
              <a:buNone/>
            </a:pPr>
            <a:r>
              <a:rPr lang="fi-FI" dirty="0"/>
              <a:t>Kokeessa ei saa huijata</a:t>
            </a:r>
          </a:p>
          <a:p>
            <a:pPr marL="0" indent="0">
              <a:buNone/>
            </a:pPr>
            <a:r>
              <a:rPr lang="fi-FI" dirty="0"/>
              <a:t>- Ei olisi oikein saada epäreilua etua muihin nähden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0945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78C65C-A8A9-45AD-B26D-6717E38BC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MIHIN TIETO PERUSTUU?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662256-A0B8-4753-94C9-8A5394722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40422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Empirismi</a:t>
            </a:r>
          </a:p>
          <a:p>
            <a:pPr>
              <a:buFontTx/>
              <a:buChar char="-"/>
            </a:pPr>
            <a:r>
              <a:rPr lang="fi-FI" dirty="0"/>
              <a:t>Tieto saadaan aistihavaintojen kautta</a:t>
            </a:r>
          </a:p>
          <a:p>
            <a:pPr>
              <a:buFontTx/>
              <a:buChar char="-"/>
            </a:pPr>
            <a:r>
              <a:rPr lang="fi-FI" dirty="0"/>
              <a:t>Tieto tulee </a:t>
            </a:r>
            <a:r>
              <a:rPr lang="fi-FI" i="1" dirty="0"/>
              <a:t>a posteriori</a:t>
            </a:r>
            <a:r>
              <a:rPr lang="fi-FI" dirty="0"/>
              <a:t> (”jälkeenpäin”)</a:t>
            </a:r>
          </a:p>
          <a:p>
            <a:pPr>
              <a:buFontTx/>
              <a:buChar char="-"/>
            </a:pPr>
            <a:r>
              <a:rPr lang="fi-FI" dirty="0"/>
              <a:t>Tieto on induktiivista (kerätään havainnoista)</a:t>
            </a:r>
          </a:p>
          <a:p>
            <a:pPr marL="0" indent="0">
              <a:buNone/>
            </a:pPr>
            <a:r>
              <a:rPr lang="fi-FI" dirty="0"/>
              <a:t>* Havainto ensin &gt; tieto sen perusteella päätellen</a:t>
            </a:r>
          </a:p>
          <a:p>
            <a:pPr marL="0" indent="0">
              <a:buNone/>
            </a:pPr>
            <a:r>
              <a:rPr lang="fi-FI" dirty="0"/>
              <a:t>&lt; Tieteen tekeminen perustuu pitkälti tähän</a:t>
            </a:r>
          </a:p>
          <a:p>
            <a:pPr marL="0" indent="0">
              <a:buNone/>
            </a:pPr>
            <a:r>
              <a:rPr lang="fi-FI" dirty="0"/>
              <a:t>Empirismin ongelma: </a:t>
            </a:r>
          </a:p>
          <a:p>
            <a:pPr>
              <a:buFontTx/>
              <a:buChar char="-"/>
            </a:pPr>
            <a:r>
              <a:rPr lang="fi-FI" dirty="0"/>
              <a:t>Kaikenkattavaa tietoa vaikea saada</a:t>
            </a:r>
          </a:p>
          <a:p>
            <a:pPr>
              <a:buFontTx/>
              <a:buChar char="-"/>
            </a:pPr>
            <a:r>
              <a:rPr lang="fi-FI" dirty="0"/>
              <a:t>Aistit voivat pettää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4A2E3D-0E16-4915-B1B1-28E342E77D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/>
              <a:t>Rationalismi</a:t>
            </a:r>
          </a:p>
          <a:p>
            <a:pPr>
              <a:buFontTx/>
              <a:buChar char="-"/>
            </a:pPr>
            <a:r>
              <a:rPr lang="fi-FI" dirty="0"/>
              <a:t>Tieto saadaan järkeilemällä</a:t>
            </a:r>
          </a:p>
          <a:p>
            <a:pPr>
              <a:buFontTx/>
              <a:buChar char="-"/>
            </a:pPr>
            <a:r>
              <a:rPr lang="fi-FI" dirty="0"/>
              <a:t>Tieto tulee </a:t>
            </a:r>
            <a:r>
              <a:rPr lang="fi-FI" i="1" dirty="0"/>
              <a:t>a priori </a:t>
            </a:r>
            <a:r>
              <a:rPr lang="fi-FI" dirty="0"/>
              <a:t>(”etukäteen”)</a:t>
            </a:r>
          </a:p>
          <a:p>
            <a:pPr>
              <a:buFontTx/>
              <a:buChar char="-"/>
            </a:pPr>
            <a:r>
              <a:rPr lang="fi-FI" dirty="0"/>
              <a:t>Rationalistinen päättely on deduktiivista (eli johdetaan premisseistä tai lähtökohdista)</a:t>
            </a:r>
          </a:p>
          <a:p>
            <a:pPr>
              <a:buFontTx/>
              <a:buChar char="-"/>
            </a:pPr>
            <a:r>
              <a:rPr lang="fi-FI" dirty="0"/>
              <a:t>esim. matematiikka ja logiikan säännöt ovat pitkälti rationalistisia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9744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8DD831-2637-418E-96A2-E0D4E565B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KantIN</a:t>
            </a:r>
            <a:r>
              <a:rPr lang="fi-FI" dirty="0"/>
              <a:t> KOPERNIKAANINEN VALLANKUMOUS – MIHIN TIETO PERUSTUU?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C935B4-081F-4143-96E0-60982A33D0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8267120" cy="3448595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Kant yhdisti rationalismin (järkeily) ja empirismin (havainnot). </a:t>
            </a:r>
          </a:p>
          <a:p>
            <a:pPr marL="0" indent="0">
              <a:buNone/>
            </a:pPr>
            <a:r>
              <a:rPr lang="fi-FI" dirty="0"/>
              <a:t>Me emme voi havaita maailmaa sellaisena kuin se on (</a:t>
            </a:r>
            <a:r>
              <a:rPr lang="fi-FI" dirty="0" err="1"/>
              <a:t>noumenon</a:t>
            </a:r>
            <a:r>
              <a:rPr lang="fi-FI" dirty="0"/>
              <a:t>), vaan sellaisena kuin se meille ilmenee (</a:t>
            </a:r>
            <a:r>
              <a:rPr lang="fi-FI" dirty="0" err="1"/>
              <a:t>fenomenon</a:t>
            </a:r>
            <a:r>
              <a:rPr lang="fi-FI" dirty="0"/>
              <a:t>). </a:t>
            </a:r>
          </a:p>
          <a:p>
            <a:pPr marL="0" indent="0">
              <a:buNone/>
            </a:pPr>
            <a:r>
              <a:rPr lang="fi-FI" dirty="0"/>
              <a:t>Ymmärryksen kategorioiden (esim. tila, paikka, aika, syy-seuraussuhde) kautta saamme tietoa ja ymmärrämme maailmaa.</a:t>
            </a:r>
          </a:p>
        </p:txBody>
      </p:sp>
    </p:spTree>
    <p:extLst>
      <p:ext uri="{BB962C8B-B14F-4D97-AF65-F5344CB8AC3E}">
        <p14:creationId xmlns:p14="http://schemas.microsoft.com/office/powerpoint/2010/main" val="2513029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D7184-2D1F-4551-883C-2F9BB8D28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FILOSOFIAN PARADOKSEJA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A25DF2-C098-49BF-B08A-2DC3AFCD8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Selvitä mitä filosofian paradoksi tarkoittaa. Valmistaudu kertomaan se luokalle. </a:t>
            </a:r>
          </a:p>
          <a:p>
            <a:pPr marL="457200" indent="-457200">
              <a:buAutoNum type="arabicPeriod"/>
            </a:pPr>
            <a:r>
              <a:rPr lang="fi-FI" dirty="0"/>
              <a:t>Miten tätä paradoksia on yritetty ratkaista (jos ratkaisu on löytynyt)</a:t>
            </a:r>
          </a:p>
          <a:p>
            <a:pPr>
              <a:buFontTx/>
              <a:buChar char="-"/>
            </a:pPr>
            <a:r>
              <a:rPr lang="fi-FI" dirty="0"/>
              <a:t>Voit koettaa itsekin ratkaista paradoksia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8845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D61A4-7643-4147-AE4B-D04573934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Metafysiikka – mitä on olemassa?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977570-CF60-4CA8-AD11-4767CD03EA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/>
              <a:t>Materialismi: </a:t>
            </a:r>
          </a:p>
          <a:p>
            <a:pPr>
              <a:buFontTx/>
              <a:buChar char="-"/>
            </a:pPr>
            <a:r>
              <a:rPr lang="fi-FI" dirty="0"/>
              <a:t>todellisuus on pohjimmiltaan ainetta</a:t>
            </a:r>
          </a:p>
          <a:p>
            <a:pPr marL="0" indent="0">
              <a:buNone/>
            </a:pPr>
            <a:r>
              <a:rPr lang="fi-FI" b="1" dirty="0"/>
              <a:t>Idealismi: </a:t>
            </a:r>
          </a:p>
          <a:p>
            <a:pPr>
              <a:buFontTx/>
              <a:buChar char="-"/>
            </a:pPr>
            <a:r>
              <a:rPr lang="fi-FI" dirty="0"/>
              <a:t>Todellisuus on pohjimmiltaan henkinen</a:t>
            </a:r>
          </a:p>
          <a:p>
            <a:pPr>
              <a:buFontTx/>
              <a:buChar char="-"/>
            </a:pPr>
            <a:r>
              <a:rPr lang="fi-FI" dirty="0"/>
              <a:t>Platon: maailman oliot ovat epätäydellisiä kopioita henkisestä ideamaailmasta</a:t>
            </a:r>
          </a:p>
          <a:p>
            <a:pPr>
              <a:buFontTx/>
              <a:buChar char="-"/>
            </a:pPr>
            <a:r>
              <a:rPr lang="fi-FI" dirty="0"/>
              <a:t>Subjektiivinen idealismi – jos kukaan ei havaitse esinettä/oliota, sitä ei ole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8E71BB-F0D6-4457-8C7F-499148A9EF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Idealismi: </a:t>
            </a:r>
          </a:p>
          <a:p>
            <a:pPr>
              <a:buFontTx/>
              <a:buChar char="-"/>
            </a:pPr>
            <a:r>
              <a:rPr lang="fi-FI" dirty="0" err="1"/>
              <a:t>Solipsismi</a:t>
            </a:r>
            <a:r>
              <a:rPr lang="fi-FI" dirty="0"/>
              <a:t> – kaikki on vain omassa mielessäsi, myös muut ihmiset</a:t>
            </a:r>
          </a:p>
          <a:p>
            <a:pPr marL="0" indent="0">
              <a:buNone/>
            </a:pPr>
            <a:r>
              <a:rPr lang="fi-FI" b="1" dirty="0"/>
              <a:t>Dualismi</a:t>
            </a:r>
          </a:p>
          <a:p>
            <a:pPr>
              <a:buFontTx/>
              <a:buChar char="-"/>
            </a:pPr>
            <a:r>
              <a:rPr lang="fi-FI" dirty="0"/>
              <a:t>Todellisuus koostuu mielestä ja aineesta</a:t>
            </a:r>
          </a:p>
          <a:p>
            <a:pPr>
              <a:buFontTx/>
              <a:buChar char="-"/>
            </a:pPr>
            <a:r>
              <a:rPr lang="fi-FI" dirty="0"/>
              <a:t>mieli-ruumis – ongelma</a:t>
            </a:r>
          </a:p>
          <a:p>
            <a:r>
              <a:rPr lang="fi-FI" dirty="0"/>
              <a:t>Miten ne voivat olla yhteydessä toisiinsa?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0399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D61A4-7643-4147-AE4B-D04573934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Metafysiikka – mitä on olemassa?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977570-CF60-4CA8-AD11-4767CD03EA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/>
              <a:t>Popperin</a:t>
            </a:r>
            <a:r>
              <a:rPr lang="fi-FI" dirty="0"/>
              <a:t> kolme maailmaa</a:t>
            </a:r>
          </a:p>
          <a:p>
            <a:pPr>
              <a:buFontTx/>
              <a:buChar char="-"/>
            </a:pPr>
            <a:r>
              <a:rPr lang="fi-FI" dirty="0"/>
              <a:t>1. maailma – fyysinen maailma – kaikki mihin voi koskea</a:t>
            </a:r>
          </a:p>
          <a:p>
            <a:pPr>
              <a:buFontTx/>
              <a:buChar char="-"/>
            </a:pPr>
            <a:r>
              <a:rPr lang="fi-FI" dirty="0"/>
              <a:t>2. maailma – mentaalinen maailma – unet, pelot</a:t>
            </a:r>
          </a:p>
          <a:p>
            <a:pPr>
              <a:buFontTx/>
              <a:buChar char="-"/>
            </a:pPr>
            <a:r>
              <a:rPr lang="fi-FI" dirty="0"/>
              <a:t>3. maailma – kulttuurinen maailma – joulupukki, fanikulttuurit </a:t>
            </a:r>
            <a:r>
              <a:rPr lang="fi-FI" dirty="0" err="1"/>
              <a:t>jne</a:t>
            </a:r>
            <a:r>
              <a:rPr lang="fi-FI" dirty="0"/>
              <a:t>…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8E71BB-F0D6-4457-8C7F-499148A9EF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9311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089417-95F6-48BF-AF3B-D6746B0F0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Onko ihmisillä vapaa tahto?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FE7E53-47F0-4971-817C-311E22F9FE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Determinismi</a:t>
            </a:r>
          </a:p>
          <a:p>
            <a:pPr>
              <a:buFontTx/>
              <a:buChar char="-"/>
            </a:pPr>
            <a:r>
              <a:rPr lang="fi-FI" dirty="0"/>
              <a:t>Kaikki määräytyy ennalta</a:t>
            </a:r>
          </a:p>
          <a:p>
            <a:r>
              <a:rPr lang="fi-FI" dirty="0"/>
              <a:t>Vaikuttavat tekijät ovat monimutkaisia, mutta lopulta kaikki määräytyy esimerkiksi evoluution, aivokemian ja muiden fysikaalisten tekijöiden kautta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5933475-9FCB-4C7A-BACE-CC56ADFB19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Indeterminismi</a:t>
            </a:r>
          </a:p>
          <a:p>
            <a:pPr>
              <a:buFontTx/>
              <a:buChar char="-"/>
            </a:pPr>
            <a:r>
              <a:rPr lang="fi-FI" dirty="0"/>
              <a:t>Ihmisellä on vapaa tahto</a:t>
            </a:r>
          </a:p>
          <a:p>
            <a:r>
              <a:rPr lang="fi-FI" dirty="0"/>
              <a:t>Ihminen voi oikeasti valita ja tehdä eri tilanteissa toisin</a:t>
            </a:r>
          </a:p>
          <a:p>
            <a:pPr marL="0" indent="0">
              <a:buNone/>
            </a:pPr>
            <a:r>
              <a:rPr lang="fi-FI" dirty="0"/>
              <a:t>&gt; Tähän liittyy vastuu esimerkiksi rikosten kohdalla</a:t>
            </a:r>
          </a:p>
        </p:txBody>
      </p:sp>
    </p:spTree>
    <p:extLst>
      <p:ext uri="{BB962C8B-B14F-4D97-AF65-F5344CB8AC3E}">
        <p14:creationId xmlns:p14="http://schemas.microsoft.com/office/powerpoint/2010/main" val="1385073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5FCF9A-FDAB-451A-9206-4D198F56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exist</a:t>
            </a:r>
            <a:r>
              <a:rPr lang="fi-FI" dirty="0"/>
              <a:t>?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think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082E7-67BA-4394-BC67-2D3E053C8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KATSO VIDEO</a:t>
            </a:r>
          </a:p>
          <a:p>
            <a:pPr marL="457200" indent="-457200">
              <a:buAutoNum type="arabicPeriod"/>
            </a:pPr>
            <a:r>
              <a:rPr lang="fi-FI" dirty="0"/>
              <a:t>AVAA WILMAAN SAAMASI GOOGLE SLIDES – LINKKI</a:t>
            </a:r>
          </a:p>
          <a:p>
            <a:pPr marL="457200" indent="-457200">
              <a:buAutoNum type="arabicPeriod"/>
            </a:pPr>
            <a:r>
              <a:rPr lang="fi-FI" dirty="0"/>
              <a:t>KOOSTA DOKUMENTTIIN PARISI/RYHMÄSI KANSSA VIDEON KESKEISIMMÄT AJATUKSET</a:t>
            </a:r>
          </a:p>
          <a:p>
            <a:pPr marL="457200" lvl="1" indent="0">
              <a:buNone/>
            </a:pPr>
            <a:r>
              <a:rPr lang="fi-FI" dirty="0"/>
              <a:t>* LAITA OTSIKOKSI VIDEON JA SEN ASIANTUNTIJAN NIMI</a:t>
            </a:r>
          </a:p>
          <a:p>
            <a:pPr marL="457200" lvl="1" indent="0">
              <a:buNone/>
            </a:pPr>
            <a:r>
              <a:rPr lang="fi-FI" dirty="0"/>
              <a:t>* MUISTIINPANOT LYHYESTI RANSKALAISIN VIIVOIN (MAX. </a:t>
            </a:r>
            <a:r>
              <a:rPr lang="fi-FI"/>
              <a:t>15 SANAA)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KERRO KESKEISET AJATUKSET LUOKALLE</a:t>
            </a:r>
          </a:p>
        </p:txBody>
      </p:sp>
    </p:spTree>
    <p:extLst>
      <p:ext uri="{BB962C8B-B14F-4D97-AF65-F5344CB8AC3E}">
        <p14:creationId xmlns:p14="http://schemas.microsoft.com/office/powerpoint/2010/main" val="4130580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D023DC-9FD8-4AE5-830C-654E5283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Onko olemassa yleiskäsitteitä?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DBD03B-7471-463A-87AD-53BCD0B1E6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NOMINALISMI</a:t>
            </a:r>
          </a:p>
          <a:p>
            <a:pPr>
              <a:buFontTx/>
              <a:buChar char="-"/>
            </a:pPr>
            <a:r>
              <a:rPr lang="fi-FI" dirty="0"/>
              <a:t>On vain yksittäisiä olioita</a:t>
            </a:r>
          </a:p>
          <a:p>
            <a:pPr marL="0" indent="0">
              <a:buNone/>
            </a:pPr>
            <a:r>
              <a:rPr lang="fi-FI" dirty="0"/>
              <a:t>&gt; Yhtä yleistä punaista ei ole, vain yksittäisiä ”punaisia”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E29901-7D98-4702-9BF0-964162D521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KÄSITEREALISMI</a:t>
            </a:r>
          </a:p>
          <a:p>
            <a:pPr>
              <a:buFontTx/>
              <a:buChar char="-"/>
            </a:pPr>
            <a:r>
              <a:rPr lang="fi-FI" dirty="0"/>
              <a:t>On olemassa yleiskäsitteitä</a:t>
            </a:r>
          </a:p>
          <a:p>
            <a:pPr marL="0" indent="0">
              <a:buNone/>
            </a:pPr>
            <a:r>
              <a:rPr lang="fi-FI" dirty="0"/>
              <a:t>&gt; Nämä selittävät miksi voimme puhua esim. punaisuudesta tai pyöreydestä</a:t>
            </a:r>
          </a:p>
        </p:txBody>
      </p:sp>
    </p:spTree>
    <p:extLst>
      <p:ext uri="{BB962C8B-B14F-4D97-AF65-F5344CB8AC3E}">
        <p14:creationId xmlns:p14="http://schemas.microsoft.com/office/powerpoint/2010/main" val="147152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297EC7-FFF5-498F-B1F7-38E3EDACD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Esimerkkejä paradokseista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4ADF89-BDF9-44B5-A707-BEDCAECE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Valehtelijan paradoksi</a:t>
            </a:r>
            <a:r>
              <a:rPr lang="fi-FI" dirty="0"/>
              <a:t>: </a:t>
            </a:r>
          </a:p>
          <a:p>
            <a:pPr>
              <a:buFontTx/>
              <a:buChar char="-"/>
            </a:pPr>
            <a:r>
              <a:rPr lang="fi-FI" dirty="0"/>
              <a:t>henkilö joka valehtelee aina: valehtelija sanoo - ”Tämä lause on epätosi” tai ”Minä valehtelen”</a:t>
            </a:r>
          </a:p>
          <a:p>
            <a:pPr marL="0" indent="0">
              <a:buNone/>
            </a:pPr>
            <a:r>
              <a:rPr lang="fi-FI" dirty="0"/>
              <a:t>&lt; mutta silloinhan hän puhuu totta</a:t>
            </a:r>
          </a:p>
          <a:p>
            <a:pPr marL="0" indent="0">
              <a:buNone/>
            </a:pPr>
            <a:r>
              <a:rPr lang="fi-FI" b="1" dirty="0"/>
              <a:t>Kilpikonna ja </a:t>
            </a:r>
            <a:r>
              <a:rPr lang="fi-FI" b="1" dirty="0" err="1"/>
              <a:t>Akhilles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/>
              <a:t>Kumpi voittaa kisassa?</a:t>
            </a:r>
          </a:p>
          <a:p>
            <a:pPr>
              <a:buFontTx/>
              <a:buChar char="-"/>
            </a:pPr>
            <a:r>
              <a:rPr lang="fi-FI" dirty="0" err="1"/>
              <a:t>Akhilleksen</a:t>
            </a:r>
            <a:r>
              <a:rPr lang="fi-FI" dirty="0"/>
              <a:t> pitää aina ensin tulla siihen kohtaan jossa kilpikonna oli hetki sitten, ja kilpikonna on aina mennyt ainakin hieman pidemmälle, äärettömyyksiin saakka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dirty="0" err="1"/>
              <a:t>Akhilles</a:t>
            </a:r>
            <a:r>
              <a:rPr lang="fi-FI" dirty="0"/>
              <a:t> ei koskaan saavuta kilpikonnaa</a:t>
            </a:r>
          </a:p>
        </p:txBody>
      </p:sp>
    </p:spTree>
    <p:extLst>
      <p:ext uri="{BB962C8B-B14F-4D97-AF65-F5344CB8AC3E}">
        <p14:creationId xmlns:p14="http://schemas.microsoft.com/office/powerpoint/2010/main" val="1846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45756D-5295-475D-98AB-3C89D1273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KAHOOT 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FEA3D9-5A04-41EB-84D4-652F51F6F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fi-FI" dirty="0"/>
              <a:t>LUE SAAMASI KAPPALE</a:t>
            </a:r>
          </a:p>
          <a:p>
            <a:pPr marL="457200" indent="-457200">
              <a:buAutoNum type="arabicPeriod"/>
            </a:pPr>
            <a:r>
              <a:rPr lang="fi-FI" dirty="0"/>
              <a:t>ETSI KAPPALEEN KESKEINEN ASIA</a:t>
            </a:r>
          </a:p>
          <a:p>
            <a:pPr marL="457200" indent="-457200">
              <a:buAutoNum type="arabicPeriod"/>
            </a:pPr>
            <a:r>
              <a:rPr lang="fi-FI" dirty="0"/>
              <a:t>LAADI KAHOOT KYSYMYS</a:t>
            </a:r>
          </a:p>
          <a:p>
            <a:pPr lvl="1">
              <a:buFontTx/>
              <a:buChar char="-"/>
            </a:pPr>
            <a:r>
              <a:rPr lang="fi-FI" dirty="0"/>
              <a:t>Kolme vastausvaihtoehtoa</a:t>
            </a:r>
          </a:p>
          <a:p>
            <a:pPr lvl="1">
              <a:buFontTx/>
              <a:buChar char="-"/>
            </a:pPr>
            <a:r>
              <a:rPr lang="fi-FI" dirty="0"/>
              <a:t>Ympyröi oikea vastaus</a:t>
            </a:r>
          </a:p>
          <a:p>
            <a:pPr marL="0" indent="0">
              <a:buNone/>
            </a:pPr>
            <a:r>
              <a:rPr lang="fi-FI" dirty="0"/>
              <a:t>4. TUO KYSYMYS ETEEN KUN OLET VALMIS JA OTA RISTIKKO MUKAAN</a:t>
            </a:r>
          </a:p>
          <a:p>
            <a:pPr marL="0" indent="0">
              <a:buNone/>
            </a:pPr>
            <a:r>
              <a:rPr lang="fi-FI" dirty="0"/>
              <a:t>5. KERROTAAN OMAN KAPPALEEN KESKEINEN ASIA MUULLE LUOKALLE</a:t>
            </a:r>
          </a:p>
          <a:p>
            <a:pPr marL="0" indent="0">
              <a:buNone/>
            </a:pPr>
            <a:r>
              <a:rPr lang="fi-FI" dirty="0"/>
              <a:t>6. JOS OLET VALMIS – VASTAA YHTEEN VALITSEMAASI KOTITEHTÄVÄÄN (KPL 1 JA 2)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010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53E070-C784-4632-A388-C1038B21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filosofia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75811-BE97-4BF8-A728-A6D7B1BF5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Filos</a:t>
            </a:r>
            <a:r>
              <a:rPr lang="fi-FI" dirty="0"/>
              <a:t> </a:t>
            </a:r>
            <a:r>
              <a:rPr lang="fi-FI" dirty="0" err="1"/>
              <a:t>sofia</a:t>
            </a:r>
            <a:r>
              <a:rPr lang="fi-FI" dirty="0"/>
              <a:t> – viisauden rakastamista</a:t>
            </a:r>
          </a:p>
          <a:p>
            <a:r>
              <a:rPr lang="fi-FI" dirty="0"/>
              <a:t>Ihmettelyä, totutun kyseenalaistamista</a:t>
            </a:r>
          </a:p>
          <a:p>
            <a:r>
              <a:rPr lang="fi-FI" dirty="0"/>
              <a:t>Tutkimusalana periaatteessa kaikki</a:t>
            </a:r>
          </a:p>
        </p:txBody>
      </p:sp>
    </p:spTree>
    <p:extLst>
      <p:ext uri="{BB962C8B-B14F-4D97-AF65-F5344CB8AC3E}">
        <p14:creationId xmlns:p14="http://schemas.microsoft.com/office/powerpoint/2010/main" val="201873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25CE7B-B10C-4AE3-BD00-217B71A4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Filosofian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FBB26B-5BA1-439B-BA2C-222D21AB741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Metafysiikka</a:t>
            </a:r>
          </a:p>
          <a:p>
            <a:pPr>
              <a:buFontTx/>
              <a:buChar char="-"/>
            </a:pPr>
            <a:r>
              <a:rPr lang="fi-FI" dirty="0"/>
              <a:t>Ontologia (kaiken olemus)</a:t>
            </a:r>
          </a:p>
          <a:p>
            <a:pPr>
              <a:buFontTx/>
              <a:buChar char="-"/>
            </a:pPr>
            <a:r>
              <a:rPr lang="fi-FI" dirty="0"/>
              <a:t>Teologia (onko Jumalaa)</a:t>
            </a:r>
          </a:p>
          <a:p>
            <a:pPr>
              <a:buFontTx/>
              <a:buChar char="-"/>
            </a:pPr>
            <a:r>
              <a:rPr lang="fi-FI" dirty="0"/>
              <a:t>Kosmologia (maailmankaikkeuden olemus)</a:t>
            </a:r>
          </a:p>
          <a:p>
            <a:pPr marL="0" indent="0">
              <a:buNone/>
            </a:pPr>
            <a:r>
              <a:rPr lang="fi-FI" b="1" dirty="0"/>
              <a:t>Tietoteoria</a:t>
            </a:r>
          </a:p>
          <a:p>
            <a:pPr marL="0" indent="0">
              <a:buNone/>
            </a:pPr>
            <a:r>
              <a:rPr lang="fi-FI" dirty="0"/>
              <a:t>- Tiedon ja tieteen perusteet</a:t>
            </a:r>
          </a:p>
          <a:p>
            <a:pPr marL="0" indent="0">
              <a:buNone/>
            </a:pPr>
            <a:r>
              <a:rPr lang="fi-FI" b="1" dirty="0"/>
              <a:t>Logiikka</a:t>
            </a:r>
          </a:p>
          <a:p>
            <a:pPr marL="0" indent="0">
              <a:buNone/>
            </a:pPr>
            <a:r>
              <a:rPr lang="fi-FI" b="1" dirty="0"/>
              <a:t>- </a:t>
            </a:r>
            <a:r>
              <a:rPr lang="fi-FI" dirty="0"/>
              <a:t>Johdonmukainen päättely</a:t>
            </a:r>
            <a:endParaRPr lang="fi-FI" b="1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84FC6B-6194-44FD-9E23-14775795B9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 Yhteiskuntafilosofia</a:t>
            </a:r>
          </a:p>
          <a:p>
            <a:pPr marL="0" indent="0">
              <a:buNone/>
            </a:pPr>
            <a:r>
              <a:rPr lang="fi-FI" dirty="0"/>
              <a:t>- yhteiskuntateoriat, oikeudenmukaisuus</a:t>
            </a:r>
          </a:p>
          <a:p>
            <a:pPr marL="0" indent="0">
              <a:buNone/>
            </a:pPr>
            <a:r>
              <a:rPr lang="fi-FI" b="1" dirty="0"/>
              <a:t>Etiikka</a:t>
            </a:r>
          </a:p>
          <a:p>
            <a:pPr marL="0" indent="0">
              <a:buNone/>
            </a:pPr>
            <a:r>
              <a:rPr lang="fi-FI" dirty="0"/>
              <a:t>- Teorioita oikeasta ja väärästä</a:t>
            </a:r>
          </a:p>
          <a:p>
            <a:pPr marL="0" indent="0">
              <a:buNone/>
            </a:pPr>
            <a:r>
              <a:rPr lang="fi-FI" b="1" dirty="0"/>
              <a:t>Estetiikka</a:t>
            </a:r>
          </a:p>
          <a:p>
            <a:pPr marL="0" indent="0">
              <a:buNone/>
            </a:pPr>
            <a:r>
              <a:rPr lang="fi-FI" dirty="0"/>
              <a:t>- Taiteen ja kauneuden perusteet</a:t>
            </a:r>
          </a:p>
        </p:txBody>
      </p:sp>
    </p:spTree>
    <p:extLst>
      <p:ext uri="{BB962C8B-B14F-4D97-AF65-F5344CB8AC3E}">
        <p14:creationId xmlns:p14="http://schemas.microsoft.com/office/powerpoint/2010/main" val="97545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844AC6-5385-4A77-9E44-745E4A3F4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3288" y="411697"/>
            <a:ext cx="9605635" cy="1059305"/>
          </a:xfrm>
        </p:spPr>
        <p:txBody>
          <a:bodyPr>
            <a:normAutofit fontScale="90000"/>
          </a:bodyPr>
          <a:lstStyle/>
          <a:p>
            <a:r>
              <a:rPr lang="fi-FI" dirty="0"/>
              <a:t>LUE ARTIKKELI. </a:t>
            </a:r>
            <a:br>
              <a:rPr lang="fi-FI" dirty="0"/>
            </a:br>
            <a:r>
              <a:rPr lang="fi-FI" dirty="0"/>
              <a:t>ARVIOI ARTIKKELISSA ESITETYN TIEDON PERUSTEITA.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CB4D26-FB70-446F-9C40-1A20703584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Vita </a:t>
            </a:r>
            <a:r>
              <a:rPr lang="fi-FI" dirty="0" err="1"/>
              <a:t>Aktive</a:t>
            </a:r>
            <a:r>
              <a:rPr lang="fi-FI" dirty="0"/>
              <a:t> – Miksi rokotukset ovat haitallisia? </a:t>
            </a:r>
          </a:p>
          <a:p>
            <a:pPr marL="0" indent="0">
              <a:buNone/>
            </a:pPr>
            <a:r>
              <a:rPr lang="fi-FI" dirty="0"/>
              <a:t>KIRJAA MUISTIIN RANSKALAISIN VIIVOIN PARI AJATUSTA / PERUSTELUA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CBC24B-A78D-45D7-BD69-36E36DEB23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9318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334A37-2174-40AE-96AF-A57B1BF5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Taitavaa ajattelua?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DBD473-4C9E-4854-A915-D7E2121A6E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PIIRTEITÄ: </a:t>
            </a:r>
          </a:p>
          <a:p>
            <a:pPr>
              <a:buFontTx/>
              <a:buChar char="-"/>
            </a:pPr>
            <a:r>
              <a:rPr lang="fi-FI" dirty="0"/>
              <a:t>Huolellisesti perusteltu, pätevät perusteet</a:t>
            </a:r>
          </a:p>
          <a:p>
            <a:pPr>
              <a:buFontTx/>
              <a:buChar char="-"/>
            </a:pPr>
            <a:r>
              <a:rPr lang="fi-FI" dirty="0"/>
              <a:t>Käsitteet on selvennetty </a:t>
            </a:r>
          </a:p>
          <a:p>
            <a:pPr>
              <a:buFontTx/>
              <a:buChar char="-"/>
            </a:pPr>
            <a:r>
              <a:rPr lang="fi-FI" dirty="0"/>
              <a:t>Muita </a:t>
            </a:r>
            <a:r>
              <a:rPr lang="fi-FI" dirty="0" err="1"/>
              <a:t>esim</a:t>
            </a:r>
            <a:r>
              <a:rPr lang="fi-FI" dirty="0"/>
              <a:t>: kriittisyys, johdonmukaisuus, totuttujen ajatusmallien kyseenalaistaminen, tilannekohtaisuus, muiden näkökulmien kuunteleminen</a:t>
            </a:r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CABF8AD-4565-4CE8-8D0F-589A32BA7D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535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2B2FD3-C606-4C89-ADD4-67C8CF74B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Argumentointivirheitä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B9DEF8-E855-4428-9F80-880BA873D8F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Henkilöä vastaan käyminen</a:t>
            </a:r>
          </a:p>
          <a:p>
            <a:pPr marL="0" indent="0">
              <a:buNone/>
            </a:pPr>
            <a:r>
              <a:rPr lang="fi-FI" dirty="0"/>
              <a:t>- Argumentti voi olla hyvä, vaikka esittäjä ei olisi esim. suosittu, tai hän on nuori tms.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Kausaaliset virhepäätelmät</a:t>
            </a:r>
          </a:p>
          <a:p>
            <a:pPr>
              <a:buFontTx/>
              <a:buChar char="-"/>
            </a:pPr>
            <a:r>
              <a:rPr lang="fi-FI" dirty="0"/>
              <a:t>Syy-seuraussuhteen sekoittaminen</a:t>
            </a:r>
          </a:p>
          <a:p>
            <a:pPr marL="0" indent="0">
              <a:buNone/>
            </a:pPr>
            <a:r>
              <a:rPr lang="fi-FI" dirty="0"/>
              <a:t>* esim. asiat tapahtuvat peräkkäin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3AE4C17-DA10-4EF8-8C08-07F7011E6B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Vetoaminen väärään auktoriteettiin</a:t>
            </a:r>
          </a:p>
          <a:p>
            <a:pPr>
              <a:buFontTx/>
              <a:buChar char="-"/>
            </a:pPr>
            <a:r>
              <a:rPr lang="fi-FI" dirty="0"/>
              <a:t>Korkeammassa asemassa oleva, tunnettu henkilö tai enemmistö ei tee väitteestä oikeaa</a:t>
            </a:r>
          </a:p>
          <a:p>
            <a:pPr marL="0" indent="0">
              <a:buNone/>
            </a:pPr>
            <a:r>
              <a:rPr lang="fi-FI" b="1" dirty="0"/>
              <a:t>Väärä yleistäminen</a:t>
            </a:r>
          </a:p>
          <a:p>
            <a:pPr>
              <a:buFontTx/>
              <a:buChar char="-"/>
            </a:pPr>
            <a:r>
              <a:rPr lang="fi-FI" dirty="0"/>
              <a:t>Omien kokemusten perusteella tehdään johtopäätöksiä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448545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614</TotalTime>
  <Words>1283</Words>
  <Application>Microsoft Office PowerPoint</Application>
  <PresentationFormat>Laajakuva</PresentationFormat>
  <Paragraphs>221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8" baseType="lpstr">
      <vt:lpstr>Arial</vt:lpstr>
      <vt:lpstr>Gill Sans MT</vt:lpstr>
      <vt:lpstr>Wingdings</vt:lpstr>
      <vt:lpstr>Galleria</vt:lpstr>
      <vt:lpstr>FILOSOFIA 1 </vt:lpstr>
      <vt:lpstr>FILOSOFIAN PARADOKSEJA</vt:lpstr>
      <vt:lpstr>Esimerkkejä paradokseista</vt:lpstr>
      <vt:lpstr>KAHOOT TEHTÄVÄ</vt:lpstr>
      <vt:lpstr>Mitä filosofia on?</vt:lpstr>
      <vt:lpstr>Filosofian osa-alueet</vt:lpstr>
      <vt:lpstr>LUE ARTIKKELI.  ARVIOI ARTIKKELISSA ESITETYN TIEDON PERUSTEITA. </vt:lpstr>
      <vt:lpstr>Taitavaa ajattelua?</vt:lpstr>
      <vt:lpstr>Argumentointivirheitä</vt:lpstr>
      <vt:lpstr>Argumentointivirheitä</vt:lpstr>
      <vt:lpstr>Päättelyn muotoja</vt:lpstr>
      <vt:lpstr>Tapoja suhtautua tietoon</vt:lpstr>
      <vt:lpstr>Tiede - filosofiaa</vt:lpstr>
      <vt:lpstr>Tiedon perusteita</vt:lpstr>
      <vt:lpstr>Lue artikkeli – ”Uutisen takana – näin helposti keksitty valhe meni läpi MV-lehdessä”</vt:lpstr>
      <vt:lpstr>PEREHDY JOURNALISTIN OHJEISIIN (JOURNALISTIN OHJEET – JOURNALISTILIITTO) - arvioi seuraavia uutiskanavia ohjeiden pohjalta</vt:lpstr>
      <vt:lpstr>Mistä tiedän? </vt:lpstr>
      <vt:lpstr>MIHIN TIETO PERUSTUU?</vt:lpstr>
      <vt:lpstr>KantIN KOPERNIKAANINEN VALLANKUMOUS – MIHIN TIETO PERUSTUU?</vt:lpstr>
      <vt:lpstr>Metafysiikka – mitä on olemassa?</vt:lpstr>
      <vt:lpstr>Metafysiikka – mitä on olemassa?</vt:lpstr>
      <vt:lpstr>Onko ihmisillä vapaa tahto?</vt:lpstr>
      <vt:lpstr>Does free will really exist? Big think</vt:lpstr>
      <vt:lpstr>Onko olemassa yleiskäsitteitä?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1</dc:title>
  <dc:creator>perusaste 7-9 ja lukion yleistunnus</dc:creator>
  <cp:lastModifiedBy>perusaste 7-9 ja lukion yleistunnus</cp:lastModifiedBy>
  <cp:revision>42</cp:revision>
  <dcterms:created xsi:type="dcterms:W3CDTF">2022-11-30T09:30:48Z</dcterms:created>
  <dcterms:modified xsi:type="dcterms:W3CDTF">2023-01-23T13:47:02Z</dcterms:modified>
</cp:coreProperties>
</file>