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6" r:id="rId10"/>
    <p:sldId id="263" r:id="rId11"/>
    <p:sldId id="264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136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ha Mikkonen" userId="98540d9b-eb27-470c-86ad-493a99f84ba4" providerId="ADAL" clId="{7E8E92F4-695A-47AD-BCAB-8C3C41A11ED4}"/>
    <pc:docChg chg="undo custSel modSld">
      <pc:chgData name="Juha Mikkonen" userId="98540d9b-eb27-470c-86ad-493a99f84ba4" providerId="ADAL" clId="{7E8E92F4-695A-47AD-BCAB-8C3C41A11ED4}" dt="2020-09-01T09:47:21.873" v="150" actId="20577"/>
      <pc:docMkLst>
        <pc:docMk/>
      </pc:docMkLst>
      <pc:sldChg chg="modSp mod">
        <pc:chgData name="Juha Mikkonen" userId="98540d9b-eb27-470c-86ad-493a99f84ba4" providerId="ADAL" clId="{7E8E92F4-695A-47AD-BCAB-8C3C41A11ED4}" dt="2020-09-01T09:47:21.873" v="150" actId="20577"/>
        <pc:sldMkLst>
          <pc:docMk/>
          <pc:sldMk cId="3870115652" sldId="266"/>
        </pc:sldMkLst>
        <pc:spChg chg="mod">
          <ac:chgData name="Juha Mikkonen" userId="98540d9b-eb27-470c-86ad-493a99f84ba4" providerId="ADAL" clId="{7E8E92F4-695A-47AD-BCAB-8C3C41A11ED4}" dt="2020-09-01T09:47:21.873" v="150" actId="20577"/>
          <ac:spMkLst>
            <pc:docMk/>
            <pc:sldMk cId="3870115652" sldId="266"/>
            <ac:spMk id="4" creationId="{3FE04E85-67B3-495C-8AE3-4051BBA47A65}"/>
          </ac:spMkLst>
        </pc:spChg>
        <pc:spChg chg="mod">
          <ac:chgData name="Juha Mikkonen" userId="98540d9b-eb27-470c-86ad-493a99f84ba4" providerId="ADAL" clId="{7E8E92F4-695A-47AD-BCAB-8C3C41A11ED4}" dt="2020-09-01T09:47:04.892" v="112" actId="20577"/>
          <ac:spMkLst>
            <pc:docMk/>
            <pc:sldMk cId="3870115652" sldId="266"/>
            <ac:spMk id="5" creationId="{9A51A728-897B-4925-873D-E0527233EAD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ksen 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si tai epäto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ET3-ET4 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155463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Kulttuuriperintö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b="1" dirty="0"/>
              <a:t>Aineellinen kulttuuriperintö</a:t>
            </a:r>
          </a:p>
          <a:p>
            <a:pPr>
              <a:buFontTx/>
              <a:buChar char="-"/>
            </a:pPr>
            <a:r>
              <a:rPr lang="fi-FI" dirty="0"/>
              <a:t>Maailmanperintökohteet (UNESCO)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Luonnonympäristöjä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Kulttuurisesti merkittäviä ihmisen muodostamia kohteita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i-FI" dirty="0"/>
              <a:t>Suomessa 7 – esim. Suomenlinna</a:t>
            </a:r>
          </a:p>
          <a:p>
            <a:pPr>
              <a:buFont typeface="Wingdings" panose="05000000000000000000" pitchFamily="2" charset="2"/>
              <a:buChar char="Ø"/>
            </a:pP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b="1" dirty="0"/>
              <a:t>Aineeton kulttuuriperintö</a:t>
            </a:r>
          </a:p>
          <a:p>
            <a:pPr marL="0" indent="0">
              <a:buNone/>
            </a:pPr>
            <a:r>
              <a:rPr lang="fi-FI" dirty="0"/>
              <a:t>- esim. juhlat, tavat, perinteiset taiteelliset taidot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704890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Suomalainen kulttuuri-identiteetti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77334" y="2160588"/>
            <a:ext cx="4184035" cy="461559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i-FI" b="1" dirty="0"/>
              <a:t>Suomalainen kulttuuri-identiteetti</a:t>
            </a:r>
          </a:p>
          <a:p>
            <a:pPr>
              <a:buFontTx/>
              <a:buChar char="-"/>
            </a:pPr>
            <a:r>
              <a:rPr lang="fi-FI" dirty="0"/>
              <a:t>Lönnrot &gt; Kalevala</a:t>
            </a:r>
          </a:p>
          <a:p>
            <a:pPr>
              <a:buFontTx/>
              <a:buChar char="-"/>
            </a:pPr>
            <a:r>
              <a:rPr lang="fi-FI" dirty="0"/>
              <a:t>Topelius &gt; Maamme-kirja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i-FI" dirty="0"/>
              <a:t>Yhtenäinen Suomen kansa (erit. sisämaan talonpojat suomalaisuuden ytimenä) 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i="1" dirty="0"/>
              <a:t>Kritiikki</a:t>
            </a:r>
            <a:r>
              <a:rPr lang="fi-FI" dirty="0"/>
              <a:t>: </a:t>
            </a:r>
          </a:p>
          <a:p>
            <a:pPr>
              <a:buFontTx/>
              <a:buChar char="-"/>
            </a:pPr>
            <a:r>
              <a:rPr lang="fi-FI" dirty="0"/>
              <a:t>Topeliuksen Suomi-kuva yksipuolisena </a:t>
            </a:r>
            <a:r>
              <a:rPr lang="fi-FI" dirty="0" err="1"/>
              <a:t>metanarratiivina</a:t>
            </a:r>
            <a:r>
              <a:rPr lang="fi-FI" dirty="0"/>
              <a:t> (suuri tarina joka ohjaa käsityksiä suomalaisuudesta)</a:t>
            </a:r>
          </a:p>
          <a:p>
            <a:pPr marL="0" indent="0">
              <a:buNone/>
            </a:pPr>
            <a:r>
              <a:rPr lang="fi-FI" dirty="0"/>
              <a:t>&lt; dekonstruktio – </a:t>
            </a:r>
            <a:r>
              <a:rPr lang="fi-FI"/>
              <a:t>puretaan ennakko-oletukset</a:t>
            </a:r>
            <a:endParaRPr lang="fi-FI" dirty="0"/>
          </a:p>
          <a:p>
            <a:pPr marL="0" indent="0">
              <a:buNone/>
            </a:pPr>
            <a:r>
              <a:rPr lang="fi-FI" dirty="0"/>
              <a:t>&gt; Rekonstruktio &gt; monimuotoisempi Suomi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i-FI" b="1" dirty="0" err="1"/>
              <a:t>Hofsteden</a:t>
            </a:r>
            <a:r>
              <a:rPr lang="fi-FI" b="1" dirty="0"/>
              <a:t> kulttuurimallin arvio suomalaisesta kulttuurista</a:t>
            </a:r>
          </a:p>
          <a:p>
            <a:pPr>
              <a:buFontTx/>
              <a:buChar char="-"/>
            </a:pPr>
            <a:r>
              <a:rPr lang="fi-FI" dirty="0"/>
              <a:t>Suuri &lt; &gt; pieni valtaetäisyys </a:t>
            </a:r>
          </a:p>
          <a:p>
            <a:pPr>
              <a:buFontTx/>
              <a:buChar char="-"/>
            </a:pPr>
            <a:r>
              <a:rPr lang="fi-FI" dirty="0"/>
              <a:t>Yksilöllisyys &lt; &gt; yhteisöllisyys</a:t>
            </a:r>
          </a:p>
          <a:p>
            <a:pPr>
              <a:buFontTx/>
              <a:buChar char="-"/>
            </a:pPr>
            <a:r>
              <a:rPr lang="fi-FI" dirty="0"/>
              <a:t>Maskuliinisuus &lt; &gt; feminiinisyys</a:t>
            </a:r>
          </a:p>
          <a:p>
            <a:pPr>
              <a:buFontTx/>
              <a:buChar char="-"/>
            </a:pPr>
            <a:r>
              <a:rPr lang="fi-FI" dirty="0"/>
              <a:t>Suuri &lt; &gt; pieni epävarmuuden sieto</a:t>
            </a:r>
          </a:p>
          <a:p>
            <a:pPr>
              <a:buFontTx/>
              <a:buChar char="-"/>
            </a:pPr>
            <a:r>
              <a:rPr lang="fi-FI" dirty="0"/>
              <a:t>Lyhyen &lt; &gt; pitkän tähtäimen aikakäsitys</a:t>
            </a:r>
          </a:p>
          <a:p>
            <a:pPr>
              <a:buFontTx/>
              <a:buChar char="-"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30557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IHMINEN YKSILÖNÄ JA YHTEISÖN JÄSENENÄ</a:t>
            </a:r>
          </a:p>
        </p:txBody>
      </p:sp>
      <p:sp>
        <p:nvSpPr>
          <p:cNvPr id="6" name="Tekstin paikkamerkki 5"/>
          <p:cNvSpPr>
            <a:spLocks noGrp="1"/>
          </p:cNvSpPr>
          <p:nvPr>
            <p:ph type="body" idx="1"/>
          </p:nvPr>
        </p:nvSpPr>
        <p:spPr>
          <a:xfrm>
            <a:off x="675745" y="1939310"/>
            <a:ext cx="4185623" cy="576262"/>
          </a:xfrm>
        </p:spPr>
        <p:txBody>
          <a:bodyPr/>
          <a:lstStyle/>
          <a:p>
            <a:r>
              <a:rPr lang="fi-FI" dirty="0"/>
              <a:t>MINÄ</a:t>
            </a:r>
          </a:p>
        </p:txBody>
      </p:sp>
      <p:sp>
        <p:nvSpPr>
          <p:cNvPr id="7" name="Sisällön paikkamerkki 6"/>
          <p:cNvSpPr>
            <a:spLocks noGrp="1"/>
          </p:cNvSpPr>
          <p:nvPr>
            <p:ph sz="half" idx="2"/>
          </p:nvPr>
        </p:nvSpPr>
        <p:spPr>
          <a:xfrm>
            <a:off x="675744" y="2527763"/>
            <a:ext cx="4185623" cy="4224019"/>
          </a:xfrm>
        </p:spPr>
        <p:txBody>
          <a:bodyPr>
            <a:normAutofit fontScale="92500" lnSpcReduction="20000"/>
          </a:bodyPr>
          <a:lstStyle/>
          <a:p>
            <a:r>
              <a:rPr lang="fi-FI" dirty="0"/>
              <a:t>Minä-identiteetti: </a:t>
            </a:r>
          </a:p>
          <a:p>
            <a:pPr>
              <a:buFontTx/>
              <a:buChar char="-"/>
            </a:pPr>
            <a:r>
              <a:rPr lang="fi-FI" dirty="0"/>
              <a:t>identiteetin muodostuminen nuoruudessa (Marcia)</a:t>
            </a:r>
          </a:p>
          <a:p>
            <a:pPr>
              <a:buFontTx/>
              <a:buChar char="-"/>
            </a:pPr>
            <a:r>
              <a:rPr lang="fi-FI" dirty="0" err="1"/>
              <a:t>Minätarina</a:t>
            </a:r>
            <a:r>
              <a:rPr lang="fi-FI" dirty="0"/>
              <a:t> (</a:t>
            </a:r>
            <a:r>
              <a:rPr lang="fi-FI" dirty="0" err="1"/>
              <a:t>McAdams</a:t>
            </a:r>
            <a:r>
              <a:rPr lang="fi-FI" dirty="0"/>
              <a:t>)</a:t>
            </a:r>
          </a:p>
          <a:p>
            <a:r>
              <a:rPr lang="fi-FI" dirty="0"/>
              <a:t>Sosiaalinen identiteetti</a:t>
            </a:r>
          </a:p>
          <a:p>
            <a:pPr>
              <a:buFontTx/>
              <a:buChar char="-"/>
            </a:pPr>
            <a:r>
              <a:rPr lang="fi-FI" dirty="0"/>
              <a:t>”yleistetty toinen” pohjana</a:t>
            </a:r>
          </a:p>
          <a:p>
            <a:pPr>
              <a:buFontTx/>
              <a:buChar char="-"/>
            </a:pPr>
            <a:r>
              <a:rPr lang="fi-FI" dirty="0"/>
              <a:t>kulttuuri-identiteetti</a:t>
            </a:r>
          </a:p>
          <a:p>
            <a:pPr lvl="1">
              <a:buFontTx/>
              <a:buChar char="-"/>
            </a:pPr>
            <a:r>
              <a:rPr lang="fi-FI" dirty="0"/>
              <a:t>Kollektivistinen &lt; &gt; individualistinen</a:t>
            </a:r>
          </a:p>
          <a:p>
            <a:pPr lvl="1">
              <a:buFontTx/>
              <a:buChar char="-"/>
            </a:pPr>
            <a:r>
              <a:rPr lang="fi-FI" dirty="0"/>
              <a:t>Lineaarinen, multilineaarinen reaktiivinen kulttuuri (Lewis) </a:t>
            </a:r>
          </a:p>
          <a:p>
            <a:r>
              <a:rPr lang="fi-FI" dirty="0"/>
              <a:t>Toiseuden tai yksinäisyyden kokemus</a:t>
            </a:r>
          </a:p>
          <a:p>
            <a:pPr marL="457200" lvl="1" indent="0">
              <a:buNone/>
            </a:pPr>
            <a:r>
              <a:rPr lang="fi-FI" dirty="0"/>
              <a:t>- Syrjäytyminen (ks. Syrjäytymisen dynamiikka työkalu)</a:t>
            </a:r>
          </a:p>
          <a:p>
            <a:pPr marL="457200" lvl="1" indent="0">
              <a:buNone/>
            </a:pPr>
            <a:r>
              <a:rPr lang="fi-FI" dirty="0"/>
              <a:t>- ”Toinen sukupuoli” (de Beauvoir)</a:t>
            </a:r>
          </a:p>
          <a:p>
            <a:pPr lvl="1">
              <a:buFontTx/>
              <a:buChar char="-"/>
            </a:pPr>
            <a:endParaRPr lang="fi-FI" dirty="0"/>
          </a:p>
        </p:txBody>
      </p:sp>
      <p:sp>
        <p:nvSpPr>
          <p:cNvPr id="8" name="Tekstin paikkamerkki 7"/>
          <p:cNvSpPr>
            <a:spLocks noGrp="1"/>
          </p:cNvSpPr>
          <p:nvPr>
            <p:ph type="body" sz="quarter" idx="3"/>
          </p:nvPr>
        </p:nvSpPr>
        <p:spPr>
          <a:xfrm>
            <a:off x="5088383" y="1951501"/>
            <a:ext cx="4185618" cy="576262"/>
          </a:xfrm>
        </p:spPr>
        <p:txBody>
          <a:bodyPr/>
          <a:lstStyle/>
          <a:p>
            <a:r>
              <a:rPr lang="fi-FI" dirty="0"/>
              <a:t>YHTEISÖ</a:t>
            </a:r>
          </a:p>
        </p:txBody>
      </p:sp>
      <p:sp>
        <p:nvSpPr>
          <p:cNvPr id="9" name="Sisällön paikkamerkki 8"/>
          <p:cNvSpPr>
            <a:spLocks noGrp="1"/>
          </p:cNvSpPr>
          <p:nvPr>
            <p:ph sz="quarter" idx="4"/>
          </p:nvPr>
        </p:nvSpPr>
        <p:spPr>
          <a:xfrm>
            <a:off x="5088383" y="2548864"/>
            <a:ext cx="4185617" cy="40089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dirty="0"/>
              <a:t>Ryhmien väliset suhteet</a:t>
            </a:r>
          </a:p>
          <a:p>
            <a:r>
              <a:rPr lang="fi-FI" dirty="0" err="1"/>
              <a:t>Sisä</a:t>
            </a:r>
            <a:r>
              <a:rPr lang="fi-FI" dirty="0"/>
              <a:t>- ja ulkoryhmä (</a:t>
            </a:r>
            <a:r>
              <a:rPr lang="fi-FI" dirty="0" err="1"/>
              <a:t>Tajfel</a:t>
            </a:r>
            <a:r>
              <a:rPr lang="fi-FI" dirty="0"/>
              <a:t>)</a:t>
            </a:r>
          </a:p>
          <a:p>
            <a:pPr>
              <a:buFontTx/>
              <a:buChar char="-"/>
            </a:pPr>
            <a:r>
              <a:rPr lang="fi-FI" dirty="0"/>
              <a:t>”me” parempina</a:t>
            </a:r>
          </a:p>
          <a:p>
            <a:pPr lvl="1">
              <a:buFontTx/>
              <a:buChar char="-"/>
            </a:pPr>
            <a:r>
              <a:rPr lang="fi-FI" dirty="0"/>
              <a:t>Ennakkoluulot, syrjintä, rasismi</a:t>
            </a:r>
          </a:p>
          <a:p>
            <a:r>
              <a:rPr lang="fi-FI" dirty="0"/>
              <a:t>Dialogisuus: erilaisuus rikkautena</a:t>
            </a:r>
          </a:p>
          <a:p>
            <a:pPr>
              <a:buFontTx/>
              <a:buChar char="-"/>
            </a:pPr>
            <a:r>
              <a:rPr lang="fi-FI" dirty="0"/>
              <a:t>Minä-Sinä – suhde</a:t>
            </a:r>
          </a:p>
          <a:p>
            <a:pPr lvl="1">
              <a:buFontTx/>
              <a:buChar char="-"/>
            </a:pPr>
            <a:r>
              <a:rPr lang="fi-FI" dirty="0"/>
              <a:t>Aito kohtaaminen</a:t>
            </a:r>
          </a:p>
          <a:p>
            <a:pPr lvl="1">
              <a:buFontTx/>
              <a:buChar char="-"/>
            </a:pPr>
            <a:r>
              <a:rPr lang="fi-FI" dirty="0"/>
              <a:t>Toisen erilaisen äänen arvostaminen</a:t>
            </a:r>
          </a:p>
        </p:txBody>
      </p:sp>
    </p:spTree>
    <p:extLst>
      <p:ext uri="{BB962C8B-B14F-4D97-AF65-F5344CB8AC3E}">
        <p14:creationId xmlns:p14="http://schemas.microsoft.com/office/powerpoint/2010/main" val="2776125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YHTEISKUNTA JA SIINÄ VAIKUTTAMINEN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71055" y="1498204"/>
            <a:ext cx="4390313" cy="576262"/>
          </a:xfrm>
        </p:spPr>
        <p:txBody>
          <a:bodyPr/>
          <a:lstStyle/>
          <a:p>
            <a:r>
              <a:rPr lang="fi-FI" dirty="0"/>
              <a:t>YHTEISKUNTA JA VALTIO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71055" y="2074467"/>
            <a:ext cx="4390313" cy="468655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i-FI" dirty="0"/>
              <a:t>Yhteiskunta – yhteisö, jossa toimitaan  sovittujen sääntöjen mukaan: neljä sektoria</a:t>
            </a:r>
          </a:p>
          <a:p>
            <a:pPr marL="0" indent="0">
              <a:buNone/>
            </a:pPr>
            <a:r>
              <a:rPr lang="fi-FI" dirty="0"/>
              <a:t>Valtio – yksikkö, joka käyttää tätä sovittua valtaa: kolme valtaresurssia (voima, raha, ideologia)</a:t>
            </a:r>
          </a:p>
          <a:p>
            <a:r>
              <a:rPr lang="fi-FI" dirty="0"/>
              <a:t>Poliittiset ideologiat</a:t>
            </a:r>
          </a:p>
          <a:p>
            <a:pPr>
              <a:buFontTx/>
              <a:buChar char="-"/>
            </a:pPr>
            <a:r>
              <a:rPr lang="fi-FI" dirty="0"/>
              <a:t>Historian ”neljä suurta”: </a:t>
            </a:r>
          </a:p>
          <a:p>
            <a:pPr lvl="1">
              <a:buFontTx/>
              <a:buChar char="-"/>
            </a:pPr>
            <a:r>
              <a:rPr lang="fi-FI" dirty="0"/>
              <a:t>Liberalismi, konservatismi, nationalismi, sosialismi</a:t>
            </a:r>
          </a:p>
          <a:p>
            <a:pPr>
              <a:buFontTx/>
              <a:buChar char="-"/>
            </a:pPr>
            <a:r>
              <a:rPr lang="fi-FI" dirty="0"/>
              <a:t>Puoluekenttä: </a:t>
            </a:r>
          </a:p>
          <a:p>
            <a:pPr lvl="1">
              <a:buFontTx/>
              <a:buChar char="-"/>
            </a:pPr>
            <a:r>
              <a:rPr lang="fi-FI" dirty="0"/>
              <a:t>vasemmisto – oikeisto                           liberaalit – konservatiiviset arvot            jatkuva kasvu – ekologiset arvot kansallismielisyys - suvaitsevaisuus</a:t>
            </a:r>
          </a:p>
          <a:p>
            <a:r>
              <a:rPr lang="fi-FI" dirty="0"/>
              <a:t>Talous</a:t>
            </a:r>
          </a:p>
          <a:p>
            <a:pPr>
              <a:buFontTx/>
              <a:buChar char="-"/>
            </a:pPr>
            <a:r>
              <a:rPr lang="fi-FI" dirty="0"/>
              <a:t>Kapitalismi: markkinatalous </a:t>
            </a:r>
          </a:p>
          <a:p>
            <a:pPr marL="0" indent="0">
              <a:buNone/>
            </a:pPr>
            <a:r>
              <a:rPr lang="fi-FI" dirty="0"/>
              <a:t>&lt; &gt;  sosialismi: valtiojohtoinen talous</a:t>
            </a:r>
          </a:p>
          <a:p>
            <a:pPr>
              <a:buFontTx/>
              <a:buChar char="-"/>
            </a:pPr>
            <a:r>
              <a:rPr lang="fi-FI" dirty="0"/>
              <a:t>Kestävä kehitys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5088383" y="1498204"/>
            <a:ext cx="4185618" cy="576262"/>
          </a:xfrm>
        </p:spPr>
        <p:txBody>
          <a:bodyPr/>
          <a:lstStyle/>
          <a:p>
            <a:endParaRPr lang="fi-FI"/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5088384" y="2074466"/>
            <a:ext cx="4185617" cy="4686553"/>
          </a:xfrm>
        </p:spPr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36611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77334" y="2484582"/>
            <a:ext cx="8596668" cy="1320800"/>
          </a:xfrm>
        </p:spPr>
        <p:txBody>
          <a:bodyPr>
            <a:noAutofit/>
          </a:bodyPr>
          <a:lstStyle/>
          <a:p>
            <a:pPr marL="0" indent="0"/>
            <a:r>
              <a:rPr lang="fi-FI" sz="2000" dirty="0">
                <a:solidFill>
                  <a:schemeClr val="tx1"/>
                </a:solidFill>
              </a:rPr>
              <a:t>Eksplisiittinen, tutkittava täsmällinen tieto</a:t>
            </a:r>
            <a:br>
              <a:rPr lang="fi-FI" sz="2000" dirty="0">
                <a:solidFill>
                  <a:schemeClr val="tx1"/>
                </a:solidFill>
              </a:rPr>
            </a:br>
            <a:br>
              <a:rPr lang="fi-FI" sz="2000" dirty="0">
                <a:solidFill>
                  <a:schemeClr val="tx1"/>
                </a:solidFill>
              </a:rPr>
            </a:br>
            <a:r>
              <a:rPr lang="fi-FI" sz="2000" b="1" dirty="0">
                <a:solidFill>
                  <a:schemeClr val="tx1"/>
                </a:solidFill>
              </a:rPr>
              <a:t>Implisiittinen, hiljainen tieto – jota etsitään seuraavin menetelmin:</a:t>
            </a:r>
            <a:br>
              <a:rPr lang="fi-FI" sz="2000" b="1" dirty="0">
                <a:solidFill>
                  <a:schemeClr val="tx1"/>
                </a:solidFill>
              </a:rPr>
            </a:br>
            <a:br>
              <a:rPr lang="fi-FI" sz="2000" dirty="0">
                <a:solidFill>
                  <a:schemeClr val="tx1"/>
                </a:solidFill>
              </a:rPr>
            </a:br>
            <a:r>
              <a:rPr lang="fi-FI" sz="2000" dirty="0">
                <a:solidFill>
                  <a:schemeClr val="tx1"/>
                </a:solidFill>
              </a:rPr>
              <a:t>HEIKKO SIGNAALI = ILMIÖ JOKA EI VAIKUTA MERKITTÄVÄLTÄ MUTTA ON OLENNAINEN TULEVAISUUDESSA</a:t>
            </a:r>
            <a:br>
              <a:rPr lang="fi-FI" sz="2000" dirty="0">
                <a:solidFill>
                  <a:schemeClr val="tx1"/>
                </a:solidFill>
              </a:rPr>
            </a:br>
            <a:br>
              <a:rPr lang="fi-FI" sz="2000" dirty="0">
                <a:solidFill>
                  <a:schemeClr val="tx1"/>
                </a:solidFill>
              </a:rPr>
            </a:br>
            <a:r>
              <a:rPr lang="fi-FI" sz="2000" dirty="0">
                <a:solidFill>
                  <a:schemeClr val="tx1"/>
                </a:solidFill>
              </a:rPr>
              <a:t>DRIVING FORCE = Suuret ilmiöt, jotka ohjaavat ihmisten toimintaa (yli- tai alitajuisesti)</a:t>
            </a:r>
            <a:br>
              <a:rPr lang="fi-FI" sz="2000" dirty="0">
                <a:solidFill>
                  <a:schemeClr val="tx1"/>
                </a:solidFill>
              </a:rPr>
            </a:br>
            <a:br>
              <a:rPr lang="fi-FI" sz="2000" dirty="0">
                <a:solidFill>
                  <a:schemeClr val="tx1"/>
                </a:solidFill>
              </a:rPr>
            </a:br>
            <a:r>
              <a:rPr lang="fi-FI" sz="2000" dirty="0">
                <a:solidFill>
                  <a:schemeClr val="tx1"/>
                </a:solidFill>
              </a:rPr>
              <a:t>MEGATRENDI= LAAJA MUUTOSTEN KAARI ESIM. DIGITALISAATIO, TYÖN MURROS, KESTÄVÄ KEHITYS/ILMASTONMUUTOKSEN VAIKUTUS KAIKKEEN</a:t>
            </a:r>
          </a:p>
        </p:txBody>
      </p:sp>
      <p:sp>
        <p:nvSpPr>
          <p:cNvPr id="7" name="Sisällön paikkamerkki 6"/>
          <p:cNvSpPr>
            <a:spLocks noGrp="1"/>
          </p:cNvSpPr>
          <p:nvPr>
            <p:ph idx="1"/>
          </p:nvPr>
        </p:nvSpPr>
        <p:spPr>
          <a:xfrm>
            <a:off x="677334" y="461098"/>
            <a:ext cx="8596668" cy="1635557"/>
          </a:xfrm>
        </p:spPr>
        <p:txBody>
          <a:bodyPr/>
          <a:lstStyle/>
          <a:p>
            <a:pPr marL="0" indent="0">
              <a:buNone/>
            </a:pPr>
            <a:r>
              <a:rPr lang="fi-FI" sz="3200" dirty="0"/>
              <a:t>TULEVAISUUDENTUTKIMUS</a:t>
            </a:r>
          </a:p>
        </p:txBody>
      </p:sp>
    </p:spTree>
    <p:extLst>
      <p:ext uri="{BB962C8B-B14F-4D97-AF65-F5344CB8AC3E}">
        <p14:creationId xmlns:p14="http://schemas.microsoft.com/office/powerpoint/2010/main" val="19336144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MITÄ KULTTUURI ON?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1"/>
          </p:nvPr>
        </p:nvSpPr>
        <p:spPr>
          <a:xfrm>
            <a:off x="424872" y="1671782"/>
            <a:ext cx="4436497" cy="507076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fi-FI" dirty="0"/>
              <a:t>KULTTUURIN MÄÄRITTELYÄ</a:t>
            </a:r>
          </a:p>
          <a:p>
            <a:pPr>
              <a:buFontTx/>
              <a:buChar char="-"/>
            </a:pPr>
            <a:r>
              <a:rPr lang="fi-FI" dirty="0"/>
              <a:t>Laaja määritelmä: </a:t>
            </a:r>
          </a:p>
          <a:p>
            <a:pPr lvl="1">
              <a:buFontTx/>
              <a:buChar char="-"/>
            </a:pPr>
            <a:r>
              <a:rPr lang="fi-FI" dirty="0"/>
              <a:t>Aineellisten ja henkisten saavutusten kokonaisuus &lt; &gt; arkikieli: taide ja korkeakulttuuri</a:t>
            </a:r>
          </a:p>
          <a:p>
            <a:pPr lvl="1">
              <a:buFontTx/>
              <a:buChar char="-"/>
            </a:pPr>
            <a:r>
              <a:rPr lang="fi-FI" dirty="0"/>
              <a:t>Objektiiviset (esim. rakennukset) &lt; &gt; subjektiiviset piirteet (esim. normit, arvot)</a:t>
            </a:r>
          </a:p>
          <a:p>
            <a:pPr lvl="1">
              <a:buFontTx/>
              <a:buChar char="-"/>
            </a:pPr>
            <a:r>
              <a:rPr lang="fi-FI" dirty="0"/>
              <a:t>Näkyvä (kieli, tavat, taide) &lt; &gt; näkymätön (normit jne.)</a:t>
            </a:r>
          </a:p>
          <a:p>
            <a:pPr lvl="1">
              <a:buFontTx/>
              <a:buChar char="-"/>
            </a:pPr>
            <a:r>
              <a:rPr lang="fi-FI" dirty="0"/>
              <a:t>Säilyvät &lt; &gt; kehittyvät puolet</a:t>
            </a:r>
          </a:p>
          <a:p>
            <a:pPr marL="57150" indent="0">
              <a:buNone/>
            </a:pPr>
            <a:r>
              <a:rPr lang="fi-FI" dirty="0"/>
              <a:t>KULTTUURIN KEHITYS / KULTTUURIEVOLUUTIO </a:t>
            </a:r>
          </a:p>
          <a:p>
            <a:pPr lvl="1">
              <a:buFontTx/>
              <a:buChar char="-"/>
            </a:pPr>
            <a:r>
              <a:rPr lang="fi-FI" dirty="0"/>
              <a:t>Meemit: kulttuurien kehittyviä merkkejä (</a:t>
            </a:r>
            <a:r>
              <a:rPr lang="fi-FI" dirty="0" err="1"/>
              <a:t>Dawkins</a:t>
            </a:r>
            <a:r>
              <a:rPr lang="fi-FI" dirty="0"/>
              <a:t>, </a:t>
            </a:r>
            <a:r>
              <a:rPr lang="fi-FI" dirty="0" err="1"/>
              <a:t>Blackmore</a:t>
            </a:r>
            <a:r>
              <a:rPr lang="fi-FI" dirty="0"/>
              <a:t>)</a:t>
            </a:r>
          </a:p>
          <a:p>
            <a:pPr lvl="1">
              <a:buFontTx/>
              <a:buChar char="-"/>
            </a:pPr>
            <a:r>
              <a:rPr lang="fi-FI" dirty="0"/>
              <a:t>Sosialisaatio: kasvaminen kulttuurin normeihin (</a:t>
            </a:r>
            <a:r>
              <a:rPr lang="fi-FI" dirty="0" err="1"/>
              <a:t>Durkheim</a:t>
            </a:r>
            <a:r>
              <a:rPr lang="fi-FI" dirty="0"/>
              <a:t>)</a:t>
            </a:r>
          </a:p>
          <a:p>
            <a:pPr lvl="1">
              <a:buFontTx/>
              <a:buChar char="-"/>
            </a:pPr>
            <a:r>
              <a:rPr lang="fi-FI" dirty="0"/>
              <a:t>Kieli: vaikuttaako kieli kulttuuriin? (</a:t>
            </a:r>
            <a:r>
              <a:rPr lang="fi-FI" dirty="0" err="1"/>
              <a:t>Sapir-Whorf</a:t>
            </a:r>
            <a:r>
              <a:rPr lang="fi-FI" dirty="0"/>
              <a:t> hypoteesi, Chomsky)</a:t>
            </a:r>
          </a:p>
          <a:p>
            <a:pPr marL="457200" lvl="1" indent="0">
              <a:buNone/>
            </a:pPr>
            <a:r>
              <a:rPr lang="fi-FI" dirty="0"/>
              <a:t>&gt; Sivistys (vrt. </a:t>
            </a:r>
            <a:r>
              <a:rPr lang="fi-FI" dirty="0" err="1"/>
              <a:t>Rousseau</a:t>
            </a:r>
            <a:r>
              <a:rPr lang="fi-FI" dirty="0"/>
              <a:t>: sivistys estää onnen)</a:t>
            </a:r>
          </a:p>
          <a:p>
            <a:pPr>
              <a:buFontTx/>
              <a:buChar char="-"/>
            </a:pPr>
            <a:endParaRPr lang="fi-FI" dirty="0"/>
          </a:p>
        </p:txBody>
      </p:sp>
      <p:sp>
        <p:nvSpPr>
          <p:cNvPr id="5" name="Sisällön paikkamerkki 4"/>
          <p:cNvSpPr>
            <a:spLocks noGrp="1"/>
          </p:cNvSpPr>
          <p:nvPr>
            <p:ph sz="half" idx="2"/>
          </p:nvPr>
        </p:nvSpPr>
        <p:spPr>
          <a:xfrm>
            <a:off x="5089970" y="1671783"/>
            <a:ext cx="4184034" cy="491374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fi-FI" dirty="0"/>
              <a:t>KULTTUURIEN VERTAILUA</a:t>
            </a:r>
          </a:p>
          <a:p>
            <a:pPr>
              <a:buFontTx/>
              <a:buChar char="-"/>
            </a:pPr>
            <a:r>
              <a:rPr lang="fi-FI" dirty="0" err="1"/>
              <a:t>Hofstede</a:t>
            </a:r>
            <a:r>
              <a:rPr lang="fi-FI" dirty="0"/>
              <a:t>: yksilö- ja yhteisökeskeisyys</a:t>
            </a:r>
          </a:p>
          <a:p>
            <a:pPr>
              <a:buFontTx/>
              <a:buChar char="-"/>
            </a:pPr>
            <a:r>
              <a:rPr lang="fi-FI" dirty="0"/>
              <a:t>Lewis: lineaariaktiivinen, multiaktiivinen ja reaktiivinen </a:t>
            </a:r>
          </a:p>
          <a:p>
            <a:pPr>
              <a:buFontTx/>
              <a:buChar char="-"/>
            </a:pPr>
            <a:r>
              <a:rPr lang="fi-FI" dirty="0"/>
              <a:t>GLOBE </a:t>
            </a:r>
            <a:r>
              <a:rPr lang="fi-FI" dirty="0" err="1"/>
              <a:t>project</a:t>
            </a:r>
            <a:r>
              <a:rPr lang="fi-FI" dirty="0"/>
              <a:t> – työkalu liike-elämän käyttöön</a:t>
            </a:r>
          </a:p>
          <a:p>
            <a:pPr>
              <a:buFontTx/>
              <a:buChar char="-"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801566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Kulttuurin vaikutus ja tutkiminen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1"/>
          </p:nvPr>
        </p:nvSpPr>
        <p:spPr>
          <a:xfrm>
            <a:off x="677334" y="2160588"/>
            <a:ext cx="4184035" cy="4140003"/>
          </a:xfrm>
        </p:spPr>
        <p:txBody>
          <a:bodyPr/>
          <a:lstStyle/>
          <a:p>
            <a:pPr marL="0" indent="0">
              <a:buNone/>
            </a:pPr>
            <a:r>
              <a:rPr lang="fi-FI" dirty="0" err="1"/>
              <a:t>Schwartz</a:t>
            </a:r>
            <a:r>
              <a:rPr lang="fi-FI" dirty="0"/>
              <a:t>: kulttuurien poikkeavat arvot</a:t>
            </a:r>
          </a:p>
          <a:p>
            <a:pPr>
              <a:buFontTx/>
              <a:buChar char="-"/>
            </a:pPr>
            <a:r>
              <a:rPr lang="fi-FI" dirty="0"/>
              <a:t>Kulttuurien 10 universaalia perusarvoa &gt; asteikko</a:t>
            </a:r>
          </a:p>
          <a:p>
            <a:pPr lvl="1">
              <a:buFontTx/>
              <a:buChar char="-"/>
            </a:pPr>
            <a:r>
              <a:rPr lang="fi-FI" dirty="0"/>
              <a:t>Esim. Suomessa hyväntahtoisuus, turvallisuus ja universalismi tärkeitä</a:t>
            </a:r>
          </a:p>
          <a:p>
            <a:pPr marL="0" indent="0">
              <a:buNone/>
            </a:pPr>
            <a:r>
              <a:rPr lang="fi-FI" dirty="0"/>
              <a:t>Kulttuuri ohjelmoi mielesi? </a:t>
            </a:r>
          </a:p>
          <a:p>
            <a:pPr marL="0" indent="0">
              <a:buNone/>
            </a:pPr>
            <a:r>
              <a:rPr lang="fi-FI" dirty="0"/>
              <a:t>- </a:t>
            </a:r>
            <a:r>
              <a:rPr lang="fi-FI" dirty="0" err="1"/>
              <a:t>Hofstede</a:t>
            </a:r>
            <a:r>
              <a:rPr lang="fi-FI" dirty="0"/>
              <a:t>: kulttuuri kollektiivista mielen ohjelmointia</a:t>
            </a:r>
          </a:p>
          <a:p>
            <a:pPr marL="0" indent="0">
              <a:buNone/>
            </a:pPr>
            <a:r>
              <a:rPr lang="fi-FI" dirty="0"/>
              <a:t>- </a:t>
            </a:r>
            <a:r>
              <a:rPr lang="fi-FI" dirty="0" err="1"/>
              <a:t>Gadamer</a:t>
            </a:r>
            <a:r>
              <a:rPr lang="fi-FI" dirty="0"/>
              <a:t>: omakuva rakentuu ympäröivän kulttuurin pohjalta</a:t>
            </a:r>
          </a:p>
        </p:txBody>
      </p:sp>
      <p:sp>
        <p:nvSpPr>
          <p:cNvPr id="5" name="Sisällön paikkamerkki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/>
              <a:t>Kulttuuri vaikuttaa siihen miten kommunikoit</a:t>
            </a:r>
          </a:p>
          <a:p>
            <a:pPr>
              <a:buFontTx/>
              <a:buChar char="-"/>
            </a:pPr>
            <a:r>
              <a:rPr lang="fi-FI" dirty="0"/>
              <a:t>Lewis: </a:t>
            </a:r>
          </a:p>
          <a:p>
            <a:pPr lvl="1">
              <a:buFontTx/>
              <a:buChar char="-"/>
            </a:pPr>
            <a:r>
              <a:rPr lang="fi-FI" dirty="0"/>
              <a:t>Lineaariaktiivinen – tehtäväorientoitunut, esim. Sveitsi</a:t>
            </a:r>
          </a:p>
          <a:p>
            <a:pPr lvl="1">
              <a:buFontTx/>
              <a:buChar char="-"/>
            </a:pPr>
            <a:r>
              <a:rPr lang="fi-FI" dirty="0"/>
              <a:t>Multiaktiivinen – joustava ja sosiaalinen, esim. Etelä-Eurooppa</a:t>
            </a:r>
          </a:p>
          <a:p>
            <a:pPr lvl="1">
              <a:buFontTx/>
              <a:buChar char="-"/>
            </a:pPr>
            <a:r>
              <a:rPr lang="fi-FI" dirty="0"/>
              <a:t>Reaktiivinen – kuunteleva, tilaa antava, esim. Japani, Suomi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80244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Monikulttuurisuus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77334" y="1478071"/>
            <a:ext cx="4184035" cy="508556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i-FI" b="1" dirty="0"/>
              <a:t>Normatiivinen kulttuuriteoria</a:t>
            </a:r>
            <a:r>
              <a:rPr lang="fi-FI" dirty="0"/>
              <a:t>: kulttuuri on staattinen ja pysyvä</a:t>
            </a:r>
          </a:p>
          <a:p>
            <a:pPr marL="0" indent="0">
              <a:buNone/>
            </a:pPr>
            <a:r>
              <a:rPr lang="fi-FI" dirty="0"/>
              <a:t>&lt; &gt; </a:t>
            </a:r>
            <a:r>
              <a:rPr lang="fi-FI" b="1" dirty="0"/>
              <a:t>Konstruktiiviset kulttuuriteoriat</a:t>
            </a:r>
            <a:r>
              <a:rPr lang="fi-FI" dirty="0"/>
              <a:t>: ihmiset itse luovat, kulttuuri muokkautuu monin tavoin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b="1" dirty="0"/>
              <a:t>MUITA KESKEISIÄ KÄSITTEITÄ</a:t>
            </a:r>
          </a:p>
          <a:p>
            <a:pPr marL="0" indent="0">
              <a:buNone/>
            </a:pPr>
            <a:r>
              <a:rPr lang="fi-FI" dirty="0"/>
              <a:t>Konservatiivinen monikulttuurisuusnäkemys</a:t>
            </a:r>
          </a:p>
          <a:p>
            <a:pPr marL="0" indent="0">
              <a:buNone/>
            </a:pPr>
            <a:r>
              <a:rPr lang="fi-FI" dirty="0"/>
              <a:t>- </a:t>
            </a:r>
            <a:r>
              <a:rPr lang="fi-FI" dirty="0" err="1"/>
              <a:t>Monikulttuuristuminen</a:t>
            </a:r>
            <a:r>
              <a:rPr lang="fi-FI" dirty="0"/>
              <a:t> on uhka kansalliselle yhtenäisyydelle</a:t>
            </a:r>
          </a:p>
          <a:p>
            <a:pPr marL="0" indent="0">
              <a:buNone/>
            </a:pPr>
            <a:r>
              <a:rPr lang="fi-FI" dirty="0"/>
              <a:t>&lt; &gt; </a:t>
            </a:r>
          </a:p>
          <a:p>
            <a:pPr marL="0" indent="0">
              <a:buNone/>
            </a:pPr>
            <a:r>
              <a:rPr lang="fi-FI" dirty="0" err="1"/>
              <a:t>Multikulturalismi</a:t>
            </a:r>
            <a:r>
              <a:rPr lang="fi-FI" dirty="0"/>
              <a:t>: monikulttuurisuutta edistävää ja suosivaa politiikkaa</a:t>
            </a:r>
          </a:p>
          <a:p>
            <a:pPr marL="0" indent="0">
              <a:buNone/>
            </a:pPr>
            <a:r>
              <a:rPr lang="fi-FI" dirty="0" err="1"/>
              <a:t>Hybrinen</a:t>
            </a:r>
            <a:r>
              <a:rPr lang="fi-FI" dirty="0"/>
              <a:t> identiteetti</a:t>
            </a:r>
          </a:p>
          <a:p>
            <a:pPr>
              <a:buFontTx/>
              <a:buChar char="-"/>
            </a:pPr>
            <a:r>
              <a:rPr lang="fi-FI" dirty="0"/>
              <a:t>Monikulttuurisessa parisuhteessa syntyvä identiteetti</a:t>
            </a:r>
          </a:p>
          <a:p>
            <a:pPr marL="0" indent="0">
              <a:buNone/>
            </a:pPr>
            <a:r>
              <a:rPr lang="fi-FI" dirty="0" err="1"/>
              <a:t>Interetninen</a:t>
            </a:r>
            <a:r>
              <a:rPr lang="fi-FI" dirty="0"/>
              <a:t> välimatka</a:t>
            </a:r>
          </a:p>
          <a:p>
            <a:pPr marL="0" indent="0">
              <a:buNone/>
            </a:pPr>
            <a:r>
              <a:rPr lang="fi-FI" dirty="0"/>
              <a:t>- Kulttuurimaantieteellinen etäisyys valtaväestöön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5089970" y="1478071"/>
            <a:ext cx="4184034" cy="456329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i-FI" dirty="0"/>
              <a:t>KULTTUURIIN SOPEUTUMINEN</a:t>
            </a:r>
          </a:p>
          <a:p>
            <a:pPr marL="0" indent="0">
              <a:buNone/>
            </a:pPr>
            <a:r>
              <a:rPr lang="fi-FI" b="1" dirty="0"/>
              <a:t>Akkulturaatiomalli</a:t>
            </a:r>
          </a:p>
          <a:p>
            <a:pPr>
              <a:buFontTx/>
              <a:buChar char="-"/>
            </a:pPr>
            <a:r>
              <a:rPr lang="fi-FI" dirty="0"/>
              <a:t>Integraatio: otetaan mukaan omana itsenään sisään kulttuuriin</a:t>
            </a:r>
          </a:p>
          <a:p>
            <a:pPr>
              <a:buFontTx/>
              <a:buChar char="-"/>
            </a:pPr>
            <a:r>
              <a:rPr lang="fi-FI" dirty="0"/>
              <a:t>Assimilaatio: sulautetaan kulttuuriin ”maassa maan tavalla”</a:t>
            </a:r>
          </a:p>
          <a:p>
            <a:pPr>
              <a:buFontTx/>
              <a:buChar char="-"/>
            </a:pPr>
            <a:r>
              <a:rPr lang="fi-FI" dirty="0"/>
              <a:t>Isolaatio &gt; </a:t>
            </a:r>
            <a:r>
              <a:rPr lang="fi-FI" dirty="0" err="1"/>
              <a:t>marginalisaatio</a:t>
            </a:r>
            <a:endParaRPr lang="fi-FI" dirty="0"/>
          </a:p>
          <a:p>
            <a:pPr>
              <a:buFont typeface="Wingdings" panose="05000000000000000000" pitchFamily="2" charset="2"/>
              <a:buChar char="Ø"/>
            </a:pPr>
            <a:r>
              <a:rPr lang="fi-FI" dirty="0" err="1"/>
              <a:t>Diasporiset</a:t>
            </a:r>
            <a:r>
              <a:rPr lang="fi-FI" dirty="0"/>
              <a:t> yhteisöt</a:t>
            </a:r>
          </a:p>
          <a:p>
            <a:pPr>
              <a:buFont typeface="Wingdings" panose="05000000000000000000" pitchFamily="2" charset="2"/>
              <a:buChar char="Ø"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73038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Kulttuurit, syrjintä ja rasismi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77334" y="1773382"/>
            <a:ext cx="4184035" cy="508461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i-FI" b="1" dirty="0"/>
              <a:t>Kulttuurit rikkautena</a:t>
            </a:r>
          </a:p>
          <a:p>
            <a:pPr marL="0" indent="0">
              <a:buNone/>
            </a:pPr>
            <a:r>
              <a:rPr lang="fi-FI" u="sng" dirty="0"/>
              <a:t>Kulttuurinen pääoma</a:t>
            </a:r>
          </a:p>
          <a:p>
            <a:pPr>
              <a:buFontTx/>
              <a:buChar char="-"/>
            </a:pPr>
            <a:r>
              <a:rPr lang="fi-FI" dirty="0"/>
              <a:t>Kulttuurit pääomana ja rikkautena</a:t>
            </a:r>
          </a:p>
          <a:p>
            <a:pPr marL="0" indent="0">
              <a:buNone/>
            </a:pPr>
            <a:r>
              <a:rPr lang="fi-FI" dirty="0"/>
              <a:t>&gt; taitojen lähde</a:t>
            </a:r>
          </a:p>
          <a:p>
            <a:pPr marL="0" indent="0">
              <a:buNone/>
            </a:pPr>
            <a:r>
              <a:rPr lang="fi-FI" u="sng" dirty="0"/>
              <a:t>Kulttuuriäly</a:t>
            </a:r>
          </a:p>
          <a:p>
            <a:pPr>
              <a:buFontTx/>
              <a:buChar char="-"/>
            </a:pPr>
            <a:r>
              <a:rPr lang="fi-FI" dirty="0"/>
              <a:t>taitoa toimia eri kulttuureissa mielekkäällä tavalla (tunneäly, sosiaalinen äly)</a:t>
            </a:r>
          </a:p>
          <a:p>
            <a:pPr marL="0" indent="0">
              <a:buNone/>
            </a:pPr>
            <a:r>
              <a:rPr lang="fi-FI" u="sng" dirty="0"/>
              <a:t>Kulttuurinen häkki</a:t>
            </a:r>
          </a:p>
          <a:p>
            <a:pPr>
              <a:buFontTx/>
              <a:buChar char="-"/>
            </a:pPr>
            <a:r>
              <a:rPr lang="fi-FI" dirty="0"/>
              <a:t>Kulttuurin mukavuusalue </a:t>
            </a:r>
          </a:p>
          <a:p>
            <a:pPr marL="0" indent="0">
              <a:buNone/>
            </a:pPr>
            <a:r>
              <a:rPr lang="fi-FI" dirty="0"/>
              <a:t>&lt; &gt; </a:t>
            </a:r>
          </a:p>
          <a:p>
            <a:pPr marL="0" indent="0">
              <a:buNone/>
            </a:pPr>
            <a:r>
              <a:rPr lang="fi-FI" dirty="0"/>
              <a:t>Kulttuurinen omiminen </a:t>
            </a:r>
          </a:p>
          <a:p>
            <a:pPr marL="0" indent="0">
              <a:buNone/>
            </a:pPr>
            <a:r>
              <a:rPr lang="fi-FI" dirty="0"/>
              <a:t>– toisen kulttuurin symbolit luvatta käytössä 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5089970" y="1773383"/>
            <a:ext cx="4184034" cy="488603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i-FI" b="1" dirty="0"/>
              <a:t>Syrjintä ja rasismi</a:t>
            </a:r>
          </a:p>
          <a:p>
            <a:pPr marL="0" indent="0">
              <a:buNone/>
            </a:pPr>
            <a:endParaRPr lang="fi-FI" u="sng"/>
          </a:p>
          <a:p>
            <a:pPr>
              <a:buFontTx/>
              <a:buChar char="-"/>
            </a:pPr>
            <a:r>
              <a:rPr lang="fi-FI"/>
              <a:t>Rakenteellinen </a:t>
            </a:r>
            <a:r>
              <a:rPr lang="fi-FI" dirty="0"/>
              <a:t>syrjintä: yhteiskunnan järjestelmän tiettyjä ryhmiä suosivat käytänteet</a:t>
            </a:r>
          </a:p>
          <a:p>
            <a:pPr>
              <a:buFontTx/>
              <a:buChar char="-"/>
            </a:pPr>
            <a:r>
              <a:rPr lang="fi-FI" dirty="0"/>
              <a:t>Välillinen syrjintä: </a:t>
            </a:r>
          </a:p>
          <a:p>
            <a:pPr marL="0" indent="0">
              <a:buNone/>
            </a:pPr>
            <a:r>
              <a:rPr lang="fi-FI" dirty="0"/>
              <a:t>	Muodollisesti suvaitsevat, 	käytännössä syrjivät toimet (esim. 	suomen kielen taidon korostus 	tehtävässä joka ei sitä edellytä)</a:t>
            </a:r>
          </a:p>
          <a:p>
            <a:pPr>
              <a:buFontTx/>
              <a:buChar char="-"/>
            </a:pPr>
            <a:r>
              <a:rPr lang="fi-FI" dirty="0"/>
              <a:t>Suora syrjintä: </a:t>
            </a:r>
          </a:p>
          <a:p>
            <a:r>
              <a:rPr lang="fi-FI" dirty="0"/>
              <a:t> esim. rasismi – syrjintä etnisen alkuperän perusteella 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56536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20666E2-3354-4359-9074-D881EBA09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Teema - Rasismi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60A9115-2E9A-4327-9B2E-AE3CDD7CBA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4786" y="2160588"/>
            <a:ext cx="3089363" cy="469741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i-FI" b="1" dirty="0" err="1"/>
              <a:t>TEDx</a:t>
            </a:r>
            <a:r>
              <a:rPr lang="fi-FI" b="1" dirty="0"/>
              <a:t> - </a:t>
            </a:r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Let’s get to the root of racial injustice (Megan Ming Francis)</a:t>
            </a:r>
          </a:p>
          <a:p>
            <a:pPr>
              <a:buFontTx/>
              <a:buChar char="-"/>
            </a:pP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Tärkeä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ymmärtää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rasismin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historia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juurisyyt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Individualisoinnin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vaara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Ongelma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on </a:t>
            </a: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systeemi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järjestelmä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Esimerkki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ennakkoluuloista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r>
              <a:rPr lang="en-GB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Mustan</a:t>
            </a: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GB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ruskean</a:t>
            </a: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ihmisen</a:t>
            </a: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pelko</a:t>
            </a: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fi-FI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Aktivismi auttaa &lt; &gt; lukeminen ei</a:t>
            </a:r>
          </a:p>
          <a:p>
            <a:pPr>
              <a:buFontTx/>
              <a:buChar char="-"/>
            </a:pPr>
            <a:r>
              <a:rPr lang="fi-FI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Poliisia kohtaan tiukempi valvonta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3FE04E85-67B3-495C-8AE3-4051BBA47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25586" y="1089329"/>
            <a:ext cx="3021496" cy="558181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i-FI" b="1" dirty="0"/>
              <a:t>Podcast – </a:t>
            </a:r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Sam Harris Breaks the Silence on BLM and Police Brutality</a:t>
            </a:r>
            <a:endParaRPr lang="fi-FI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faktoja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latin typeface="Calibri" panose="020F0502020204030204" pitchFamily="34" charset="0"/>
                <a:cs typeface="Times New Roman" panose="02020603050405020304" pitchFamily="18" charset="0"/>
              </a:rPr>
              <a:t>1/10000 </a:t>
            </a:r>
            <a:r>
              <a:rPr lang="en-GB" dirty="0" err="1">
                <a:latin typeface="Calibri" panose="020F0502020204030204" pitchFamily="34" charset="0"/>
                <a:cs typeface="Times New Roman" panose="02020603050405020304" pitchFamily="18" charset="0"/>
              </a:rPr>
              <a:t>pidätyksestä</a:t>
            </a:r>
            <a:r>
              <a:rPr lang="en-GB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cs typeface="Times New Roman" panose="02020603050405020304" pitchFamily="18" charset="0"/>
              </a:rPr>
              <a:t>johtaa</a:t>
            </a:r>
            <a:r>
              <a:rPr lang="en-GB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cs typeface="Times New Roman" panose="02020603050405020304" pitchFamily="18" charset="0"/>
              </a:rPr>
              <a:t>kuolemaan</a:t>
            </a:r>
            <a:r>
              <a:rPr lang="en-GB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cs typeface="Times New Roman" panose="02020603050405020304" pitchFamily="18" charset="0"/>
              </a:rPr>
              <a:t>USA:ssa</a:t>
            </a:r>
            <a:endParaRPr lang="en-GB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 err="1">
                <a:latin typeface="Calibri" panose="020F0502020204030204" pitchFamily="34" charset="0"/>
                <a:cs typeface="Times New Roman" panose="02020603050405020304" pitchFamily="18" charset="0"/>
              </a:rPr>
              <a:t>Useimmiten</a:t>
            </a:r>
            <a:r>
              <a:rPr lang="en-GB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cs typeface="Times New Roman" panose="02020603050405020304" pitchFamily="18" charset="0"/>
              </a:rPr>
              <a:t>tummaihoisen</a:t>
            </a:r>
            <a:r>
              <a:rPr lang="en-GB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cs typeface="Times New Roman" panose="02020603050405020304" pitchFamily="18" charset="0"/>
              </a:rPr>
              <a:t>tappava</a:t>
            </a:r>
            <a:r>
              <a:rPr lang="en-GB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cs typeface="Times New Roman" panose="02020603050405020304" pitchFamily="18" charset="0"/>
              </a:rPr>
              <a:t>poliisi</a:t>
            </a:r>
            <a:r>
              <a:rPr lang="en-GB" dirty="0">
                <a:latin typeface="Calibri" panose="020F0502020204030204" pitchFamily="34" charset="0"/>
                <a:cs typeface="Times New Roman" panose="02020603050405020304" pitchFamily="18" charset="0"/>
              </a:rPr>
              <a:t> on </a:t>
            </a:r>
            <a:r>
              <a:rPr lang="en-GB" dirty="0" err="1">
                <a:latin typeface="Calibri" panose="020F0502020204030204" pitchFamily="34" charset="0"/>
                <a:cs typeface="Times New Roman" panose="02020603050405020304" pitchFamily="18" charset="0"/>
              </a:rPr>
              <a:t>latino</a:t>
            </a:r>
            <a:r>
              <a:rPr lang="en-GB" dirty="0">
                <a:latin typeface="Calibri" panose="020F0502020204030204" pitchFamily="34" charset="0"/>
                <a:cs typeface="Times New Roman" panose="02020603050405020304" pitchFamily="18" charset="0"/>
              </a:rPr>
              <a:t> tai </a:t>
            </a:r>
            <a:r>
              <a:rPr lang="en-GB" dirty="0" err="1">
                <a:latin typeface="Calibri" panose="020F0502020204030204" pitchFamily="34" charset="0"/>
                <a:cs typeface="Times New Roman" panose="02020603050405020304" pitchFamily="18" charset="0"/>
              </a:rPr>
              <a:t>tummaihoinen</a:t>
            </a:r>
            <a:endParaRPr lang="en-GB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 err="1">
                <a:latin typeface="Calibri" panose="020F0502020204030204" pitchFamily="34" charset="0"/>
                <a:cs typeface="Times New Roman" panose="02020603050405020304" pitchFamily="18" charset="0"/>
              </a:rPr>
              <a:t>Tummaihoiset</a:t>
            </a:r>
            <a:r>
              <a:rPr lang="en-GB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cs typeface="Times New Roman" panose="02020603050405020304" pitchFamily="18" charset="0"/>
              </a:rPr>
              <a:t>pidätetään</a:t>
            </a:r>
            <a:r>
              <a:rPr lang="en-GB" dirty="0">
                <a:latin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cs typeface="Times New Roman" panose="02020603050405020304" pitchFamily="18" charset="0"/>
              </a:rPr>
              <a:t>laitetaan</a:t>
            </a:r>
            <a:r>
              <a:rPr lang="en-GB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cs typeface="Times New Roman" panose="02020603050405020304" pitchFamily="18" charset="0"/>
              </a:rPr>
              <a:t>käsirautoihin</a:t>
            </a:r>
            <a:r>
              <a:rPr lang="en-GB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cs typeface="Times New Roman" panose="02020603050405020304" pitchFamily="18" charset="0"/>
              </a:rPr>
              <a:t>jne</a:t>
            </a:r>
            <a:r>
              <a:rPr lang="en-GB" dirty="0">
                <a:latin typeface="Calibri" panose="020F0502020204030204" pitchFamily="34" charset="0"/>
                <a:cs typeface="Times New Roman" panose="02020603050405020304" pitchFamily="18" charset="0"/>
              </a:rPr>
              <a:t>… </a:t>
            </a:r>
            <a:r>
              <a:rPr lang="en-GB" dirty="0" err="1">
                <a:latin typeface="Calibri" panose="020F0502020204030204" pitchFamily="34" charset="0"/>
                <a:cs typeface="Times New Roman" panose="02020603050405020304" pitchFamily="18" charset="0"/>
              </a:rPr>
              <a:t>todennäköisemmin</a:t>
            </a:r>
            <a:r>
              <a:rPr lang="en-GB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cs typeface="Times New Roman" panose="02020603050405020304" pitchFamily="18" charset="0"/>
              </a:rPr>
              <a:t>kuin</a:t>
            </a:r>
            <a:r>
              <a:rPr lang="en-GB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cs typeface="Times New Roman" panose="02020603050405020304" pitchFamily="18" charset="0"/>
              </a:rPr>
              <a:t>valkoinen</a:t>
            </a:r>
            <a:r>
              <a:rPr lang="en-GB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cs typeface="Times New Roman" panose="02020603050405020304" pitchFamily="18" charset="0"/>
              </a:rPr>
              <a:t>mutta</a:t>
            </a:r>
            <a:r>
              <a:rPr lang="en-GB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cs typeface="Times New Roman" panose="02020603050405020304" pitchFamily="18" charset="0"/>
              </a:rPr>
              <a:t>valkoinen</a:t>
            </a:r>
            <a:r>
              <a:rPr lang="en-GB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cs typeface="Times New Roman" panose="02020603050405020304" pitchFamily="18" charset="0"/>
              </a:rPr>
              <a:t>ammutaan</a:t>
            </a:r>
            <a:r>
              <a:rPr lang="en-GB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cs typeface="Times New Roman" panose="02020603050405020304" pitchFamily="18" charset="0"/>
              </a:rPr>
              <a:t>todennäköisemmin</a:t>
            </a:r>
            <a:endParaRPr lang="en-GB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err="1">
                <a:latin typeface="Calibri" panose="020F0502020204030204" pitchFamily="34" charset="0"/>
                <a:cs typeface="Times New Roman" panose="02020603050405020304" pitchFamily="18" charset="0"/>
              </a:rPr>
              <a:t>Valkoisia</a:t>
            </a:r>
            <a:r>
              <a:rPr lang="en-GB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cs typeface="Times New Roman" panose="02020603050405020304" pitchFamily="18" charset="0"/>
              </a:rPr>
              <a:t>murhattuja</a:t>
            </a:r>
            <a:r>
              <a:rPr lang="en-GB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cs typeface="Times New Roman" panose="02020603050405020304" pitchFamily="18" charset="0"/>
              </a:rPr>
              <a:t>ei</a:t>
            </a:r>
            <a:r>
              <a:rPr lang="en-GB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cs typeface="Times New Roman" panose="02020603050405020304" pitchFamily="18" charset="0"/>
              </a:rPr>
              <a:t>juuri</a:t>
            </a:r>
            <a:r>
              <a:rPr lang="en-GB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cs typeface="Times New Roman" panose="02020603050405020304" pitchFamily="18" charset="0"/>
              </a:rPr>
              <a:t>uutisoida</a:t>
            </a:r>
            <a:endParaRPr lang="en-GB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 err="1">
                <a:latin typeface="Calibri" panose="020F0502020204030204" pitchFamily="34" charset="0"/>
                <a:cs typeface="Times New Roman" panose="02020603050405020304" pitchFamily="18" charset="0"/>
              </a:rPr>
              <a:t>Tummaihoiset</a:t>
            </a:r>
            <a:r>
              <a:rPr lang="en-GB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cs typeface="Times New Roman" panose="02020603050405020304" pitchFamily="18" charset="0"/>
              </a:rPr>
              <a:t>tekevät</a:t>
            </a:r>
            <a:r>
              <a:rPr lang="en-GB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cs typeface="Times New Roman" panose="02020603050405020304" pitchFamily="18" charset="0"/>
              </a:rPr>
              <a:t>enemmän</a:t>
            </a:r>
            <a:r>
              <a:rPr lang="en-GB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cs typeface="Times New Roman" panose="02020603050405020304" pitchFamily="18" charset="0"/>
              </a:rPr>
              <a:t>väkivaltarikoksia</a:t>
            </a:r>
            <a:r>
              <a:rPr lang="en-GB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cs typeface="Times New Roman" panose="02020603050405020304" pitchFamily="18" charset="0"/>
              </a:rPr>
              <a:t>ja</a:t>
            </a:r>
            <a:r>
              <a:rPr lang="en-GB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cs typeface="Times New Roman" panose="02020603050405020304" pitchFamily="18" charset="0"/>
              </a:rPr>
              <a:t>enemmän</a:t>
            </a:r>
            <a:r>
              <a:rPr lang="en-GB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cs typeface="Times New Roman" panose="02020603050405020304" pitchFamily="18" charset="0"/>
              </a:rPr>
              <a:t>rikosten</a:t>
            </a:r>
            <a:r>
              <a:rPr lang="en-GB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cs typeface="Times New Roman" panose="02020603050405020304" pitchFamily="18" charset="0"/>
              </a:rPr>
              <a:t>kohteena</a:t>
            </a:r>
            <a:r>
              <a:rPr lang="en-GB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Tummaihoisen murhannut on 97% tapauksista itsekin tummaihoinen</a:t>
            </a:r>
          </a:p>
          <a:p>
            <a:pPr marL="57150" indent="0">
              <a:buNone/>
            </a:pPr>
            <a:r>
              <a:rPr lang="fi-FI" dirty="0"/>
              <a:t>&lt; Valvotaanko mustia enemmän?</a:t>
            </a:r>
          </a:p>
          <a:p>
            <a:pPr marL="57150" indent="0">
              <a:buNone/>
            </a:pPr>
            <a:r>
              <a:rPr lang="fi-FI" dirty="0"/>
              <a:t>Miksi mustat ajautuvat rikoksiin?</a:t>
            </a:r>
          </a:p>
          <a:p>
            <a:pPr marL="57150" indent="0">
              <a:buNone/>
            </a:pPr>
            <a:r>
              <a:rPr lang="fi-FI" dirty="0"/>
              <a:t>Taloudellinen epätasa-arvo on räikeä</a:t>
            </a:r>
          </a:p>
        </p:txBody>
      </p:sp>
      <p:sp>
        <p:nvSpPr>
          <p:cNvPr id="5" name="Sisällön paikkamerkki 2">
            <a:extLst>
              <a:ext uri="{FF2B5EF4-FFF2-40B4-BE49-F238E27FC236}">
                <a16:creationId xmlns:a16="http://schemas.microsoft.com/office/drawing/2014/main" id="{9A51A728-897B-4925-873D-E0527233EADF}"/>
              </a:ext>
            </a:extLst>
          </p:cNvPr>
          <p:cNvSpPr txBox="1">
            <a:spLocks/>
          </p:cNvSpPr>
          <p:nvPr/>
        </p:nvSpPr>
        <p:spPr>
          <a:xfrm>
            <a:off x="3716186" y="2160588"/>
            <a:ext cx="3089363" cy="38807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fi-FI" b="1" dirty="0" err="1"/>
              <a:t>TEDx</a:t>
            </a:r>
            <a:r>
              <a:rPr lang="fi-FI" b="1" dirty="0"/>
              <a:t> - </a:t>
            </a: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to deconstruct racism, one headline at a time (</a:t>
            </a:r>
            <a:r>
              <a:rPr lang="en-GB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Baratunde</a:t>
            </a: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Thurston)</a:t>
            </a:r>
            <a:endParaRPr lang="fi-FI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Tummaihoiset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päätyvät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uutisiin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rikosten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kautta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joko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tekijänä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tai </a:t>
            </a: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kohteena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 err="1">
                <a:latin typeface="Calibri" panose="020F0502020204030204" pitchFamily="34" charset="0"/>
                <a:cs typeface="Times New Roman" panose="02020603050405020304" pitchFamily="18" charset="0"/>
              </a:rPr>
              <a:t>Uutisoinnin</a:t>
            </a:r>
            <a:r>
              <a:rPr lang="en-GB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cs typeface="Times New Roman" panose="02020603050405020304" pitchFamily="18" charset="0"/>
              </a:rPr>
              <a:t>rasistiset</a:t>
            </a:r>
            <a:r>
              <a:rPr lang="en-GB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cs typeface="Times New Roman" panose="02020603050405020304" pitchFamily="18" charset="0"/>
              </a:rPr>
              <a:t>asenteet</a:t>
            </a:r>
            <a:r>
              <a:rPr lang="en-GB" dirty="0">
                <a:latin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cs typeface="Times New Roman" panose="02020603050405020304" pitchFamily="18" charset="0"/>
              </a:rPr>
              <a:t>rodullistaminen</a:t>
            </a:r>
            <a:endParaRPr lang="en-GB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dirty="0" err="1">
                <a:latin typeface="Calibri" panose="020F0502020204030204" pitchFamily="34" charset="0"/>
                <a:cs typeface="Times New Roman" panose="02020603050405020304" pitchFamily="18" charset="0"/>
              </a:rPr>
              <a:t>Clickbaiting</a:t>
            </a:r>
            <a:endParaRPr lang="en-GB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70115652"/>
      </p:ext>
    </p:extLst>
  </p:cSld>
  <p:clrMapOvr>
    <a:masterClrMapping/>
  </p:clrMapOvr>
</p:sld>
</file>

<file path=ppt/theme/theme1.xml><?xml version="1.0" encoding="utf-8"?>
<a:theme xmlns:a="http://schemas.openxmlformats.org/drawingml/2006/main" name="Pin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4684</TotalTime>
  <Words>882</Words>
  <Application>Microsoft Office PowerPoint</Application>
  <PresentationFormat>Laajakuva</PresentationFormat>
  <Paragraphs>154</Paragraphs>
  <Slides>11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11</vt:i4>
      </vt:variant>
    </vt:vector>
  </HeadingPairs>
  <TitlesOfParts>
    <vt:vector size="17" baseType="lpstr">
      <vt:lpstr>Arial</vt:lpstr>
      <vt:lpstr>Calibri</vt:lpstr>
      <vt:lpstr>Trebuchet MS</vt:lpstr>
      <vt:lpstr>Wingdings</vt:lpstr>
      <vt:lpstr>Wingdings 3</vt:lpstr>
      <vt:lpstr>Pinta</vt:lpstr>
      <vt:lpstr>ET3-ET4 </vt:lpstr>
      <vt:lpstr>IHMINEN YKSILÖNÄ JA YHTEISÖN JÄSENENÄ</vt:lpstr>
      <vt:lpstr>YHTEISKUNTA JA SIINÄ VAIKUTTAMINEN</vt:lpstr>
      <vt:lpstr>Eksplisiittinen, tutkittava täsmällinen tieto  Implisiittinen, hiljainen tieto – jota etsitään seuraavin menetelmin:  HEIKKO SIGNAALI = ILMIÖ JOKA EI VAIKUTA MERKITTÄVÄLTÄ MUTTA ON OLENNAINEN TULEVAISUUDESSA  DRIVING FORCE = Suuret ilmiöt, jotka ohjaavat ihmisten toimintaa (yli- tai alitajuisesti)  MEGATRENDI= LAAJA MUUTOSTEN KAARI ESIM. DIGITALISAATIO, TYÖN MURROS, KESTÄVÄ KEHITYS/ILMASTONMUUTOKSEN VAIKUTUS KAIKKEEN</vt:lpstr>
      <vt:lpstr>MITÄ KULTTUURI ON?</vt:lpstr>
      <vt:lpstr>Kulttuurin vaikutus ja tutkiminen</vt:lpstr>
      <vt:lpstr>Monikulttuurisuus</vt:lpstr>
      <vt:lpstr>Kulttuurit, syrjintä ja rasismi</vt:lpstr>
      <vt:lpstr>Teema - Rasismi</vt:lpstr>
      <vt:lpstr>Kulttuuriperintö</vt:lpstr>
      <vt:lpstr>Suomalainen kulttuuri-identiteetti</vt:lpstr>
    </vt:vector>
  </TitlesOfParts>
  <Company>Oulun yliopisto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ET3-ET4</dc:title>
  <dc:creator>jumikkon</dc:creator>
  <cp:lastModifiedBy>Juha Mikkonen</cp:lastModifiedBy>
  <cp:revision>25</cp:revision>
  <dcterms:created xsi:type="dcterms:W3CDTF">2019-10-13T08:04:43Z</dcterms:created>
  <dcterms:modified xsi:type="dcterms:W3CDTF">2020-09-01T09:47:28Z</dcterms:modified>
</cp:coreProperties>
</file>