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2" r:id="rId1"/>
    <p:sldMasterId id="2147484037" r:id="rId2"/>
    <p:sldMasterId id="2147484049" r:id="rId3"/>
    <p:sldMasterId id="2147484061" r:id="rId4"/>
    <p:sldMasterId id="2147484073" r:id="rId5"/>
  </p:sldMasterIdLst>
  <p:notesMasterIdLst>
    <p:notesMasterId r:id="rId11"/>
  </p:notesMasterIdLst>
  <p:handoutMasterIdLst>
    <p:handoutMasterId r:id="rId12"/>
  </p:handoutMasterIdLst>
  <p:sldIdLst>
    <p:sldId id="322" r:id="rId6"/>
    <p:sldId id="323" r:id="rId7"/>
    <p:sldId id="336" r:id="rId8"/>
    <p:sldId id="337" r:id="rId9"/>
    <p:sldId id="324" r:id="rId10"/>
  </p:sldIdLst>
  <p:sldSz cx="9144000" cy="6858000" type="overhead"/>
  <p:notesSz cx="6731000" cy="9856788"/>
  <p:defaultTextStyle>
    <a:defPPr>
      <a:defRPr lang="fi-FI"/>
    </a:defPPr>
    <a:lvl1pPr algn="l" rtl="0" fontAlgn="base">
      <a:lnSpc>
        <a:spcPct val="80000"/>
      </a:lnSpc>
      <a:spcBef>
        <a:spcPct val="20000"/>
      </a:spcBef>
      <a:spcAft>
        <a:spcPct val="0"/>
      </a:spcAft>
      <a:buChar char="•"/>
      <a:defRPr sz="1000" kern="1200">
        <a:solidFill>
          <a:schemeClr val="tx1"/>
        </a:solidFill>
        <a:latin typeface="Gill Sans" pitchFamily="34" charset="0"/>
        <a:ea typeface="ＭＳ Ｐゴシック" pitchFamily="1" charset="-128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1000" kern="1200">
        <a:solidFill>
          <a:schemeClr val="tx1"/>
        </a:solidFill>
        <a:latin typeface="Gill Sans" pitchFamily="34" charset="0"/>
        <a:ea typeface="ＭＳ Ｐゴシック" pitchFamily="1" charset="-128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1000" kern="1200">
        <a:solidFill>
          <a:schemeClr val="tx1"/>
        </a:solidFill>
        <a:latin typeface="Gill Sans" pitchFamily="34" charset="0"/>
        <a:ea typeface="ＭＳ Ｐゴシック" pitchFamily="1" charset="-128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1000" kern="1200">
        <a:solidFill>
          <a:schemeClr val="tx1"/>
        </a:solidFill>
        <a:latin typeface="Gill Sans" pitchFamily="34" charset="0"/>
        <a:ea typeface="ＭＳ Ｐゴシック" pitchFamily="1" charset="-128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1000" kern="1200">
        <a:solidFill>
          <a:schemeClr val="tx1"/>
        </a:solidFill>
        <a:latin typeface="Gill Sans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Gill Sans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Gill Sans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Gill Sans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Gill Sans" pitchFamily="34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972"/>
    <a:srgbClr val="777777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Vaalea tyyli 2 - Korostus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5109" autoAdjust="0"/>
  </p:normalViewPr>
  <p:slideViewPr>
    <p:cSldViewPr>
      <p:cViewPr varScale="1">
        <p:scale>
          <a:sx n="125" d="100"/>
          <a:sy n="125" d="100"/>
        </p:scale>
        <p:origin x="11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4663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64663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ea typeface="+mn-ea"/>
              </a:defRPr>
            </a:lvl1pPr>
          </a:lstStyle>
          <a:p>
            <a:pPr>
              <a:defRPr/>
            </a:pPr>
            <a:fld id="{8AC2283D-E3E7-4D96-A30E-EF77382BE6D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820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0913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495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2" rIns="91407" bIns="4570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ea typeface="+mn-ea"/>
              </a:defRPr>
            </a:lvl1pPr>
          </a:lstStyle>
          <a:p>
            <a:pPr>
              <a:defRPr/>
            </a:pPr>
            <a:fld id="{A2008662-AC10-40EF-9FA7-1A1C7A50FFD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3286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27AA2C-D92F-49E7-B0BF-F79C32055DF9}" type="slidenum">
              <a:rPr lang="fi-FI" smtClean="0">
                <a:ea typeface="ＭＳ Ｐゴシック" pitchFamily="1" charset="-128"/>
              </a:rPr>
              <a:pPr/>
              <a:t>2</a:t>
            </a:fld>
            <a:endParaRPr lang="fi-FI" dirty="0" smtClean="0">
              <a:ea typeface="ＭＳ Ｐゴシック" pitchFamily="1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248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5F10-9EFF-4F2C-9271-D00912CA4C9B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5A2A6-1CDB-46D2-AC4E-4C1C86B354F3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7DBBD-0BB3-4DA1-956E-3D92C16C6302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Otsikko, teksti ja ClipArt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ClipArt-paikkamerkki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i-FI" noProof="0" smtClean="0"/>
              <a:t>Lisää ClipArt-kuva napsauttamalla kuvaketta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8DCBE-7ED2-4BA1-9C16-EB727194C5C8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Otsikko, ClipArt-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lipArt-paikkamerkki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i-FI" noProof="0" smtClean="0"/>
              <a:t>Lisää ClipArt-kuva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8DCBE-7ED2-4BA1-9C16-EB727194C5C8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8DCBE-7ED2-4BA1-9C16-EB727194C5C8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fi-FI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fi-FI"/>
            </a:p>
          </p:txBody>
        </p:sp>
        <p:pic>
          <p:nvPicPr>
            <p:cNvPr id="7" name="Picture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B5A18-D400-454D-A7DB-3EC5964B6FD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AF5AC-83DD-4A56-BB32-7B3EBA6D81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C12AB-3A4D-49E3-A56A-9AD647032FB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521B5-D2B1-493B-A124-59695551A54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A79F6-E9B3-4CEC-8694-1320B9442E1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41CC-CAF9-447B-AD69-24E44D93745E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BEAC8-29DA-426E-89CE-3E50D72F0ED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A62FF-270F-4716-93D9-20EDC84F5E3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8CC95-814E-4504-A4D5-3C0991A7EB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2E816-5E28-45C2-94E5-765837E7411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A9EC2-4613-4C16-8AAD-05977900185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D74C4-9FDF-4512-A03F-58404547ADB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25F10-9EFF-4F2C-9271-D00912CA4C9B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541CC-CAF9-447B-AD69-24E44D93745E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EBCCC-0A3C-4001-BF52-535767853C32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447800" y="2057400"/>
            <a:ext cx="3048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048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3BA5A-FD82-4D5A-A612-D64112238BD4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EBCCC-0A3C-4001-BF52-535767853C32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929D3-14A3-4D35-A91F-1E8280F7AB49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43922-F359-4A23-91A5-DA3E2875BF89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14BEC-7E57-4240-A0B5-CF208A6337AE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B3BEA-5495-4241-A2C2-58365A38C7B6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5B746-8E0B-4F17-A6AE-BDB728420F53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5A2A6-1CDB-46D2-AC4E-4C1C86B354F3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134100" y="609600"/>
            <a:ext cx="1562100" cy="53340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447800" y="609600"/>
            <a:ext cx="4533900" cy="53340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7DBBD-0BB3-4DA1-956E-3D92C16C6302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9D9776-8DDE-47CA-9EFC-91DB5A6AC69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1A004F-3AAD-4955-80F2-0A0B82622EAF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F512BC-2E9D-4169-8FA5-992223903EA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3BA5A-FD82-4D5A-A612-D64112238BD4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447800" y="2057400"/>
            <a:ext cx="3048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048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836570-C5EB-4200-BF57-CE1EDA6575F0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4F9501-D287-463A-B2EA-CDD08402EA4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F140E4-4C8E-4C9E-83FC-E3A6DF46E07B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D86C7F-D178-4400-A526-C04EC47F7053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EBCA2C-CCE1-4F83-AE16-759D391C340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7C5BBD-8810-4DE3-B067-3A31424C2228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04AC9C-B6D3-4E56-B983-43A2EBE28E0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134100" y="609600"/>
            <a:ext cx="1562100" cy="53340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447800" y="609600"/>
            <a:ext cx="4533900" cy="53340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E97BA5-6A50-4630-A04E-48A89BDA44F4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9776-8DDE-47CA-9EFC-91DB5A6AC69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19948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A004F-3AAD-4955-80F2-0A0B82622EA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387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929D3-14A3-4D35-A91F-1E8280F7AB49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12BC-2E9D-4169-8FA5-992223903EA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723203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36570-C5EB-4200-BF57-CE1EDA6575F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95962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9501-D287-463A-B2EA-CDD08402EA4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3477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40E4-4C8E-4C9E-83FC-E3A6DF46E07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648454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6C7F-D178-4400-A526-C04EC47F705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40365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BCA2C-CCE1-4F83-AE16-759D391C340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37305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5BBD-8810-4DE3-B067-3A31424C222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38843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AC9C-B6D3-4E56-B983-43A2EBE28E0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61595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YKSIKKÖ, MATTI MEIKÄLÄINEN, x.x.2006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7BA5-6A50-4630-A04E-48A89BDA44F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399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43922-F359-4A23-91A5-DA3E2875BF89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14BEC-7E57-4240-A0B5-CF208A6337AE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B3BEA-5495-4241-A2C2-58365A38C7B6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5B746-8E0B-4F17-A6AE-BDB728420F53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6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9.w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otsikon perustyyliä napsauttamalla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B28DCBE-7ED2-4BA1-9C16-EB727194C5C8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7" name="Picture 11" descr="ppt-pohjaEN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1" r:id="rId9"/>
    <p:sldLayoutId id="2147484032" r:id="rId10"/>
    <p:sldLayoutId id="2147484033" r:id="rId11"/>
    <p:sldLayoutId id="2147484034" r:id="rId12"/>
    <p:sldLayoutId id="2147484035" r:id="rId13"/>
    <p:sldLayoutId id="2147484036" r:id="rId14"/>
  </p:sldLayoutIdLst>
  <p:transition>
    <p:fade thruBlk="1"/>
  </p:transition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6758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fi-FI"/>
            </a:p>
          </p:txBody>
        </p:sp>
        <p:sp>
          <p:nvSpPr>
            <p:cNvPr id="67588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fi-FI"/>
            </a:p>
          </p:txBody>
        </p:sp>
        <p:pic>
          <p:nvPicPr>
            <p:cNvPr id="5130" name="Picture 5"/>
            <p:cNvPicPr>
              <a:picLocks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otsikon perustyyliä napsauttamalla</a:t>
            </a:r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759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E665578-D700-4349-9E66-F8F023785B6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</p:sldLayoutIdLst>
  <p:transition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0136" name="Picture 8" descr="vaaka_suomi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67438" y="6021388"/>
            <a:ext cx="2767012" cy="576262"/>
          </a:xfrm>
          <a:prstGeom prst="rect">
            <a:avLst/>
          </a:prstGeom>
          <a:noFill/>
        </p:spPr>
      </p:pic>
      <p:pic>
        <p:nvPicPr>
          <p:cNvPr id="560130" name="Picture 2" descr="vaaka_1"/>
          <p:cNvPicPr preferRelativeResize="0"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328738" cy="2193925"/>
          </a:xfrm>
          <a:prstGeom prst="rect">
            <a:avLst/>
          </a:prstGeom>
          <a:noFill/>
        </p:spPr>
      </p:pic>
      <p:pic>
        <p:nvPicPr>
          <p:cNvPr id="560138" name="Picture 10" descr="uusi tausta2 copy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601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609600"/>
            <a:ext cx="624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5601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2057400"/>
            <a:ext cx="6248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5601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30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rgbClr val="E4E4E4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601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601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76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>
                <a:solidFill>
                  <a:srgbClr val="E4E4E4"/>
                </a:solidFill>
                <a:ea typeface="+mn-ea"/>
              </a:defRPr>
            </a:lvl1pPr>
          </a:lstStyle>
          <a:p>
            <a:pPr>
              <a:defRPr/>
            </a:pPr>
            <a:fld id="{5B28DCBE-7ED2-4BA1-9C16-EB727194C5C8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11" descr="ppt-pohjaEN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transition>
    <p:fade thruBlk="1"/>
  </p:transition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" pitchFamily="34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" pitchFamily="34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" pitchFamily="34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Gill Sans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609600"/>
            <a:ext cx="624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2057400"/>
            <a:ext cx="6248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564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248400"/>
            <a:ext cx="4678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rgbClr val="777777"/>
                </a:solidFill>
                <a:ea typeface="+mn-ea"/>
              </a:defRPr>
            </a:lvl1pPr>
          </a:lstStyle>
          <a:p>
            <a:r>
              <a:rPr lang="fi-FI"/>
              <a:t>YKSIKKÖ, MATTI MEIKÄLÄINEN, x.x.2006</a:t>
            </a:r>
          </a:p>
        </p:txBody>
      </p:sp>
      <p:sp>
        <p:nvSpPr>
          <p:cNvPr id="5642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76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>
                <a:ea typeface="+mn-ea"/>
              </a:defRPr>
            </a:lvl1pPr>
          </a:lstStyle>
          <a:p>
            <a:fld id="{9837FA09-C114-4915-BF84-DB8CB9C90A5A}" type="slidenum">
              <a:rPr lang="fi-FI"/>
              <a:pPr/>
              <a:t>‹#›</a:t>
            </a:fld>
            <a:endParaRPr lang="fi-FI"/>
          </a:p>
        </p:txBody>
      </p:sp>
      <p:pic>
        <p:nvPicPr>
          <p:cNvPr id="564230" name="Picture 6" descr="Kulmakuvi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2813" cy="1600200"/>
          </a:xfrm>
          <a:prstGeom prst="rect">
            <a:avLst/>
          </a:prstGeom>
          <a:noFill/>
        </p:spPr>
      </p:pic>
      <p:pic>
        <p:nvPicPr>
          <p:cNvPr id="564231" name="Picture 7" descr="cmykvaakafin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88125" y="6237288"/>
            <a:ext cx="2384425" cy="4540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smtClean="0"/>
              <a:t>nimi ja pvm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28DCBE-7ED2-4BA1-9C16-EB727194C5C8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661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40115" y="2492896"/>
            <a:ext cx="7704856" cy="154203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i-FI" sz="4800" dirty="0" smtClean="0">
                <a:latin typeface="+mn-lt"/>
                <a:cs typeface="Arial" pitchFamily="34" charset="0"/>
              </a:rPr>
              <a:t>POISSAOLOT JA MYÖHÄSTYMISET</a:t>
            </a:r>
          </a:p>
        </p:txBody>
      </p:sp>
      <p:pic>
        <p:nvPicPr>
          <p:cNvPr id="3" name="Kuva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48680"/>
            <a:ext cx="1977390" cy="13182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1652836"/>
            <a:ext cx="8136904" cy="105608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i-FI" sz="3600" dirty="0" smtClean="0">
                <a:latin typeface="+mn-lt"/>
                <a:cs typeface="Arial" pitchFamily="34" charset="0"/>
              </a:rPr>
              <a:t>MYÖHÄSTYMISET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fi-FI" dirty="0" smtClean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2996952"/>
            <a:ext cx="7344816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None/>
            </a:pPr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fi-FI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 opiskelija toistuvasti myöhästyy kurssin </a:t>
            </a:r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tunnilta, niin opettaja ei enää päästä luokkaan, ja tästä tulee luvaton </a:t>
            </a:r>
            <a:r>
              <a:rPr lang="fi-FI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poissaolo.</a:t>
            </a:r>
            <a:endParaRPr lang="fi-FI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Kuva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32656"/>
            <a:ext cx="1977390" cy="131826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26" y="1484784"/>
            <a:ext cx="8241729" cy="720080"/>
          </a:xfrm>
        </p:spPr>
        <p:txBody>
          <a:bodyPr>
            <a:normAutofit/>
          </a:bodyPr>
          <a:lstStyle/>
          <a:p>
            <a:pPr algn="ctr"/>
            <a:r>
              <a:rPr lang="fi-FI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POISSAOLOT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74" y="2204864"/>
            <a:ext cx="7488832" cy="39383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Lukiolaki 30 §</a:t>
            </a:r>
            <a:endParaRPr 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FontTx/>
              <a:buChar char="-"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Opiskelijalla on velvollisuus osallistua opetukseen, jollei hänen poissaololleen ole perusteltua syytä. Koulutuksen järjestäjä päättää opiskelijan poissaoloa koskevista menettelyistä</a:t>
            </a:r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fontAlgn="base">
              <a:buFontTx/>
              <a:buChar char="-"/>
            </a:pPr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Opiskelijan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on suoritettava tehtävänsä tunnollisesti ja käyttäydyttävä asiallisesti.</a:t>
            </a:r>
          </a:p>
          <a:p>
            <a:pPr marL="0" indent="0">
              <a:buNone/>
            </a:pPr>
            <a:endParaRPr 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Hyväksyttyjä syitä poissaoloon ovat</a:t>
            </a:r>
          </a:p>
          <a:p>
            <a:pPr>
              <a:buFontTx/>
              <a:buChar char="-"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airaus</a:t>
            </a:r>
          </a:p>
          <a:p>
            <a:pPr>
              <a:buFontTx/>
              <a:buChar char="-"/>
            </a:pPr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tunnin opettajalta, ryhmänohjaajalta tai rehtorilta etukäteen pyydetty lupa – </a:t>
            </a:r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poissaolohakemus</a:t>
            </a:r>
          </a:p>
          <a:p>
            <a:pPr>
              <a:buFontTx/>
              <a:buChar char="-"/>
            </a:pP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oissaolojen syyt täytyy selvittää viikon kuluessa</a:t>
            </a:r>
            <a:endParaRPr lang="fi-FI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60648"/>
            <a:ext cx="1977390" cy="131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99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55576" y="1866940"/>
            <a:ext cx="7111702" cy="1080120"/>
          </a:xfrm>
        </p:spPr>
        <p:txBody>
          <a:bodyPr/>
          <a:lstStyle/>
          <a:p>
            <a:pPr algn="ctr"/>
            <a:r>
              <a:rPr lang="fi-FI" dirty="0" smtClean="0"/>
              <a:t>POISSAOLOT</a:t>
            </a:r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755576" y="3140968"/>
            <a:ext cx="7200800" cy="2629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i-FI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i-FI" sz="1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uvattomat poissaolot aiheuttavat kurssin keskeytymisen (K</a:t>
            </a:r>
            <a:r>
              <a:rPr lang="fi-FI" sz="1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i-FI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i-FI" sz="1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itkistä ja toistuvista sairauspoissaoloista täytyy toimittaa lääkärin tai terveydenhoitajan todistus</a:t>
            </a:r>
            <a:endParaRPr lang="fi-FI" sz="1800" dirty="0" smtClean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i-FI" sz="1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korvaavia </a:t>
            </a:r>
            <a:r>
              <a:rPr lang="fi-FI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tehtäviä luvattomista poissaoloista tai luvallisista matkoista ei enää anneta, opiskelijan on itse opiskeltava asiat kurssisuunnitelman mukaan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i-FI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opettaja voi kuitenkin oman harkintansa mukaan antaa korvaavia tehtäviä, jos poissaolot ovat luvallisia ja oppilaan arviointi sen </a:t>
            </a:r>
            <a:r>
              <a:rPr lang="fi-FI" sz="1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vaatii</a:t>
            </a:r>
            <a:endParaRPr lang="fi-FI" sz="1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Kuva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48680"/>
            <a:ext cx="1977390" cy="131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0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24" y="1858144"/>
            <a:ext cx="7776864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fi-FI" sz="3600" dirty="0"/>
              <a:t>POISSAOLOJEN SYITÄ EIVÄT OLE</a:t>
            </a:r>
            <a:br>
              <a:rPr lang="fi-FI" sz="3600" dirty="0"/>
            </a:br>
            <a:endParaRPr lang="en-US" sz="3600" dirty="0"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564904"/>
            <a:ext cx="7631320" cy="3672408"/>
          </a:xfrm>
        </p:spPr>
        <p:txBody>
          <a:bodyPr numCol="2">
            <a:normAutofit/>
          </a:bodyPr>
          <a:lstStyle/>
          <a:p>
            <a:r>
              <a:rPr lang="fi-FI" sz="1600" dirty="0"/>
              <a:t>pommiin </a:t>
            </a:r>
            <a:r>
              <a:rPr lang="fi-FI" sz="1600" dirty="0" smtClean="0"/>
              <a:t>nukkuminen</a:t>
            </a:r>
          </a:p>
          <a:p>
            <a:r>
              <a:rPr lang="fi-FI" sz="1600" dirty="0" smtClean="0"/>
              <a:t>tunnin unohtaminen </a:t>
            </a:r>
          </a:p>
          <a:p>
            <a:r>
              <a:rPr lang="fi-FI" sz="1600" dirty="0" smtClean="0"/>
              <a:t>aikatauluissa sekoaminen </a:t>
            </a: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enkilökohtainen meno</a:t>
            </a:r>
          </a:p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autokoulu</a:t>
            </a: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ampaaja</a:t>
            </a:r>
          </a:p>
          <a:p>
            <a:r>
              <a:rPr lang="fi-FI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fi-FI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mmaa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lommaa</a:t>
            </a:r>
            <a:endParaRPr lang="fi-FI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ämpillä</a:t>
            </a: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ukkumassa</a:t>
            </a: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nohdin laittaa herätyksen</a:t>
            </a:r>
          </a:p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krapula</a:t>
            </a: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ikkuveljen hoitaminen</a:t>
            </a: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ummon käyttäminen lääkärissä</a:t>
            </a: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ptikolla</a:t>
            </a: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ulkapalloa pelaamassa</a:t>
            </a: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ammaslääkärissä</a:t>
            </a:r>
          </a:p>
          <a:p>
            <a:r>
              <a:rPr lang="fi-FI" sz="16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enkilökohtainen meno</a:t>
            </a:r>
          </a:p>
          <a:p>
            <a:endParaRPr lang="fi-FI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Jotkut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näistä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voisivat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olla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hyväksyttäviä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syitä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jos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lupa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pyydetty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etukäteen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48680"/>
            <a:ext cx="1977390" cy="13182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ema1">
  <a:themeElements>
    <a:clrScheme name="Oletusrakenn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letusrakenn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ukko ja avain">
  <a:themeElements>
    <a:clrScheme name="Lukko ja avain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Lukko ja avai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ukko ja avain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ukko ja avain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ukko ja avai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ukko ja avain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ukko ja avain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ukko ja avain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ema2">
  <a:themeElements>
    <a:clrScheme name="vaaka 13">
      <a:dk1>
        <a:srgbClr val="000000"/>
      </a:dk1>
      <a:lt1>
        <a:srgbClr val="FFFFFF"/>
      </a:lt1>
      <a:dk2>
        <a:srgbClr val="000000"/>
      </a:dk2>
      <a:lt2>
        <a:srgbClr val="8F8F8C"/>
      </a:lt2>
      <a:accent1>
        <a:srgbClr val="C7BD8A"/>
      </a:accent1>
      <a:accent2>
        <a:srgbClr val="B31B34"/>
      </a:accent2>
      <a:accent3>
        <a:srgbClr val="FFFFFF"/>
      </a:accent3>
      <a:accent4>
        <a:srgbClr val="000000"/>
      </a:accent4>
      <a:accent5>
        <a:srgbClr val="E0DBC4"/>
      </a:accent5>
      <a:accent6>
        <a:srgbClr val="A2172E"/>
      </a:accent6>
      <a:hlink>
        <a:srgbClr val="1068A2"/>
      </a:hlink>
      <a:folHlink>
        <a:srgbClr val="4F8C0D"/>
      </a:folHlink>
    </a:clrScheme>
    <a:fontScheme name="vaaka">
      <a:majorFont>
        <a:latin typeface="Gill Sans"/>
        <a:ea typeface="ＭＳ Ｐゴシック"/>
        <a:cs typeface=""/>
      </a:majorFont>
      <a:minorFont>
        <a:latin typeface="Gill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vaa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a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a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a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a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a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a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a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a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a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a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a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aka 13">
        <a:dk1>
          <a:srgbClr val="000000"/>
        </a:dk1>
        <a:lt1>
          <a:srgbClr val="FFFFFF"/>
        </a:lt1>
        <a:dk2>
          <a:srgbClr val="000000"/>
        </a:dk2>
        <a:lt2>
          <a:srgbClr val="8F8F8C"/>
        </a:lt2>
        <a:accent1>
          <a:srgbClr val="C7BD8A"/>
        </a:accent1>
        <a:accent2>
          <a:srgbClr val="B31B34"/>
        </a:accent2>
        <a:accent3>
          <a:srgbClr val="FFFFFF"/>
        </a:accent3>
        <a:accent4>
          <a:srgbClr val="000000"/>
        </a:accent4>
        <a:accent5>
          <a:srgbClr val="E0DBC4"/>
        </a:accent5>
        <a:accent6>
          <a:srgbClr val="A2172E"/>
        </a:accent6>
        <a:hlink>
          <a:srgbClr val="1068A2"/>
        </a:hlink>
        <a:folHlink>
          <a:srgbClr val="4F8C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vaaka">
  <a:themeElements>
    <a:clrScheme name="1_vaaka 13">
      <a:dk1>
        <a:srgbClr val="000000"/>
      </a:dk1>
      <a:lt1>
        <a:srgbClr val="FFFFFF"/>
      </a:lt1>
      <a:dk2>
        <a:srgbClr val="000000"/>
      </a:dk2>
      <a:lt2>
        <a:srgbClr val="8F8F8C"/>
      </a:lt2>
      <a:accent1>
        <a:srgbClr val="C7BD8A"/>
      </a:accent1>
      <a:accent2>
        <a:srgbClr val="B31B34"/>
      </a:accent2>
      <a:accent3>
        <a:srgbClr val="FFFFFF"/>
      </a:accent3>
      <a:accent4>
        <a:srgbClr val="000000"/>
      </a:accent4>
      <a:accent5>
        <a:srgbClr val="E0DBC4"/>
      </a:accent5>
      <a:accent6>
        <a:srgbClr val="A2172E"/>
      </a:accent6>
      <a:hlink>
        <a:srgbClr val="1068A2"/>
      </a:hlink>
      <a:folHlink>
        <a:srgbClr val="4F8C0D"/>
      </a:folHlink>
    </a:clrScheme>
    <a:fontScheme name="1_vaaka">
      <a:majorFont>
        <a:latin typeface="Gill Sans"/>
        <a:ea typeface="ＭＳ Ｐゴシック"/>
        <a:cs typeface=""/>
      </a:majorFont>
      <a:minorFont>
        <a:latin typeface="Gill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1" tIns="45716" rIns="91431" bIns="45716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>
            <a:tab pos="1790700" algn="r"/>
            <a:tab pos="1885950" algn="r"/>
            <a:tab pos="2867025" algn="r"/>
            <a:tab pos="3409950" algn="r"/>
            <a:tab pos="4486275" algn="r"/>
          </a:tabLst>
          <a:defRPr kumimoji="0" lang="fi-FI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1_vaa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aa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aaka 13">
        <a:dk1>
          <a:srgbClr val="000000"/>
        </a:dk1>
        <a:lt1>
          <a:srgbClr val="FFFFFF"/>
        </a:lt1>
        <a:dk2>
          <a:srgbClr val="000000"/>
        </a:dk2>
        <a:lt2>
          <a:srgbClr val="8F8F8C"/>
        </a:lt2>
        <a:accent1>
          <a:srgbClr val="C7BD8A"/>
        </a:accent1>
        <a:accent2>
          <a:srgbClr val="B31B34"/>
        </a:accent2>
        <a:accent3>
          <a:srgbClr val="FFFFFF"/>
        </a:accent3>
        <a:accent4>
          <a:srgbClr val="000000"/>
        </a:accent4>
        <a:accent5>
          <a:srgbClr val="E0DBC4"/>
        </a:accent5>
        <a:accent6>
          <a:srgbClr val="A2172E"/>
        </a:accent6>
        <a:hlink>
          <a:srgbClr val="1068A2"/>
        </a:hlink>
        <a:folHlink>
          <a:srgbClr val="4F8C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Teema1</Template>
  <TotalTime>7168</TotalTime>
  <Words>184</Words>
  <Application>Microsoft Office PowerPoint</Application>
  <PresentationFormat>Piirtoheitinkalvo</PresentationFormat>
  <Paragraphs>40</Paragraphs>
  <Slides>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5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Gill Sans</vt:lpstr>
      <vt:lpstr>Symbol</vt:lpstr>
      <vt:lpstr>Times New Roman</vt:lpstr>
      <vt:lpstr>Teema1</vt:lpstr>
      <vt:lpstr>Lukko ja avain</vt:lpstr>
      <vt:lpstr>Teema2</vt:lpstr>
      <vt:lpstr>1_vaaka</vt:lpstr>
      <vt:lpstr>Office-teema</vt:lpstr>
      <vt:lpstr>POISSAOLOT JA MYÖHÄSTYMISET</vt:lpstr>
      <vt:lpstr>MYÖHÄSTYMISET</vt:lpstr>
      <vt:lpstr>POISSAOLOT</vt:lpstr>
      <vt:lpstr>POISSAOLOT</vt:lpstr>
      <vt:lpstr>POISSAOLOJEN SYITÄ EIVÄT OLE </vt:lpstr>
    </vt:vector>
  </TitlesOfParts>
  <Company>Hallintopalvelut/Oulun yliopisto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Pasi Terästi</dc:creator>
  <cp:lastModifiedBy>Eija Kumpulainen</cp:lastModifiedBy>
  <cp:revision>614</cp:revision>
  <dcterms:created xsi:type="dcterms:W3CDTF">2003-02-20T08:01:58Z</dcterms:created>
  <dcterms:modified xsi:type="dcterms:W3CDTF">2019-10-04T09:29:50Z</dcterms:modified>
</cp:coreProperties>
</file>