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63" r:id="rId4"/>
    <p:sldId id="264" r:id="rId5"/>
    <p:sldId id="265" r:id="rId6"/>
    <p:sldId id="262" r:id="rId7"/>
    <p:sldId id="257" r:id="rId8"/>
    <p:sldId id="258" r:id="rId9"/>
    <p:sldId id="259" r:id="rId10"/>
    <p:sldId id="260"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7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20" name="Segnaposto piè di pagina 19"/>
          <p:cNvSpPr>
            <a:spLocks noGrp="1"/>
          </p:cNvSpPr>
          <p:nvPr>
            <p:ph type="ftr" sz="quarter" idx="11"/>
          </p:nvPr>
        </p:nvSpPr>
        <p:spPr/>
        <p:txBody>
          <a:bodyPr/>
          <a:lstStyle>
            <a:extLst/>
          </a:lstStyle>
          <a:p>
            <a:endParaRPr lang="it-IT" dirty="0"/>
          </a:p>
        </p:txBody>
      </p:sp>
      <p:sp>
        <p:nvSpPr>
          <p:cNvPr id="10" name="Segnaposto numero diapositiva 9"/>
          <p:cNvSpPr>
            <a:spLocks noGrp="1"/>
          </p:cNvSpPr>
          <p:nvPr>
            <p:ph type="sldNum" sz="quarter" idx="12"/>
          </p:nvPr>
        </p:nvSpPr>
        <p:spPr/>
        <p:txBody>
          <a:bodyPr/>
          <a:lstStyle>
            <a:extLst/>
          </a:lstStyle>
          <a:p>
            <a:fld id="{D0C66E82-4F4B-446F-9DAE-E5C761848CCD}" type="slidenum">
              <a:rPr lang="it-IT" smtClean="0"/>
              <a:pPr/>
              <a:t>‹N›</a:t>
            </a:fld>
            <a:endParaRPr lang="it-IT" dirty="0"/>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5" name="Segnaposto piè di pagina 4"/>
          <p:cNvSpPr>
            <a:spLocks noGrp="1"/>
          </p:cNvSpPr>
          <p:nvPr>
            <p:ph type="ftr" sz="quarter" idx="11"/>
          </p:nvPr>
        </p:nvSpPr>
        <p:spPr/>
        <p:txBody>
          <a:bodyPr/>
          <a:lstStyle>
            <a:extLst/>
          </a:lstStyle>
          <a:p>
            <a:endParaRPr lang="it-IT" dirty="0"/>
          </a:p>
        </p:txBody>
      </p:sp>
      <p:sp>
        <p:nvSpPr>
          <p:cNvPr id="6" name="Segnaposto numero diapositiva 5"/>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5" name="Segnaposto piè di pagina 4"/>
          <p:cNvSpPr>
            <a:spLocks noGrp="1"/>
          </p:cNvSpPr>
          <p:nvPr>
            <p:ph type="ftr" sz="quarter" idx="11"/>
          </p:nvPr>
        </p:nvSpPr>
        <p:spPr/>
        <p:txBody>
          <a:bodyPr/>
          <a:lstStyle>
            <a:extLst/>
          </a:lstStyle>
          <a:p>
            <a:endParaRPr lang="it-IT" dirty="0"/>
          </a:p>
        </p:txBody>
      </p:sp>
      <p:sp>
        <p:nvSpPr>
          <p:cNvPr id="6" name="Segnaposto numero diapositiva 5"/>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5" name="Segnaposto piè di pagina 4"/>
          <p:cNvSpPr>
            <a:spLocks noGrp="1"/>
          </p:cNvSpPr>
          <p:nvPr>
            <p:ph type="ftr" sz="quarter" idx="11"/>
          </p:nvPr>
        </p:nvSpPr>
        <p:spPr/>
        <p:txBody>
          <a:bodyPr/>
          <a:lstStyle>
            <a:extLst/>
          </a:lstStyle>
          <a:p>
            <a:endParaRPr lang="it-IT" dirty="0"/>
          </a:p>
        </p:txBody>
      </p:sp>
      <p:sp>
        <p:nvSpPr>
          <p:cNvPr id="6" name="Segnaposto numero diapositiva 5"/>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5" name="Segnaposto piè di pagina 4"/>
          <p:cNvSpPr>
            <a:spLocks noGrp="1"/>
          </p:cNvSpPr>
          <p:nvPr>
            <p:ph type="ftr" sz="quarter" idx="11"/>
          </p:nvPr>
        </p:nvSpPr>
        <p:spPr/>
        <p:txBody>
          <a:bodyPr/>
          <a:lstStyle>
            <a:extLst/>
          </a:lstStyle>
          <a:p>
            <a:endParaRPr lang="it-IT" dirty="0"/>
          </a:p>
        </p:txBody>
      </p:sp>
      <p:sp>
        <p:nvSpPr>
          <p:cNvPr id="6" name="Segnaposto numero diapositiva 5"/>
          <p:cNvSpPr>
            <a:spLocks noGrp="1"/>
          </p:cNvSpPr>
          <p:nvPr>
            <p:ph type="sldNum" sz="quarter" idx="12"/>
          </p:nvPr>
        </p:nvSpPr>
        <p:spPr/>
        <p:txBody>
          <a:bodyPr/>
          <a:lstStyle>
            <a:extLst/>
          </a:lstStyle>
          <a:p>
            <a:fld id="{D0C66E82-4F4B-446F-9DAE-E5C761848CCD}" type="slidenum">
              <a:rPr lang="it-IT" smtClean="0"/>
              <a:pPr/>
              <a:t>‹N›</a:t>
            </a:fld>
            <a:endParaRPr lang="it-IT" dirty="0"/>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6" name="Segnaposto piè di pagina 5"/>
          <p:cNvSpPr>
            <a:spLocks noGrp="1"/>
          </p:cNvSpPr>
          <p:nvPr>
            <p:ph type="ftr" sz="quarter" idx="11"/>
          </p:nvPr>
        </p:nvSpPr>
        <p:spPr/>
        <p:txBody>
          <a:bodyPr/>
          <a:lstStyle>
            <a:extLst/>
          </a:lstStyle>
          <a:p>
            <a:endParaRPr lang="it-IT" dirty="0"/>
          </a:p>
        </p:txBody>
      </p:sp>
      <p:sp>
        <p:nvSpPr>
          <p:cNvPr id="7" name="Segnaposto numero diapositiva 6"/>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8" name="Segnaposto piè di pagina 7"/>
          <p:cNvSpPr>
            <a:spLocks noGrp="1"/>
          </p:cNvSpPr>
          <p:nvPr>
            <p:ph type="ftr" sz="quarter" idx="11"/>
          </p:nvPr>
        </p:nvSpPr>
        <p:spPr/>
        <p:txBody>
          <a:bodyPr/>
          <a:lstStyle>
            <a:extLst/>
          </a:lstStyle>
          <a:p>
            <a:endParaRPr lang="it-IT" dirty="0"/>
          </a:p>
        </p:txBody>
      </p:sp>
      <p:sp>
        <p:nvSpPr>
          <p:cNvPr id="9" name="Segnaposto numero diapositiva 8"/>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4" name="Segnaposto piè di pagina 3"/>
          <p:cNvSpPr>
            <a:spLocks noGrp="1"/>
          </p:cNvSpPr>
          <p:nvPr>
            <p:ph type="ftr" sz="quarter" idx="11"/>
          </p:nvPr>
        </p:nvSpPr>
        <p:spPr/>
        <p:txBody>
          <a:bodyPr/>
          <a:lstStyle>
            <a:extLst/>
          </a:lstStyle>
          <a:p>
            <a:endParaRPr lang="it-IT" dirty="0"/>
          </a:p>
        </p:txBody>
      </p:sp>
      <p:sp>
        <p:nvSpPr>
          <p:cNvPr id="5" name="Segnaposto numero diapositiva 4"/>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Segnaposto data 1"/>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3" name="Segnaposto piè di pagina 2"/>
          <p:cNvSpPr>
            <a:spLocks noGrp="1"/>
          </p:cNvSpPr>
          <p:nvPr>
            <p:ph type="ftr" sz="quarter" idx="11"/>
          </p:nvPr>
        </p:nvSpPr>
        <p:spPr/>
        <p:txBody>
          <a:bodyPr/>
          <a:lstStyle>
            <a:extLst/>
          </a:lstStyle>
          <a:p>
            <a:endParaRPr lang="it-IT" dirty="0"/>
          </a:p>
        </p:txBody>
      </p:sp>
      <p:sp>
        <p:nvSpPr>
          <p:cNvPr id="4" name="Segnaposto numero diapositiva 3"/>
          <p:cNvSpPr>
            <a:spLocks noGrp="1"/>
          </p:cNvSpPr>
          <p:nvPr>
            <p:ph type="sldNum" sz="quarter" idx="12"/>
          </p:nvPr>
        </p:nvSpPr>
        <p:spPr/>
        <p:txBody>
          <a:bodyPr/>
          <a:lstStyle>
            <a:extLst/>
          </a:lstStyle>
          <a:p>
            <a:fld id="{D0C66E82-4F4B-446F-9DAE-E5C761848CCD}" type="slidenum">
              <a:rPr lang="it-IT" smtClean="0"/>
              <a:pPr/>
              <a:t>‹N›</a:t>
            </a:fld>
            <a:endParaRPr lang="it-IT" dirty="0"/>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6" name="Segnaposto piè di pagina 5"/>
          <p:cNvSpPr>
            <a:spLocks noGrp="1"/>
          </p:cNvSpPr>
          <p:nvPr>
            <p:ph type="ftr" sz="quarter" idx="11"/>
          </p:nvPr>
        </p:nvSpPr>
        <p:spPr/>
        <p:txBody>
          <a:bodyPr/>
          <a:lstStyle>
            <a:extLst/>
          </a:lstStyle>
          <a:p>
            <a:endParaRPr lang="it-IT" dirty="0"/>
          </a:p>
        </p:txBody>
      </p:sp>
      <p:sp>
        <p:nvSpPr>
          <p:cNvPr id="7" name="Segnaposto numero diapositiva 6"/>
          <p:cNvSpPr>
            <a:spLocks noGrp="1"/>
          </p:cNvSpPr>
          <p:nvPr>
            <p:ph type="sldNum" sz="quarter" idx="12"/>
          </p:nvPr>
        </p:nvSpPr>
        <p:spPr/>
        <p:txBody>
          <a:bodyPr/>
          <a:lstStyle>
            <a:extLst/>
          </a:lstStyle>
          <a:p>
            <a:fld id="{D0C66E82-4F4B-446F-9DAE-E5C761848CCD}"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4E8F28B3-ADE0-4EBF-99B9-F7ACD3F82E5A}" type="datetimeFigureOut">
              <a:rPr lang="it-IT" smtClean="0"/>
              <a:pPr/>
              <a:t>20/09/2018</a:t>
            </a:fld>
            <a:endParaRPr lang="it-IT" dirty="0"/>
          </a:p>
        </p:txBody>
      </p:sp>
      <p:sp>
        <p:nvSpPr>
          <p:cNvPr id="6" name="Segnaposto piè di pagina 5"/>
          <p:cNvSpPr>
            <a:spLocks noGrp="1"/>
          </p:cNvSpPr>
          <p:nvPr>
            <p:ph type="ftr" sz="quarter" idx="11"/>
          </p:nvPr>
        </p:nvSpPr>
        <p:spPr/>
        <p:txBody>
          <a:bodyPr/>
          <a:lstStyle>
            <a:extLst/>
          </a:lstStyle>
          <a:p>
            <a:endParaRPr lang="it-IT" dirty="0"/>
          </a:p>
        </p:txBody>
      </p:sp>
      <p:sp>
        <p:nvSpPr>
          <p:cNvPr id="7" name="Segnaposto numero diapositiva 6"/>
          <p:cNvSpPr>
            <a:spLocks noGrp="1"/>
          </p:cNvSpPr>
          <p:nvPr>
            <p:ph type="sldNum" sz="quarter" idx="12"/>
          </p:nvPr>
        </p:nvSpPr>
        <p:spPr/>
        <p:txBody>
          <a:bodyPr/>
          <a:lstStyle>
            <a:extLst/>
          </a:lstStyle>
          <a:p>
            <a:fld id="{D0C66E82-4F4B-446F-9DAE-E5C761848CCD}" type="slidenum">
              <a:rPr lang="it-IT" smtClean="0"/>
              <a:pPr/>
              <a:t>‹N›</a:t>
            </a:fld>
            <a:endParaRPr lang="it-IT" dirty="0"/>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dirty="0"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E8F28B3-ADE0-4EBF-99B9-F7ACD3F82E5A}" type="datetimeFigureOut">
              <a:rPr lang="it-IT" smtClean="0"/>
              <a:pPr/>
              <a:t>20/09/2018</a:t>
            </a:fld>
            <a:endParaRPr lang="it-IT" dirty="0"/>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dirty="0"/>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0C66E82-4F4B-446F-9DAE-E5C761848CCD}" type="slidenum">
              <a:rPr lang="it-IT" smtClean="0"/>
              <a:pPr/>
              <a:t>‹N›</a:t>
            </a:fld>
            <a:endParaRPr lang="it-IT" dirty="0"/>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75856" y="4869160"/>
            <a:ext cx="6192688" cy="1752600"/>
          </a:xfrm>
        </p:spPr>
        <p:txBody>
          <a:bodyPr anchor="b">
            <a:normAutofit/>
          </a:bodyPr>
          <a:lstStyle/>
          <a:p>
            <a:pPr lvl="7" algn="l">
              <a:buFont typeface="Arial" pitchFamily="34" charset="0"/>
              <a:buChar char="•"/>
            </a:pPr>
            <a:r>
              <a:rPr lang="it-IT" sz="2400" dirty="0" smtClean="0"/>
              <a:t>Anselmo Gabriele</a:t>
            </a:r>
          </a:p>
          <a:p>
            <a:pPr lvl="7" algn="l">
              <a:buFont typeface="Arial" pitchFamily="34" charset="0"/>
              <a:buChar char="•"/>
            </a:pPr>
            <a:r>
              <a:rPr lang="it-IT" sz="2400" dirty="0" smtClean="0"/>
              <a:t>Cascavilla Matteo</a:t>
            </a:r>
          </a:p>
          <a:p>
            <a:pPr lvl="7" algn="l">
              <a:buFont typeface="Arial" pitchFamily="34" charset="0"/>
              <a:buChar char="•"/>
            </a:pPr>
            <a:r>
              <a:rPr lang="it-IT" sz="2400" dirty="0" smtClean="0"/>
              <a:t>Punzetti Matteo</a:t>
            </a:r>
          </a:p>
          <a:p>
            <a:pPr lvl="7" algn="l">
              <a:buFont typeface="Arial" pitchFamily="34" charset="0"/>
              <a:buChar char="•"/>
            </a:pPr>
            <a:r>
              <a:rPr lang="it-IT" sz="2400" dirty="0" smtClean="0"/>
              <a:t>Tomasino Carlo</a:t>
            </a:r>
            <a:endParaRPr lang="it-IT" sz="2400" dirty="0"/>
          </a:p>
        </p:txBody>
      </p:sp>
      <p:pic>
        <p:nvPicPr>
          <p:cNvPr id="4" name="Immagine 3" descr="DROGHE.jpg"/>
          <p:cNvPicPr>
            <a:picLocks noChangeAspect="1"/>
          </p:cNvPicPr>
          <p:nvPr/>
        </p:nvPicPr>
        <p:blipFill>
          <a:blip r:embed="rId2" cstate="print"/>
          <a:stretch>
            <a:fillRect/>
          </a:stretch>
        </p:blipFill>
        <p:spPr>
          <a:xfrm>
            <a:off x="1285852" y="2571744"/>
            <a:ext cx="4968552" cy="3600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ttangolo 4"/>
          <p:cNvSpPr/>
          <p:nvPr/>
        </p:nvSpPr>
        <p:spPr>
          <a:xfrm>
            <a:off x="1428728" y="642918"/>
            <a:ext cx="6786610" cy="1754326"/>
          </a:xfrm>
          <a:prstGeom prst="rect">
            <a:avLst/>
          </a:prstGeom>
          <a:noFill/>
        </p:spPr>
        <p:txBody>
          <a:bodyPr wrap="square" lIns="91440" tIns="45720" rIns="91440" bIns="45720">
            <a:spAutoFit/>
          </a:bodyPr>
          <a:lstStyle/>
          <a:p>
            <a:pPr algn="ctr"/>
            <a:r>
              <a:rPr lang="it-IT"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problem of addiction</a:t>
            </a:r>
            <a:endPar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latin typeface="Andalus" pitchFamily="18" charset="-78"/>
                <a:cs typeface="Andalus" pitchFamily="18" charset="-78"/>
              </a:rPr>
              <a:t>Other addictions</a:t>
            </a:r>
            <a:endParaRPr lang="it-IT" dirty="0">
              <a:solidFill>
                <a:srgbClr val="FF0000"/>
              </a:solidFill>
              <a:latin typeface="Andalus" pitchFamily="18" charset="-78"/>
              <a:cs typeface="Andalus" pitchFamily="18" charset="-78"/>
            </a:endParaRPr>
          </a:p>
        </p:txBody>
      </p:sp>
      <p:sp>
        <p:nvSpPr>
          <p:cNvPr id="3" name="Segnaposto contenuto 2"/>
          <p:cNvSpPr>
            <a:spLocks noGrp="1"/>
          </p:cNvSpPr>
          <p:nvPr>
            <p:ph idx="1"/>
          </p:nvPr>
        </p:nvSpPr>
        <p:spPr/>
        <p:txBody>
          <a:bodyPr>
            <a:normAutofit/>
          </a:bodyPr>
          <a:lstStyle/>
          <a:p>
            <a:pPr marL="596646" indent="-514350">
              <a:buFont typeface="+mj-lt"/>
              <a:buAutoNum type="arabicPeriod" startAt="5"/>
            </a:pPr>
            <a:r>
              <a:rPr lang="it-IT" sz="2800" b="1" dirty="0" smtClean="0"/>
              <a:t>Alcohol:</a:t>
            </a:r>
            <a:r>
              <a:rPr lang="it-IT" sz="2800" dirty="0" smtClean="0"/>
              <a:t>Is an intoxicating beverage containing ethanol .</a:t>
            </a:r>
          </a:p>
          <a:p>
            <a:pPr marL="596646" indent="-514350">
              <a:buFont typeface="+mj-lt"/>
              <a:buAutoNum type="arabicPeriod" startAt="5"/>
            </a:pPr>
            <a:r>
              <a:rPr lang="it-IT" sz="2800" b="1" dirty="0" smtClean="0"/>
              <a:t>Tobacco:</a:t>
            </a:r>
            <a:r>
              <a:rPr lang="it-IT" sz="2800" dirty="0" smtClean="0"/>
              <a:t>Is any of several plants belonging to the genus nicotiana. </a:t>
            </a:r>
          </a:p>
          <a:p>
            <a:pPr marL="596646" indent="-514350">
              <a:buFont typeface="+mj-lt"/>
              <a:buAutoNum type="arabicPeriod" startAt="5"/>
            </a:pPr>
            <a:r>
              <a:rPr lang="it-IT" sz="2800" b="1" dirty="0" smtClean="0"/>
              <a:t>Gambling:</a:t>
            </a:r>
            <a:r>
              <a:rPr lang="it-IT" sz="2800" dirty="0" smtClean="0"/>
              <a:t> staking or risking money,or anything of value, on the outcome of something involving chance.</a:t>
            </a:r>
            <a:endParaRPr lang="it-IT" sz="2800" b="1" dirty="0" smtClean="0"/>
          </a:p>
          <a:p>
            <a:pPr marL="596646" indent="-514350">
              <a:buFont typeface="+mj-lt"/>
              <a:buAutoNum type="arabicPeriod" startAt="5"/>
            </a:pPr>
            <a:endParaRPr lang="it-IT" sz="2800" b="1" dirty="0" smtClean="0"/>
          </a:p>
        </p:txBody>
      </p:sp>
      <p:pic>
        <p:nvPicPr>
          <p:cNvPr id="4" name="Immagine 3" descr="alcohol.jpg"/>
          <p:cNvPicPr>
            <a:picLocks noChangeAspect="1"/>
          </p:cNvPicPr>
          <p:nvPr/>
        </p:nvPicPr>
        <p:blipFill>
          <a:blip r:embed="rId2" cstate="print"/>
          <a:stretch>
            <a:fillRect/>
          </a:stretch>
        </p:blipFill>
        <p:spPr>
          <a:xfrm>
            <a:off x="1619672" y="4653136"/>
            <a:ext cx="2160000" cy="1576165"/>
          </a:xfrm>
          <a:prstGeom prst="rect">
            <a:avLst/>
          </a:prstGeom>
        </p:spPr>
      </p:pic>
      <p:pic>
        <p:nvPicPr>
          <p:cNvPr id="5" name="Immagine 4" descr="sigaretta-tabacco.jpg"/>
          <p:cNvPicPr>
            <a:picLocks noChangeAspect="1"/>
          </p:cNvPicPr>
          <p:nvPr/>
        </p:nvPicPr>
        <p:blipFill>
          <a:blip r:embed="rId3" cstate="print"/>
          <a:stretch>
            <a:fillRect/>
          </a:stretch>
        </p:blipFill>
        <p:spPr>
          <a:xfrm>
            <a:off x="4067944" y="4653136"/>
            <a:ext cx="2196008" cy="1593000"/>
          </a:xfrm>
          <a:prstGeom prst="rect">
            <a:avLst/>
          </a:prstGeom>
        </p:spPr>
      </p:pic>
      <p:pic>
        <p:nvPicPr>
          <p:cNvPr id="6" name="Immagine 5" descr="psicologia-gioco-di-azzardo-e1505255243607.jpg"/>
          <p:cNvPicPr>
            <a:picLocks noChangeAspect="1"/>
          </p:cNvPicPr>
          <p:nvPr/>
        </p:nvPicPr>
        <p:blipFill>
          <a:blip r:embed="rId4" cstate="print"/>
          <a:stretch>
            <a:fillRect/>
          </a:stretch>
        </p:blipFill>
        <p:spPr>
          <a:xfrm>
            <a:off x="6516216" y="4653136"/>
            <a:ext cx="2160240" cy="158417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solidFill>
                  <a:srgbClr val="FF0000"/>
                </a:solidFill>
                <a:latin typeface="Andalus" pitchFamily="18" charset="-78"/>
                <a:cs typeface="Andalus" pitchFamily="18" charset="-78"/>
              </a:rPr>
              <a:t>Awareness campaign regarding addiction</a:t>
            </a:r>
            <a:endParaRPr lang="it-IT" dirty="0">
              <a:solidFill>
                <a:srgbClr val="FF0000"/>
              </a:solidFill>
              <a:latin typeface="Andalus" pitchFamily="18" charset="-78"/>
              <a:cs typeface="Andalus" pitchFamily="18" charset="-78"/>
            </a:endParaRPr>
          </a:p>
        </p:txBody>
      </p:sp>
      <p:sp>
        <p:nvSpPr>
          <p:cNvPr id="3" name="Segnaposto contenuto 2"/>
          <p:cNvSpPr>
            <a:spLocks noGrp="1"/>
          </p:cNvSpPr>
          <p:nvPr>
            <p:ph idx="1"/>
          </p:nvPr>
        </p:nvSpPr>
        <p:spPr/>
        <p:txBody>
          <a:bodyPr>
            <a:normAutofit/>
          </a:bodyPr>
          <a:lstStyle/>
          <a:p>
            <a:r>
              <a:rPr lang="it-IT" sz="2800" dirty="0" smtClean="0"/>
              <a:t>We think that it is very important to talk to the students about addictions because this trend is growing fast and it represents a problem for young people. </a:t>
            </a:r>
            <a:endParaRPr lang="it-IT" sz="2800" dirty="0"/>
          </a:p>
        </p:txBody>
      </p:sp>
      <p:pic>
        <p:nvPicPr>
          <p:cNvPr id="2050" name="Picture 2" descr="Risultati immagini per uso e abuso di tabacco"/>
          <p:cNvPicPr>
            <a:picLocks noChangeAspect="1" noChangeArrowheads="1"/>
          </p:cNvPicPr>
          <p:nvPr/>
        </p:nvPicPr>
        <p:blipFill>
          <a:blip r:embed="rId2"/>
          <a:srcRect/>
          <a:stretch>
            <a:fillRect/>
          </a:stretch>
        </p:blipFill>
        <p:spPr bwMode="auto">
          <a:xfrm>
            <a:off x="1571604" y="3500438"/>
            <a:ext cx="3262282" cy="20389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2" name="Picture 4" descr="Risultati immagini per addictions"/>
          <p:cNvPicPr>
            <a:picLocks noChangeAspect="1" noChangeArrowheads="1"/>
          </p:cNvPicPr>
          <p:nvPr/>
        </p:nvPicPr>
        <p:blipFill>
          <a:blip r:embed="rId3" cstate="print"/>
          <a:srcRect/>
          <a:stretch>
            <a:fillRect/>
          </a:stretch>
        </p:blipFill>
        <p:spPr bwMode="auto">
          <a:xfrm>
            <a:off x="5338302" y="3500438"/>
            <a:ext cx="3013383" cy="20717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900" dirty="0" smtClean="0">
                <a:solidFill>
                  <a:srgbClr val="FF0000"/>
                </a:solidFill>
                <a:latin typeface="Andalus" pitchFamily="18" charset="-78"/>
                <a:cs typeface="Andalus" pitchFamily="18" charset="-78"/>
              </a:rPr>
              <a:t>Learning by playing</a:t>
            </a:r>
            <a:endParaRPr lang="it-IT" sz="3900" dirty="0"/>
          </a:p>
        </p:txBody>
      </p:sp>
      <p:sp>
        <p:nvSpPr>
          <p:cNvPr id="3" name="Segnaposto contenuto 2"/>
          <p:cNvSpPr>
            <a:spLocks noGrp="1"/>
          </p:cNvSpPr>
          <p:nvPr>
            <p:ph idx="1"/>
          </p:nvPr>
        </p:nvSpPr>
        <p:spPr>
          <a:xfrm>
            <a:off x="1357290" y="1214422"/>
            <a:ext cx="7498080" cy="4800600"/>
          </a:xfrm>
        </p:spPr>
        <p:txBody>
          <a:bodyPr>
            <a:normAutofit/>
          </a:bodyPr>
          <a:lstStyle/>
          <a:p>
            <a:pPr>
              <a:buNone/>
            </a:pPr>
            <a:endParaRPr lang="it-IT" sz="2800" dirty="0" smtClean="0"/>
          </a:p>
          <a:p>
            <a:r>
              <a:rPr lang="en-US" sz="2800" dirty="0" smtClean="0"/>
              <a:t>The game that we thought represents a new way of learning:  this method is simply called </a:t>
            </a:r>
            <a:r>
              <a:rPr lang="en-US" sz="2800" b="1" dirty="0" smtClean="0"/>
              <a:t>“</a:t>
            </a:r>
            <a:r>
              <a:rPr lang="en-US" sz="2800" b="1" spc="300" dirty="0" smtClean="0"/>
              <a:t>learning by playing</a:t>
            </a:r>
            <a:r>
              <a:rPr lang="en-US" sz="2800" b="1" dirty="0" smtClean="0"/>
              <a:t>”</a:t>
            </a:r>
            <a:r>
              <a:rPr lang="en-US" sz="2800" dirty="0" smtClean="0"/>
              <a:t>. </a:t>
            </a:r>
          </a:p>
          <a:p>
            <a:pPr>
              <a:buNone/>
            </a:pPr>
            <a:r>
              <a:rPr lang="en-US" sz="2800" dirty="0" smtClean="0"/>
              <a:t>   With this method we hope that you can learn a lot of new information in a funny way.</a:t>
            </a:r>
            <a:endParaRPr lang="it-IT" sz="2800" dirty="0"/>
          </a:p>
        </p:txBody>
      </p:sp>
      <p:sp>
        <p:nvSpPr>
          <p:cNvPr id="1026" name="AutoShape 2" descr="Risultati immagini per work in group scho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028" name="AutoShape 4" descr="Risultati immagini per work in group scho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030" name="AutoShape 6" descr="Risultati immagini per work in group scho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pic>
        <p:nvPicPr>
          <p:cNvPr id="1032" name="Picture 8" descr="Risultati immagini per work in group school"/>
          <p:cNvPicPr>
            <a:picLocks noChangeAspect="1" noChangeArrowheads="1"/>
          </p:cNvPicPr>
          <p:nvPr/>
        </p:nvPicPr>
        <p:blipFill>
          <a:blip r:embed="rId2"/>
          <a:srcRect/>
          <a:stretch>
            <a:fillRect/>
          </a:stretch>
        </p:blipFill>
        <p:spPr bwMode="auto">
          <a:xfrm>
            <a:off x="2928926" y="4290151"/>
            <a:ext cx="3214710" cy="21392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900" dirty="0" smtClean="0">
                <a:solidFill>
                  <a:srgbClr val="FF0000"/>
                </a:solidFill>
                <a:latin typeface="Andalus"/>
                <a:cs typeface="Andalus"/>
              </a:rPr>
              <a:t>How to play</a:t>
            </a:r>
            <a:endParaRPr lang="it-IT" sz="3900" dirty="0">
              <a:latin typeface="Andalus"/>
              <a:cs typeface="Andalus"/>
            </a:endParaRPr>
          </a:p>
        </p:txBody>
      </p:sp>
      <p:sp>
        <p:nvSpPr>
          <p:cNvPr id="3" name="Segnaposto contenuto 2"/>
          <p:cNvSpPr>
            <a:spLocks noGrp="1"/>
          </p:cNvSpPr>
          <p:nvPr>
            <p:ph idx="1"/>
          </p:nvPr>
        </p:nvSpPr>
        <p:spPr>
          <a:xfrm>
            <a:off x="1435608" y="1447800"/>
            <a:ext cx="7498080" cy="3338522"/>
          </a:xfrm>
        </p:spPr>
        <p:txBody>
          <a:bodyPr>
            <a:normAutofit lnSpcReduction="10000"/>
          </a:bodyPr>
          <a:lstStyle/>
          <a:p>
            <a:r>
              <a:rPr lang="it-IT" sz="2800" dirty="0" smtClean="0"/>
              <a:t>15 cards: NAME of drugs</a:t>
            </a:r>
          </a:p>
          <a:p>
            <a:r>
              <a:rPr lang="it-IT" sz="2800" dirty="0" smtClean="0"/>
              <a:t>15 cards: HISTORY of drugs</a:t>
            </a:r>
          </a:p>
          <a:p>
            <a:r>
              <a:rPr lang="it-IT" sz="2800" dirty="0" smtClean="0"/>
              <a:t>15 cards: EFFECTS of drugs</a:t>
            </a:r>
          </a:p>
          <a:p>
            <a:r>
              <a:rPr lang="it-IT" sz="2800" dirty="0" smtClean="0"/>
              <a:t>5 cards: STORIES of the users</a:t>
            </a:r>
          </a:p>
          <a:p>
            <a:endParaRPr lang="it-IT" sz="2800" dirty="0" smtClean="0"/>
          </a:p>
          <a:p>
            <a:pPr>
              <a:buNone/>
            </a:pPr>
            <a:r>
              <a:rPr lang="en-US" sz="2800" dirty="0" smtClean="0"/>
              <a:t>   Y</a:t>
            </a:r>
            <a:r>
              <a:rPr lang="en-GB" sz="2800" dirty="0" smtClean="0"/>
              <a:t>ou have to match each drug with its history and its effects. </a:t>
            </a:r>
            <a:endParaRPr lang="it-IT" sz="2800" dirty="0" smtClean="0"/>
          </a:p>
          <a:p>
            <a:endParaRPr lang="it-IT" dirty="0"/>
          </a:p>
        </p:txBody>
      </p:sp>
      <p:sp>
        <p:nvSpPr>
          <p:cNvPr id="5" name="Rettangolo arrotondato 4"/>
          <p:cNvSpPr/>
          <p:nvPr/>
        </p:nvSpPr>
        <p:spPr>
          <a:xfrm>
            <a:off x="1071538" y="5143512"/>
            <a:ext cx="2143140" cy="10001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Rettangolo arrotondato 5"/>
          <p:cNvSpPr/>
          <p:nvPr/>
        </p:nvSpPr>
        <p:spPr>
          <a:xfrm>
            <a:off x="4000496" y="4714884"/>
            <a:ext cx="2143140" cy="10001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Rettangolo arrotondato 6"/>
          <p:cNvSpPr/>
          <p:nvPr/>
        </p:nvSpPr>
        <p:spPr>
          <a:xfrm>
            <a:off x="6643702" y="5643578"/>
            <a:ext cx="2143140" cy="10001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9" name="Connettore 2 8"/>
          <p:cNvCxnSpPr/>
          <p:nvPr/>
        </p:nvCxnSpPr>
        <p:spPr>
          <a:xfrm flipV="1">
            <a:off x="3286116" y="5357826"/>
            <a:ext cx="57150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6286512" y="5143512"/>
            <a:ext cx="64294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1285852" y="5429264"/>
            <a:ext cx="1643074" cy="523220"/>
          </a:xfrm>
          <a:prstGeom prst="rect">
            <a:avLst/>
          </a:prstGeom>
          <a:noFill/>
        </p:spPr>
        <p:txBody>
          <a:bodyPr wrap="square" rtlCol="0">
            <a:spAutoFit/>
          </a:bodyPr>
          <a:lstStyle/>
          <a:p>
            <a:r>
              <a:rPr lang="it-IT" sz="2800" dirty="0" smtClean="0">
                <a:solidFill>
                  <a:srgbClr val="FF0000"/>
                </a:solidFill>
              </a:rPr>
              <a:t>Marijuana</a:t>
            </a:r>
            <a:endParaRPr lang="it-IT" sz="2800" dirty="0">
              <a:solidFill>
                <a:srgbClr val="FF0000"/>
              </a:solidFill>
            </a:endParaRPr>
          </a:p>
        </p:txBody>
      </p:sp>
      <p:sp>
        <p:nvSpPr>
          <p:cNvPr id="14" name="CasellaDiTesto 13"/>
          <p:cNvSpPr txBox="1"/>
          <p:nvPr/>
        </p:nvSpPr>
        <p:spPr>
          <a:xfrm>
            <a:off x="4143372" y="4786322"/>
            <a:ext cx="1928826" cy="923330"/>
          </a:xfrm>
          <a:prstGeom prst="rect">
            <a:avLst/>
          </a:prstGeom>
          <a:noFill/>
        </p:spPr>
        <p:txBody>
          <a:bodyPr wrap="square" rtlCol="0">
            <a:spAutoFit/>
          </a:bodyPr>
          <a:lstStyle/>
          <a:p>
            <a:r>
              <a:rPr lang="it-IT" dirty="0" smtClean="0">
                <a:solidFill>
                  <a:srgbClr val="FF0000"/>
                </a:solidFill>
              </a:rPr>
              <a:t>HISTORY</a:t>
            </a:r>
            <a:endParaRPr lang="it-IT" dirty="0" smtClean="0"/>
          </a:p>
          <a:p>
            <a:r>
              <a:rPr lang="it-IT" dirty="0" smtClean="0"/>
              <a:t>it was discovered in …</a:t>
            </a:r>
            <a:endParaRPr lang="it-IT" dirty="0"/>
          </a:p>
        </p:txBody>
      </p:sp>
      <p:sp>
        <p:nvSpPr>
          <p:cNvPr id="15" name="CasellaDiTesto 14"/>
          <p:cNvSpPr txBox="1"/>
          <p:nvPr/>
        </p:nvSpPr>
        <p:spPr>
          <a:xfrm>
            <a:off x="6786578" y="5720380"/>
            <a:ext cx="1928826" cy="923330"/>
          </a:xfrm>
          <a:prstGeom prst="rect">
            <a:avLst/>
          </a:prstGeom>
          <a:noFill/>
        </p:spPr>
        <p:txBody>
          <a:bodyPr wrap="square" rtlCol="0">
            <a:spAutoFit/>
          </a:bodyPr>
          <a:lstStyle/>
          <a:p>
            <a:r>
              <a:rPr lang="it-IT" dirty="0" smtClean="0">
                <a:solidFill>
                  <a:srgbClr val="FF0000"/>
                </a:solidFill>
              </a:rPr>
              <a:t>EFFECTS</a:t>
            </a:r>
          </a:p>
          <a:p>
            <a:r>
              <a:rPr lang="it-IT" dirty="0" smtClean="0"/>
              <a:t>this drug can cause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900" dirty="0" err="1" smtClean="0">
                <a:solidFill>
                  <a:srgbClr val="FF0000"/>
                </a:solidFill>
                <a:latin typeface="Andalus" pitchFamily="18" charset="-78"/>
                <a:cs typeface="Andalus" pitchFamily="18" charset="-78"/>
              </a:rPr>
              <a:t>Addictions</a:t>
            </a:r>
            <a:endParaRPr lang="it-IT" sz="3900" dirty="0">
              <a:solidFill>
                <a:srgbClr val="FF0000"/>
              </a:solidFill>
              <a:cs typeface="Andalus"/>
            </a:endParaRPr>
          </a:p>
        </p:txBody>
      </p:sp>
      <p:sp>
        <p:nvSpPr>
          <p:cNvPr id="4" name="Rettangolo 3"/>
          <p:cNvSpPr/>
          <p:nvPr/>
        </p:nvSpPr>
        <p:spPr>
          <a:xfrm>
            <a:off x="6500826" y="342900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latin typeface="Arial" pitchFamily="34" charset="0"/>
                <a:cs typeface="Arial" pitchFamily="34" charset="0"/>
              </a:rPr>
              <a:t>Marijuana</a:t>
            </a:r>
            <a:endParaRPr lang="it-IT" sz="2000" dirty="0">
              <a:latin typeface="Arial" pitchFamily="34" charset="0"/>
              <a:cs typeface="Arial" pitchFamily="34" charset="0"/>
            </a:endParaRPr>
          </a:p>
        </p:txBody>
      </p:sp>
      <p:sp>
        <p:nvSpPr>
          <p:cNvPr id="5" name="Rettangolo 4"/>
          <p:cNvSpPr/>
          <p:nvPr/>
        </p:nvSpPr>
        <p:spPr>
          <a:xfrm>
            <a:off x="1285852" y="342900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latin typeface="Arial" pitchFamily="34" charset="0"/>
                <a:cs typeface="Arial" pitchFamily="34" charset="0"/>
              </a:rPr>
              <a:t>Ecstasy </a:t>
            </a:r>
          </a:p>
        </p:txBody>
      </p:sp>
      <p:sp>
        <p:nvSpPr>
          <p:cNvPr id="6" name="Rettangolo 5"/>
          <p:cNvSpPr/>
          <p:nvPr/>
        </p:nvSpPr>
        <p:spPr>
          <a:xfrm>
            <a:off x="3929058" y="271462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LSD </a:t>
            </a:r>
          </a:p>
          <a:p>
            <a:pPr algn="ctr"/>
            <a:endParaRPr lang="it-IT" dirty="0"/>
          </a:p>
        </p:txBody>
      </p:sp>
      <p:sp>
        <p:nvSpPr>
          <p:cNvPr id="7" name="Rettangolo 6"/>
          <p:cNvSpPr/>
          <p:nvPr/>
        </p:nvSpPr>
        <p:spPr>
          <a:xfrm>
            <a:off x="6500826" y="421481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Mescalina </a:t>
            </a:r>
          </a:p>
          <a:p>
            <a:pPr algn="ctr"/>
            <a:endParaRPr lang="it-IT" dirty="0"/>
          </a:p>
        </p:txBody>
      </p:sp>
      <p:sp>
        <p:nvSpPr>
          <p:cNvPr id="8" name="Rettangolo 7"/>
          <p:cNvSpPr/>
          <p:nvPr/>
        </p:nvSpPr>
        <p:spPr>
          <a:xfrm>
            <a:off x="1285852" y="421481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Gambling </a:t>
            </a:r>
          </a:p>
          <a:p>
            <a:pPr algn="ctr"/>
            <a:endParaRPr lang="it-IT" dirty="0"/>
          </a:p>
        </p:txBody>
      </p:sp>
      <p:sp>
        <p:nvSpPr>
          <p:cNvPr id="9" name="Rettangolo 8"/>
          <p:cNvSpPr/>
          <p:nvPr/>
        </p:nvSpPr>
        <p:spPr>
          <a:xfrm>
            <a:off x="6500826"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Alcohol</a:t>
            </a:r>
          </a:p>
          <a:p>
            <a:pPr algn="ctr"/>
            <a:endParaRPr lang="it-IT" dirty="0"/>
          </a:p>
        </p:txBody>
      </p:sp>
      <p:sp>
        <p:nvSpPr>
          <p:cNvPr id="10" name="Rettangolo 9"/>
          <p:cNvSpPr/>
          <p:nvPr/>
        </p:nvSpPr>
        <p:spPr>
          <a:xfrm>
            <a:off x="1285852"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solidFill>
                  <a:schemeClr val="bg1"/>
                </a:solidFill>
                <a:latin typeface="Arial" pitchFamily="34" charset="0"/>
                <a:cs typeface="Arial" pitchFamily="34" charset="0"/>
              </a:rPr>
              <a:t>Tobacco </a:t>
            </a:r>
          </a:p>
          <a:p>
            <a:pPr algn="ctr"/>
            <a:endParaRPr lang="it-IT" dirty="0"/>
          </a:p>
        </p:txBody>
      </p:sp>
      <p:sp>
        <p:nvSpPr>
          <p:cNvPr id="12" name="Rettangolo 11"/>
          <p:cNvSpPr/>
          <p:nvPr/>
        </p:nvSpPr>
        <p:spPr>
          <a:xfrm>
            <a:off x="1285852" y="200024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Opium </a:t>
            </a:r>
          </a:p>
          <a:p>
            <a:pPr algn="ctr"/>
            <a:endParaRPr lang="it-IT" dirty="0"/>
          </a:p>
        </p:txBody>
      </p:sp>
      <p:sp>
        <p:nvSpPr>
          <p:cNvPr id="13" name="Rettangolo 12"/>
          <p:cNvSpPr/>
          <p:nvPr/>
        </p:nvSpPr>
        <p:spPr>
          <a:xfrm>
            <a:off x="6500826" y="271462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Hash oil </a:t>
            </a:r>
          </a:p>
          <a:p>
            <a:pPr algn="ctr"/>
            <a:endParaRPr lang="it-IT" dirty="0"/>
          </a:p>
        </p:txBody>
      </p:sp>
      <p:sp>
        <p:nvSpPr>
          <p:cNvPr id="14" name="Rettangolo 13"/>
          <p:cNvSpPr/>
          <p:nvPr/>
        </p:nvSpPr>
        <p:spPr>
          <a:xfrm>
            <a:off x="1285852" y="271462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Hashish </a:t>
            </a:r>
          </a:p>
          <a:p>
            <a:pPr algn="ctr"/>
            <a:endParaRPr lang="it-IT" dirty="0"/>
          </a:p>
        </p:txBody>
      </p:sp>
      <p:sp>
        <p:nvSpPr>
          <p:cNvPr id="15" name="Rettangolo 14"/>
          <p:cNvSpPr/>
          <p:nvPr/>
        </p:nvSpPr>
        <p:spPr>
          <a:xfrm>
            <a:off x="6500826" y="200024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Heroin </a:t>
            </a:r>
          </a:p>
          <a:p>
            <a:pPr algn="ctr"/>
            <a:endParaRPr lang="it-IT" dirty="0"/>
          </a:p>
        </p:txBody>
      </p:sp>
      <p:sp>
        <p:nvSpPr>
          <p:cNvPr id="16" name="Rettangolo 15"/>
          <p:cNvSpPr/>
          <p:nvPr/>
        </p:nvSpPr>
        <p:spPr>
          <a:xfrm>
            <a:off x="3929058"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Methadone </a:t>
            </a:r>
          </a:p>
          <a:p>
            <a:pPr algn="ctr"/>
            <a:endParaRPr lang="it-IT" dirty="0"/>
          </a:p>
        </p:txBody>
      </p:sp>
      <p:sp>
        <p:nvSpPr>
          <p:cNvPr id="17" name="Rettangolo 16"/>
          <p:cNvSpPr/>
          <p:nvPr/>
        </p:nvSpPr>
        <p:spPr>
          <a:xfrm>
            <a:off x="3929058" y="342900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Anphetamine </a:t>
            </a:r>
          </a:p>
          <a:p>
            <a:pPr algn="ctr"/>
            <a:endParaRPr lang="it-IT" dirty="0"/>
          </a:p>
        </p:txBody>
      </p:sp>
      <p:sp>
        <p:nvSpPr>
          <p:cNvPr id="18" name="Rettangolo 17"/>
          <p:cNvSpPr/>
          <p:nvPr/>
        </p:nvSpPr>
        <p:spPr>
          <a:xfrm>
            <a:off x="3929058" y="200024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Cocaine</a:t>
            </a:r>
          </a:p>
          <a:p>
            <a:pPr algn="ctr"/>
            <a:endParaRPr lang="it-IT" dirty="0"/>
          </a:p>
        </p:txBody>
      </p:sp>
      <p:sp>
        <p:nvSpPr>
          <p:cNvPr id="19" name="Rettangolo 18"/>
          <p:cNvSpPr/>
          <p:nvPr/>
        </p:nvSpPr>
        <p:spPr>
          <a:xfrm>
            <a:off x="3929058" y="421481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Smart drugs </a:t>
            </a:r>
          </a:p>
          <a:p>
            <a:pPr algn="ct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latin typeface="Andalus" pitchFamily="18" charset="-78"/>
                <a:cs typeface="Andalus" pitchFamily="18" charset="-78"/>
              </a:rPr>
              <a:t>Correct answers</a:t>
            </a:r>
            <a:endParaRPr lang="it-IT" dirty="0">
              <a:solidFill>
                <a:srgbClr val="FF0000"/>
              </a:solidFill>
              <a:cs typeface="Andalus"/>
            </a:endParaRPr>
          </a:p>
        </p:txBody>
      </p:sp>
      <p:sp>
        <p:nvSpPr>
          <p:cNvPr id="4" name="Rettangolo 3"/>
          <p:cNvSpPr/>
          <p:nvPr/>
        </p:nvSpPr>
        <p:spPr>
          <a:xfrm>
            <a:off x="6500826" y="342900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latin typeface="Arial" pitchFamily="34" charset="0"/>
                <a:cs typeface="Arial" pitchFamily="34" charset="0"/>
              </a:rPr>
              <a:t>Marijuana – 4 p Marco</a:t>
            </a:r>
            <a:endParaRPr lang="it-IT" sz="2000" dirty="0">
              <a:latin typeface="Arial" pitchFamily="34" charset="0"/>
              <a:cs typeface="Arial" pitchFamily="34" charset="0"/>
            </a:endParaRPr>
          </a:p>
        </p:txBody>
      </p:sp>
      <p:sp>
        <p:nvSpPr>
          <p:cNvPr id="5" name="Rettangolo 4"/>
          <p:cNvSpPr/>
          <p:nvPr/>
        </p:nvSpPr>
        <p:spPr>
          <a:xfrm>
            <a:off x="1285852" y="342900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smtClean="0">
                <a:latin typeface="Arial" pitchFamily="34" charset="0"/>
                <a:cs typeface="Arial" pitchFamily="34" charset="0"/>
              </a:rPr>
              <a:t>Ecstasy – 8 c</a:t>
            </a:r>
          </a:p>
        </p:txBody>
      </p:sp>
      <p:sp>
        <p:nvSpPr>
          <p:cNvPr id="6" name="Rettangolo 5"/>
          <p:cNvSpPr/>
          <p:nvPr/>
        </p:nvSpPr>
        <p:spPr>
          <a:xfrm>
            <a:off x="3929058" y="271462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LSD – 5 n Luca</a:t>
            </a:r>
          </a:p>
          <a:p>
            <a:pPr algn="ctr"/>
            <a:endParaRPr lang="it-IT" dirty="0"/>
          </a:p>
        </p:txBody>
      </p:sp>
      <p:sp>
        <p:nvSpPr>
          <p:cNvPr id="7" name="Rettangolo 6"/>
          <p:cNvSpPr/>
          <p:nvPr/>
        </p:nvSpPr>
        <p:spPr>
          <a:xfrm>
            <a:off x="6500826" y="421481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Mescalina – 9 b</a:t>
            </a:r>
          </a:p>
          <a:p>
            <a:pPr algn="ctr"/>
            <a:endParaRPr lang="it-IT" dirty="0"/>
          </a:p>
        </p:txBody>
      </p:sp>
      <p:sp>
        <p:nvSpPr>
          <p:cNvPr id="8" name="Rettangolo 7"/>
          <p:cNvSpPr/>
          <p:nvPr/>
        </p:nvSpPr>
        <p:spPr>
          <a:xfrm>
            <a:off x="1285852" y="421481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Gambling – 3 a </a:t>
            </a:r>
          </a:p>
          <a:p>
            <a:pPr algn="ctr"/>
            <a:endParaRPr lang="it-IT" dirty="0"/>
          </a:p>
        </p:txBody>
      </p:sp>
      <p:sp>
        <p:nvSpPr>
          <p:cNvPr id="9" name="Rettangolo 8"/>
          <p:cNvSpPr/>
          <p:nvPr/>
        </p:nvSpPr>
        <p:spPr>
          <a:xfrm>
            <a:off x="6500826"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Alcohol – 1 g John</a:t>
            </a:r>
          </a:p>
          <a:p>
            <a:pPr algn="ctr"/>
            <a:endParaRPr lang="it-IT" dirty="0"/>
          </a:p>
        </p:txBody>
      </p:sp>
      <p:sp>
        <p:nvSpPr>
          <p:cNvPr id="10" name="Rettangolo 9"/>
          <p:cNvSpPr/>
          <p:nvPr/>
        </p:nvSpPr>
        <p:spPr>
          <a:xfrm>
            <a:off x="1285852"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solidFill>
                  <a:schemeClr val="bg1"/>
                </a:solidFill>
                <a:latin typeface="Arial" pitchFamily="34" charset="0"/>
                <a:cs typeface="Arial" pitchFamily="34" charset="0"/>
              </a:rPr>
              <a:t>Tobacco – 2 i</a:t>
            </a:r>
          </a:p>
          <a:p>
            <a:pPr algn="ctr"/>
            <a:endParaRPr lang="it-IT" dirty="0"/>
          </a:p>
        </p:txBody>
      </p:sp>
      <p:sp>
        <p:nvSpPr>
          <p:cNvPr id="12" name="Rettangolo 11"/>
          <p:cNvSpPr/>
          <p:nvPr/>
        </p:nvSpPr>
        <p:spPr>
          <a:xfrm>
            <a:off x="1285852" y="200024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Opium – 11 t</a:t>
            </a:r>
          </a:p>
          <a:p>
            <a:pPr algn="ctr"/>
            <a:endParaRPr lang="it-IT" dirty="0"/>
          </a:p>
        </p:txBody>
      </p:sp>
      <p:sp>
        <p:nvSpPr>
          <p:cNvPr id="13" name="Rettangolo 12"/>
          <p:cNvSpPr/>
          <p:nvPr/>
        </p:nvSpPr>
        <p:spPr>
          <a:xfrm>
            <a:off x="6500826" y="271462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Hash oil – 7 o</a:t>
            </a:r>
          </a:p>
          <a:p>
            <a:pPr algn="ctr"/>
            <a:endParaRPr lang="it-IT" dirty="0"/>
          </a:p>
        </p:txBody>
      </p:sp>
      <p:sp>
        <p:nvSpPr>
          <p:cNvPr id="14" name="Rettangolo 13"/>
          <p:cNvSpPr/>
          <p:nvPr/>
        </p:nvSpPr>
        <p:spPr>
          <a:xfrm>
            <a:off x="1285852" y="271462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Hashish – 6 e</a:t>
            </a:r>
          </a:p>
          <a:p>
            <a:pPr algn="ctr"/>
            <a:endParaRPr lang="it-IT" dirty="0"/>
          </a:p>
        </p:txBody>
      </p:sp>
      <p:sp>
        <p:nvSpPr>
          <p:cNvPr id="15" name="Rettangolo 14"/>
          <p:cNvSpPr/>
          <p:nvPr/>
        </p:nvSpPr>
        <p:spPr>
          <a:xfrm>
            <a:off x="6500826" y="200024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Heroin – 13 y</a:t>
            </a:r>
          </a:p>
          <a:p>
            <a:pPr algn="ctr"/>
            <a:endParaRPr lang="it-IT" dirty="0"/>
          </a:p>
        </p:txBody>
      </p:sp>
      <p:sp>
        <p:nvSpPr>
          <p:cNvPr id="16" name="Rettangolo 15"/>
          <p:cNvSpPr/>
          <p:nvPr/>
        </p:nvSpPr>
        <p:spPr>
          <a:xfrm>
            <a:off x="3929058"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Methadone – 10 z</a:t>
            </a:r>
          </a:p>
          <a:p>
            <a:pPr algn="ctr"/>
            <a:endParaRPr lang="it-IT" dirty="0"/>
          </a:p>
        </p:txBody>
      </p:sp>
      <p:sp>
        <p:nvSpPr>
          <p:cNvPr id="17" name="Rettangolo 16"/>
          <p:cNvSpPr/>
          <p:nvPr/>
        </p:nvSpPr>
        <p:spPr>
          <a:xfrm>
            <a:off x="3929058" y="342900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Anphetamine – 15 u</a:t>
            </a:r>
          </a:p>
          <a:p>
            <a:pPr algn="ctr"/>
            <a:endParaRPr lang="it-IT" dirty="0"/>
          </a:p>
        </p:txBody>
      </p:sp>
      <p:sp>
        <p:nvSpPr>
          <p:cNvPr id="18" name="Rettangolo 17"/>
          <p:cNvSpPr/>
          <p:nvPr/>
        </p:nvSpPr>
        <p:spPr>
          <a:xfrm>
            <a:off x="3929058" y="200024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Cocaine – 12 x Paula</a:t>
            </a:r>
          </a:p>
          <a:p>
            <a:pPr algn="ctr"/>
            <a:endParaRPr lang="it-IT" dirty="0"/>
          </a:p>
        </p:txBody>
      </p:sp>
      <p:sp>
        <p:nvSpPr>
          <p:cNvPr id="19" name="Rettangolo 18"/>
          <p:cNvSpPr/>
          <p:nvPr/>
        </p:nvSpPr>
        <p:spPr>
          <a:xfrm>
            <a:off x="3929058" y="421481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latin typeface="Arial" pitchFamily="34" charset="0"/>
              <a:cs typeface="Arial" pitchFamily="34" charset="0"/>
            </a:endParaRPr>
          </a:p>
          <a:p>
            <a:pPr algn="ctr"/>
            <a:r>
              <a:rPr lang="it-IT" sz="2000" dirty="0" smtClean="0">
                <a:latin typeface="Arial" pitchFamily="34" charset="0"/>
                <a:cs typeface="Arial" pitchFamily="34" charset="0"/>
              </a:rPr>
              <a:t>Smart drugs – 14 f Jane</a:t>
            </a:r>
          </a:p>
          <a:p>
            <a:pPr algn="ct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428604"/>
            <a:ext cx="7498080" cy="1143000"/>
          </a:xfrm>
        </p:spPr>
        <p:txBody>
          <a:bodyPr>
            <a:noAutofit/>
          </a:bodyPr>
          <a:lstStyle/>
          <a:p>
            <a:pPr algn="ctr"/>
            <a:r>
              <a:rPr lang="it-IT"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Difference between use,abuse and addiction</a:t>
            </a:r>
            <a:endParaRPr lang="it-IT"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Segnaposto contenuto 2"/>
          <p:cNvSpPr>
            <a:spLocks noGrp="1"/>
          </p:cNvSpPr>
          <p:nvPr>
            <p:ph idx="1"/>
          </p:nvPr>
        </p:nvSpPr>
        <p:spPr>
          <a:xfrm>
            <a:off x="1428728" y="1857364"/>
            <a:ext cx="7498080" cy="4800600"/>
          </a:xfrm>
        </p:spPr>
        <p:txBody>
          <a:bodyPr>
            <a:normAutofit/>
          </a:bodyPr>
          <a:lstStyle/>
          <a:p>
            <a:r>
              <a:rPr lang="it-IT" sz="2800" b="1" dirty="0" smtClean="0"/>
              <a:t>Use: </a:t>
            </a:r>
            <a:r>
              <a:rPr lang="it-IT" sz="2800" dirty="0" smtClean="0"/>
              <a:t>When the drugs are occasionally used for their feelings of pleasure or euphoria.</a:t>
            </a:r>
          </a:p>
          <a:p>
            <a:r>
              <a:rPr lang="it-IT" sz="2800" b="1" dirty="0" smtClean="0"/>
              <a:t>Abuse:</a:t>
            </a:r>
            <a:r>
              <a:rPr lang="it-IT" sz="2800" dirty="0" smtClean="0"/>
              <a:t> When the drug is taken, altrought the people who assume it know that it can be dengerous to their mental and physical health.</a:t>
            </a:r>
          </a:p>
          <a:p>
            <a:r>
              <a:rPr lang="it-IT" sz="2800" b="1" dirty="0" smtClean="0"/>
              <a:t>Addiction: </a:t>
            </a:r>
            <a:r>
              <a:rPr lang="it-IT" sz="2800" dirty="0" smtClean="0"/>
              <a:t>when the use of the drug becomes necessary,infact people that are addicted can no longer live without it.</a:t>
            </a:r>
            <a:endParaRPr lang="it-IT"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latin typeface="Andalus" pitchFamily="18" charset="-78"/>
                <a:cs typeface="Andalus" pitchFamily="18" charset="-78"/>
              </a:rPr>
              <a:t>The action of drugs</a:t>
            </a:r>
            <a:endParaRPr lang="it-IT" dirty="0">
              <a:solidFill>
                <a:srgbClr val="FF0000"/>
              </a:solidFill>
              <a:latin typeface="Andalus" pitchFamily="18" charset="-78"/>
              <a:cs typeface="Andalus" pitchFamily="18" charset="-78"/>
            </a:endParaRPr>
          </a:p>
        </p:txBody>
      </p:sp>
      <p:sp>
        <p:nvSpPr>
          <p:cNvPr id="3" name="Segnaposto contenuto 2"/>
          <p:cNvSpPr>
            <a:spLocks noGrp="1"/>
          </p:cNvSpPr>
          <p:nvPr>
            <p:ph idx="1"/>
          </p:nvPr>
        </p:nvSpPr>
        <p:spPr/>
        <p:txBody>
          <a:bodyPr>
            <a:normAutofit/>
          </a:bodyPr>
          <a:lstStyle/>
          <a:p>
            <a:r>
              <a:rPr lang="it-IT" sz="2800" dirty="0" smtClean="0"/>
              <a:t>The use of drugs causes alteration of the limbic system.</a:t>
            </a:r>
          </a:p>
          <a:p>
            <a:r>
              <a:rPr lang="it-IT" sz="2800" dirty="0" smtClean="0"/>
              <a:t>The drugs change the ability of people to control their emotions.</a:t>
            </a:r>
          </a:p>
          <a:p>
            <a:r>
              <a:rPr lang="it-IT" sz="2800" dirty="0" smtClean="0"/>
              <a:t>Repeated use of drugs destroys the balance of communication systems in the brain acting on neurons and internal hormonal system.</a:t>
            </a:r>
            <a:endParaRPr lang="it-IT"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latin typeface="Andalus" pitchFamily="18" charset="-78"/>
                <a:cs typeface="Andalus" pitchFamily="18" charset="-78"/>
              </a:rPr>
              <a:t>Types of drugs</a:t>
            </a:r>
            <a:endParaRPr lang="it-IT" dirty="0">
              <a:solidFill>
                <a:srgbClr val="FF0000"/>
              </a:solidFill>
              <a:latin typeface="Andalus" pitchFamily="18" charset="-78"/>
              <a:cs typeface="Andalus" pitchFamily="18" charset="-78"/>
            </a:endParaRPr>
          </a:p>
        </p:txBody>
      </p:sp>
      <p:sp>
        <p:nvSpPr>
          <p:cNvPr id="3" name="Segnaposto contenuto 2"/>
          <p:cNvSpPr>
            <a:spLocks noGrp="1"/>
          </p:cNvSpPr>
          <p:nvPr>
            <p:ph idx="1"/>
          </p:nvPr>
        </p:nvSpPr>
        <p:spPr/>
        <p:txBody>
          <a:bodyPr>
            <a:normAutofit/>
          </a:bodyPr>
          <a:lstStyle/>
          <a:p>
            <a:r>
              <a:rPr lang="it-IT" sz="2800" dirty="0" smtClean="0"/>
              <a:t>The various types of drugs can be divided into different groups. We have decided to classify them according to their active substance and based on their pharmacological effects.           We have find 4 groups:</a:t>
            </a:r>
          </a:p>
          <a:p>
            <a:pPr marL="596646" indent="-514350">
              <a:buFont typeface="+mj-lt"/>
              <a:buAutoNum type="arabicPeriod"/>
            </a:pPr>
            <a:r>
              <a:rPr lang="it-IT" sz="2800" dirty="0" smtClean="0"/>
              <a:t>Opioids </a:t>
            </a:r>
          </a:p>
          <a:p>
            <a:pPr marL="596646" indent="-514350">
              <a:buFont typeface="+mj-lt"/>
              <a:buAutoNum type="arabicPeriod"/>
            </a:pPr>
            <a:r>
              <a:rPr lang="it-IT" sz="2800" dirty="0" smtClean="0"/>
              <a:t>Stimulants </a:t>
            </a:r>
          </a:p>
          <a:p>
            <a:pPr marL="596646" indent="-514350">
              <a:buFont typeface="+mj-lt"/>
              <a:buAutoNum type="arabicPeriod"/>
            </a:pPr>
            <a:r>
              <a:rPr lang="it-IT" sz="2800" dirty="0" smtClean="0"/>
              <a:t>Hallucinogens</a:t>
            </a:r>
          </a:p>
          <a:p>
            <a:pPr marL="596646" indent="-514350">
              <a:buFont typeface="+mj-lt"/>
              <a:buAutoNum type="arabicPeriod"/>
            </a:pPr>
            <a:r>
              <a:rPr lang="it-IT" sz="2800" dirty="0" smtClean="0"/>
              <a:t>Cannabis and derivatives</a:t>
            </a:r>
          </a:p>
          <a:p>
            <a:pPr marL="596646" indent="-514350">
              <a:buFont typeface="+mj-lt"/>
              <a:buAutoNum type="arabicPeriod"/>
            </a:pPr>
            <a:endParaRPr lang="it-IT" sz="2800" dirty="0" smtClean="0"/>
          </a:p>
        </p:txBody>
      </p:sp>
      <p:pic>
        <p:nvPicPr>
          <p:cNvPr id="4" name="Immagine 3" descr="oppio-pianta-papavero.jpg"/>
          <p:cNvPicPr>
            <a:picLocks noChangeAspect="1"/>
          </p:cNvPicPr>
          <p:nvPr/>
        </p:nvPicPr>
        <p:blipFill>
          <a:blip r:embed="rId2" cstate="print"/>
          <a:stretch>
            <a:fillRect/>
          </a:stretch>
        </p:blipFill>
        <p:spPr>
          <a:xfrm>
            <a:off x="4932040" y="3861048"/>
            <a:ext cx="1404000" cy="1053000"/>
          </a:xfrm>
          <a:prstGeom prst="rect">
            <a:avLst/>
          </a:prstGeom>
        </p:spPr>
      </p:pic>
      <p:pic>
        <p:nvPicPr>
          <p:cNvPr id="5" name="Immagine 4" descr="cocaine.jpg"/>
          <p:cNvPicPr>
            <a:picLocks noChangeAspect="1"/>
          </p:cNvPicPr>
          <p:nvPr/>
        </p:nvPicPr>
        <p:blipFill>
          <a:blip r:embed="rId3" cstate="print"/>
          <a:stretch>
            <a:fillRect/>
          </a:stretch>
        </p:blipFill>
        <p:spPr>
          <a:xfrm>
            <a:off x="6732240" y="3789040"/>
            <a:ext cx="1404000" cy="1056475"/>
          </a:xfrm>
          <a:prstGeom prst="rect">
            <a:avLst/>
          </a:prstGeom>
        </p:spPr>
      </p:pic>
      <p:pic>
        <p:nvPicPr>
          <p:cNvPr id="6" name="Immagine 5" descr="stimolanti.jpg"/>
          <p:cNvPicPr>
            <a:picLocks noChangeAspect="1"/>
          </p:cNvPicPr>
          <p:nvPr/>
        </p:nvPicPr>
        <p:blipFill>
          <a:blip r:embed="rId4" cstate="print"/>
          <a:stretch>
            <a:fillRect/>
          </a:stretch>
        </p:blipFill>
        <p:spPr>
          <a:xfrm>
            <a:off x="5796136" y="5013176"/>
            <a:ext cx="1368000" cy="1060681"/>
          </a:xfrm>
          <a:prstGeom prst="rect">
            <a:avLst/>
          </a:prstGeom>
        </p:spPr>
      </p:pic>
      <p:pic>
        <p:nvPicPr>
          <p:cNvPr id="7" name="Immagine 6" descr="1200px-Cannabis_01_bgiu.jpg"/>
          <p:cNvPicPr>
            <a:picLocks noChangeAspect="1"/>
          </p:cNvPicPr>
          <p:nvPr/>
        </p:nvPicPr>
        <p:blipFill>
          <a:blip r:embed="rId5" cstate="print"/>
          <a:stretch>
            <a:fillRect/>
          </a:stretch>
        </p:blipFill>
        <p:spPr>
          <a:xfrm>
            <a:off x="7452319" y="5013176"/>
            <a:ext cx="1404000" cy="1053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1423</TotalTime>
  <Words>433</Words>
  <Application>Microsoft Office PowerPoint</Application>
  <PresentationFormat>Presentazione su schermo (4:3)</PresentationFormat>
  <Paragraphs>99</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Solstizio</vt:lpstr>
      <vt:lpstr>Diapositiva 1</vt:lpstr>
      <vt:lpstr>Awareness campaign regarding addiction</vt:lpstr>
      <vt:lpstr>Learning by playing</vt:lpstr>
      <vt:lpstr>How to play</vt:lpstr>
      <vt:lpstr>Addictions</vt:lpstr>
      <vt:lpstr>Correct answers</vt:lpstr>
      <vt:lpstr>Difference between use,abuse and addiction</vt:lpstr>
      <vt:lpstr>The action of drugs</vt:lpstr>
      <vt:lpstr>Types of drugs</vt:lpstr>
      <vt:lpstr>Other addictions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problem of addiction</dc:title>
  <dc:creator>DS</dc:creator>
  <cp:lastModifiedBy>Matteo Punzetti</cp:lastModifiedBy>
  <cp:revision>36</cp:revision>
  <dcterms:created xsi:type="dcterms:W3CDTF">2018-09-16T15:27:38Z</dcterms:created>
  <dcterms:modified xsi:type="dcterms:W3CDTF">2018-09-20T17:46:35Z</dcterms:modified>
</cp:coreProperties>
</file>