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63" r:id="rId3"/>
    <p:sldId id="266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ja Leinonen" initials="KL" lastIdx="1" clrIdx="0">
    <p:extLst>
      <p:ext uri="{19B8F6BF-5375-455C-9EA6-DF929625EA0E}">
        <p15:presenceInfo xmlns:p15="http://schemas.microsoft.com/office/powerpoint/2012/main" userId="Katja Leinon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13F13-6E0D-4732-8B9E-1667CF3C403A}" type="datetimeFigureOut">
              <a:rPr lang="fi-FI" smtClean="0"/>
              <a:t>4.8.2017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EA35D-E37E-40AF-B470-33B2793B050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078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6600" dirty="0" smtClean="0"/>
              <a:t>Oppimisen </a:t>
            </a:r>
            <a:r>
              <a:rPr lang="fi-FI" sz="6600" dirty="0" smtClean="0"/>
              <a:t>itsesäätely</a:t>
            </a:r>
            <a:br>
              <a:rPr lang="fi-FI" sz="6600" dirty="0" smtClean="0"/>
            </a:br>
            <a:r>
              <a:rPr lang="fi-FI" sz="6600" dirty="0" smtClean="0"/>
              <a:t>- </a:t>
            </a:r>
            <a:r>
              <a:rPr lang="fi-FI" sz="3600" dirty="0"/>
              <a:t>M</a:t>
            </a:r>
            <a:r>
              <a:rPr lang="fi-FI" sz="3600" dirty="0" smtClean="0"/>
              <a:t>iten itsesäätelyä voidaan tukea?</a:t>
            </a:r>
            <a:endParaRPr lang="fi-FI" sz="66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400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7280" y="445168"/>
            <a:ext cx="5135076" cy="129219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i-FI" dirty="0" smtClean="0"/>
              <a:t>Tutkimuksen osoittamia haasteita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97280" y="1737360"/>
            <a:ext cx="5135076" cy="332793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fi-FI" dirty="0" smtClean="0"/>
              <a:t>- huono tehtävänymmärrys</a:t>
            </a:r>
          </a:p>
          <a:p>
            <a:r>
              <a:rPr lang="fi-FI" dirty="0" smtClean="0"/>
              <a:t>- heikot tavoitteet ja suunnitelmat</a:t>
            </a:r>
          </a:p>
          <a:p>
            <a:r>
              <a:rPr lang="fi-FI" dirty="0" smtClean="0"/>
              <a:t>- väärät työskentely- tai opiskelustrategiat</a:t>
            </a:r>
          </a:p>
          <a:p>
            <a:r>
              <a:rPr lang="fi-FI" dirty="0" smtClean="0"/>
              <a:t>- </a:t>
            </a:r>
            <a:r>
              <a:rPr lang="fi-FI" dirty="0"/>
              <a:t>m</a:t>
            </a:r>
            <a:r>
              <a:rPr lang="fi-FI" dirty="0" smtClean="0"/>
              <a:t>onitoroinnin heikkous tai puute</a:t>
            </a:r>
          </a:p>
          <a:p>
            <a:r>
              <a:rPr lang="fi-FI" dirty="0" smtClean="0"/>
              <a:t>- epätarkka oman toiminnan arviointi</a:t>
            </a:r>
          </a:p>
          <a:p>
            <a:r>
              <a:rPr lang="fi-FI" dirty="0" smtClean="0"/>
              <a:t>- motivaatiotekijät</a:t>
            </a:r>
          </a:p>
          <a:p>
            <a:r>
              <a:rPr lang="fi-FI" dirty="0" smtClean="0"/>
              <a:t>(</a:t>
            </a:r>
            <a:r>
              <a:rPr lang="fi-FI" dirty="0" err="1" smtClean="0"/>
              <a:t>Hadwin</a:t>
            </a:r>
            <a:r>
              <a:rPr lang="fi-FI" dirty="0" smtClean="0"/>
              <a:t> 2009)</a:t>
            </a:r>
            <a:endParaRPr lang="fi-FI" dirty="0"/>
          </a:p>
        </p:txBody>
      </p:sp>
      <p:sp>
        <p:nvSpPr>
          <p:cNvPr id="4" name="Otsikko 1"/>
          <p:cNvSpPr txBox="1">
            <a:spLocks/>
          </p:cNvSpPr>
          <p:nvPr/>
        </p:nvSpPr>
        <p:spPr>
          <a:xfrm>
            <a:off x="6232356" y="450721"/>
            <a:ext cx="4944979" cy="12921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4300" dirty="0" smtClean="0"/>
              <a:t>Miten itsesäätelyä voidaan tukea?</a:t>
            </a:r>
            <a:endParaRPr lang="fi-FI" sz="4300" dirty="0"/>
          </a:p>
        </p:txBody>
      </p:sp>
      <p:sp>
        <p:nvSpPr>
          <p:cNvPr id="5" name="Sisällön paikkamerkki 2"/>
          <p:cNvSpPr txBox="1">
            <a:spLocks/>
          </p:cNvSpPr>
          <p:nvPr/>
        </p:nvSpPr>
        <p:spPr>
          <a:xfrm>
            <a:off x="6232357" y="1737360"/>
            <a:ext cx="4944980" cy="3327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 smtClean="0"/>
              <a:t>- tilaisuuksien luominen itsesäätelylle</a:t>
            </a:r>
          </a:p>
          <a:p>
            <a:r>
              <a:rPr lang="fi-FI" dirty="0" smtClean="0"/>
              <a:t>- autonomian korostaminen</a:t>
            </a:r>
          </a:p>
          <a:p>
            <a:r>
              <a:rPr lang="fi-FI" dirty="0" smtClean="0"/>
              <a:t>- itsesäätelyä tukevat aktiviteetit ja tehtävät</a:t>
            </a:r>
          </a:p>
          <a:p>
            <a:r>
              <a:rPr lang="fi-FI" dirty="0" smtClean="0"/>
              <a:t>- tietojen, taitojen, strategioiden, arvojen ja uskomusten rakentelun ja hyödyntämisen tukeminen</a:t>
            </a:r>
          </a:p>
          <a:p>
            <a:r>
              <a:rPr lang="fi-FI" dirty="0" smtClean="0"/>
              <a:t>(Butler 2017)</a:t>
            </a:r>
            <a:endParaRPr lang="fi-FI" dirty="0"/>
          </a:p>
        </p:txBody>
      </p:sp>
      <p:sp>
        <p:nvSpPr>
          <p:cNvPr id="7" name="Suorakulmio 6"/>
          <p:cNvSpPr/>
          <p:nvPr/>
        </p:nvSpPr>
        <p:spPr>
          <a:xfrm>
            <a:off x="597877" y="6488724"/>
            <a:ext cx="10922359" cy="290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/>
              <a:t>Heikki </a:t>
            </a:r>
            <a:r>
              <a:rPr lang="fi-FI" sz="1600" dirty="0" err="1"/>
              <a:t>Kontturin</a:t>
            </a:r>
            <a:r>
              <a:rPr lang="fi-FI" sz="1600" dirty="0"/>
              <a:t> väitöskirja 2016: </a:t>
            </a:r>
            <a:r>
              <a:rPr lang="fi-FI" sz="1600" dirty="0"/>
              <a:t>Oppimisen itsesäätelyn ilmeneminen ja kehittymisen tukeminen alakoulun oppimiskontekstissa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50885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219487"/>
              </p:ext>
            </p:extLst>
          </p:nvPr>
        </p:nvGraphicFramePr>
        <p:xfrm>
          <a:off x="87923" y="68184"/>
          <a:ext cx="12036668" cy="6216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8334">
                  <a:extLst>
                    <a:ext uri="{9D8B030D-6E8A-4147-A177-3AD203B41FA5}">
                      <a16:colId xmlns:a16="http://schemas.microsoft.com/office/drawing/2014/main" val="2004754332"/>
                    </a:ext>
                  </a:extLst>
                </a:gridCol>
                <a:gridCol w="6018334">
                  <a:extLst>
                    <a:ext uri="{9D8B030D-6E8A-4147-A177-3AD203B41FA5}">
                      <a16:colId xmlns:a16="http://schemas.microsoft.com/office/drawing/2014/main" val="1353233852"/>
                    </a:ext>
                  </a:extLst>
                </a:gridCol>
              </a:tblGrid>
              <a:tr h="871432">
                <a:tc>
                  <a:txBody>
                    <a:bodyPr/>
                    <a:lstStyle/>
                    <a:p>
                      <a:r>
                        <a:rPr lang="fi-FI" dirty="0" smtClean="0"/>
                        <a:t>Haasteet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b="1" dirty="0" smtClean="0"/>
                        <a:t>Opetusharjoittelijoita</a:t>
                      </a:r>
                      <a:r>
                        <a:rPr lang="fi-FI" b="1" baseline="0" dirty="0" smtClean="0"/>
                        <a:t> ohjataan löytämään</a:t>
                      </a:r>
                      <a:r>
                        <a:rPr lang="fi-FI" b="1" dirty="0" smtClean="0"/>
                        <a:t> konkreettisia keinoja, joiden avulla haasteisiin vastataan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800994"/>
                  </a:ext>
                </a:extLst>
              </a:tr>
              <a:tr h="1132862">
                <a:tc>
                  <a:txBody>
                    <a:bodyPr/>
                    <a:lstStyle/>
                    <a:p>
                      <a:r>
                        <a:rPr lang="fi-FI" dirty="0" smtClean="0"/>
                        <a:t>huono tehtävänymmärrys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Eriyttävät tehtävät, ajan varaaminen toiminnan</a:t>
                      </a:r>
                      <a:r>
                        <a:rPr lang="fi-FI" baseline="0" dirty="0" smtClean="0"/>
                        <a:t> suunnittelulle, </a:t>
                      </a:r>
                      <a:r>
                        <a:rPr lang="fi-FI" dirty="0" smtClean="0"/>
                        <a:t>tehtävänannon avaaminen oppilaiden kanssa, tehtävän pilkkominen</a:t>
                      </a:r>
                      <a:r>
                        <a:rPr lang="fi-FI" baseline="0" dirty="0" smtClean="0"/>
                        <a:t> oppilaalle sopiviin osatavoitteisiin.</a:t>
                      </a:r>
                      <a:endParaRPr lang="fi-FI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523907"/>
                  </a:ext>
                </a:extLst>
              </a:tr>
              <a:tr h="1181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heikot tavoitteet ja suunnitelmat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Tuetaan</a:t>
                      </a:r>
                      <a:r>
                        <a:rPr lang="fi-FI" baseline="0" dirty="0" smtClean="0"/>
                        <a:t> o</a:t>
                      </a:r>
                      <a:r>
                        <a:rPr lang="fi-FI" dirty="0" smtClean="0"/>
                        <a:t>ppilaiden omaa tavoitteenasettelua</a:t>
                      </a:r>
                      <a:r>
                        <a:rPr lang="fi-FI" baseline="0" dirty="0" smtClean="0"/>
                        <a:t> ja suunnittelua. Määritellään työskentelytavoitteet eli millainen työskentely auttaa tavoitteiden saavuttamisessa. Onnistumisen kriteerien määrittely.</a:t>
                      </a:r>
                      <a:endParaRPr lang="fi-FI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644152"/>
                  </a:ext>
                </a:extLst>
              </a:tr>
              <a:tr h="8714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väärät työskentely- tai opiskelustrategiat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Työskentelyn observointi ja ohjaus suhteissa tavoitteisiin.</a:t>
                      </a:r>
                      <a:r>
                        <a:rPr lang="fi-FI" baseline="0" dirty="0" smtClean="0"/>
                        <a:t> Tavoitteista </a:t>
                      </a:r>
                      <a:r>
                        <a:rPr lang="fi-FI" baseline="0" dirty="0" err="1" smtClean="0"/>
                        <a:t>hoksauttaminen</a:t>
                      </a:r>
                      <a:r>
                        <a:rPr lang="fi-FI" baseline="0" dirty="0" smtClean="0"/>
                        <a:t>. Opettajan oma toiminta mallina.</a:t>
                      </a:r>
                      <a:endParaRPr lang="fi-FI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165986"/>
                  </a:ext>
                </a:extLst>
              </a:tr>
              <a:tr h="636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monitoroinnin heikkous tai puute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Jatkuva oppimista tukeva arviointi, esim. itse- ja vertaisarviointi.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619464"/>
                  </a:ext>
                </a:extLst>
              </a:tr>
              <a:tr h="8714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epätarkka oman toiminnan arviointi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Keskustelut oppilaiden kanssa</a:t>
                      </a:r>
                      <a:r>
                        <a:rPr lang="fi-FI" baseline="0" dirty="0" smtClean="0"/>
                        <a:t> tavoitteiden ja toiminnan kohtaamisesta, työskentelytavoitteiden tarkistaminen.</a:t>
                      </a:r>
                      <a:endParaRPr lang="fi-FI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241057"/>
                  </a:ext>
                </a:extLst>
              </a:tr>
              <a:tr h="636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motivaatiotekijät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smtClean="0"/>
                        <a:t>Merkityksellisyys, kannustaminen,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dirty="0" smtClean="0"/>
                        <a:t>kehuminen,</a:t>
                      </a:r>
                      <a:r>
                        <a:rPr lang="fi-FI" baseline="0" dirty="0" smtClean="0"/>
                        <a:t> </a:t>
                      </a:r>
                      <a:r>
                        <a:rPr lang="fi-FI" baseline="0" dirty="0" err="1" smtClean="0"/>
                        <a:t>minäpystyvyyden</a:t>
                      </a:r>
                      <a:r>
                        <a:rPr lang="fi-FI" baseline="0" dirty="0" smtClean="0"/>
                        <a:t> kokemus</a:t>
                      </a:r>
                      <a:endParaRPr lang="fi-FI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444072"/>
                  </a:ext>
                </a:extLst>
              </a:tr>
            </a:tbl>
          </a:graphicData>
        </a:graphic>
      </p:graphicFrame>
      <p:sp>
        <p:nvSpPr>
          <p:cNvPr id="2" name="Suorakulmio 1"/>
          <p:cNvSpPr/>
          <p:nvPr/>
        </p:nvSpPr>
        <p:spPr>
          <a:xfrm>
            <a:off x="87923" y="6453554"/>
            <a:ext cx="4747846" cy="29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dirty="0" smtClean="0"/>
              <a:t>Pasi Hieta ja Katja Leinonen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93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Lähteet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Heikki </a:t>
            </a:r>
            <a:r>
              <a:rPr lang="fi-FI" dirty="0" err="1" smtClean="0"/>
              <a:t>Kontturin</a:t>
            </a:r>
            <a:r>
              <a:rPr lang="fi-FI" dirty="0" smtClean="0"/>
              <a:t> väitöskirja</a:t>
            </a:r>
          </a:p>
          <a:p>
            <a:r>
              <a:rPr lang="fi-FI" dirty="0" smtClean="0"/>
              <a:t>Heikki </a:t>
            </a:r>
            <a:r>
              <a:rPr lang="fi-FI" dirty="0" err="1" smtClean="0"/>
              <a:t>Kontturin</a:t>
            </a:r>
            <a:r>
              <a:rPr lang="fi-FI" dirty="0" smtClean="0"/>
              <a:t> diaesitys https</a:t>
            </a:r>
            <a:r>
              <a:rPr lang="fi-FI" dirty="0"/>
              <a:t>://www.slideshare.net/kontturi/opetussuunnitelma-ja-oppimisen-itsestely-64845671</a:t>
            </a:r>
          </a:p>
        </p:txBody>
      </p:sp>
    </p:spTree>
    <p:extLst>
      <p:ext uri="{BB962C8B-B14F-4D97-AF65-F5344CB8AC3E}">
        <p14:creationId xmlns:p14="http://schemas.microsoft.com/office/powerpoint/2010/main" val="261291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216</TotalTime>
  <Words>212</Words>
  <Application>Microsoft Office PowerPoint</Application>
  <PresentationFormat>Laajakuva</PresentationFormat>
  <Paragraphs>34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</vt:lpstr>
      <vt:lpstr>Oppimisen itsesäätely - Miten itsesäätelyä voidaan tukea?</vt:lpstr>
      <vt:lpstr>Tutkimuksen osoittamia haasteita</vt:lpstr>
      <vt:lpstr>PowerPoint-esitys</vt:lpstr>
      <vt:lpstr>Lähteet</vt:lpstr>
    </vt:vector>
  </TitlesOfParts>
  <Company>Oulun yliopisto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Oppimisen itsesäätely aineenopettajaharjoittelussa</dc:title>
  <dc:creator>Katja Leinonen</dc:creator>
  <cp:lastModifiedBy>Katja Leinonen</cp:lastModifiedBy>
  <cp:revision>53</cp:revision>
  <dcterms:created xsi:type="dcterms:W3CDTF">2017-04-25T08:42:01Z</dcterms:created>
  <dcterms:modified xsi:type="dcterms:W3CDTF">2017-08-04T07:19:58Z</dcterms:modified>
</cp:coreProperties>
</file>