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sldIdLst>
    <p:sldId id="265" r:id="rId2"/>
    <p:sldId id="266" r:id="rId3"/>
    <p:sldId id="261" r:id="rId4"/>
    <p:sldId id="260" r:id="rId5"/>
    <p:sldId id="258"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4660"/>
  </p:normalViewPr>
  <p:slideViewPr>
    <p:cSldViewPr snapToGrid="0">
      <p:cViewPr varScale="1">
        <p:scale>
          <a:sx n="159" d="100"/>
          <a:sy n="159" d="100"/>
        </p:scale>
        <p:origin x="21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ina Loukkola" userId="aa9066fa-2945-42c4-9de9-6bbda4603d66" providerId="ADAL" clId="{E320B07A-8DFE-4219-A5AC-19E821ACC624}"/>
    <pc:docChg chg="modSld">
      <pc:chgData name="Niina Loukkola" userId="aa9066fa-2945-42c4-9de9-6bbda4603d66" providerId="ADAL" clId="{E320B07A-8DFE-4219-A5AC-19E821ACC624}" dt="2026-05-18T13:34:08.047" v="1" actId="20577"/>
      <pc:docMkLst>
        <pc:docMk/>
      </pc:docMkLst>
      <pc:sldChg chg="modSp mod">
        <pc:chgData name="Niina Loukkola" userId="aa9066fa-2945-42c4-9de9-6bbda4603d66" providerId="ADAL" clId="{E320B07A-8DFE-4219-A5AC-19E821ACC624}" dt="2026-05-18T13:34:08.047" v="1" actId="20577"/>
        <pc:sldMkLst>
          <pc:docMk/>
          <pc:sldMk cId="3243211652" sldId="265"/>
        </pc:sldMkLst>
        <pc:spChg chg="mod">
          <ac:chgData name="Niina Loukkola" userId="aa9066fa-2945-42c4-9de9-6bbda4603d66" providerId="ADAL" clId="{E320B07A-8DFE-4219-A5AC-19E821ACC624}" dt="2026-05-18T13:34:08.047" v="1" actId="20577"/>
          <ac:spMkLst>
            <pc:docMk/>
            <pc:sldMk cId="3243211652" sldId="265"/>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2" name="Title 1"/>
          <p:cNvSpPr>
            <a:spLocks noGrp="1"/>
          </p:cNvSpPr>
          <p:nvPr>
            <p:ph type="ctrTitle"/>
          </p:nvPr>
        </p:nvSpPr>
        <p:spPr>
          <a:xfrm>
            <a:off x="810001" y="1449147"/>
            <a:ext cx="10572000" cy="2971051"/>
          </a:xfrm>
        </p:spPr>
        <p:txBody>
          <a:bodyPr/>
          <a:lstStyle>
            <a:lvl1pPr>
              <a:defRPr sz="5400"/>
            </a:lvl1pPr>
          </a:lstStyle>
          <a:p>
            <a:r>
              <a:rPr lang="fi-FI"/>
              <a:t>Muokkaa perustyyl. napsautt.</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5/18/2026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516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fi-FI"/>
              <a:t>Muokkaa perustyyl. napsautt.</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fi-FI"/>
              <a:t>Lisää kuva napsauttamalla kuvaketta</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18C79C5D-2A6F-F04D-97DA-BEF2467B64E4}" type="datetimeFigureOut">
              <a:rPr lang="en-US" smtClean="0"/>
              <a:pPr/>
              <a:t>5/18/2026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7451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fi-FI"/>
              <a:t>Muokkaa perustyyl. napsautt.</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fi-FI"/>
              <a:t>Muokkaa tekstin perustyylejä</a:t>
            </a:r>
          </a:p>
        </p:txBody>
      </p:sp>
      <p:sp>
        <p:nvSpPr>
          <p:cNvPr id="4" name="Date Placeholder 3"/>
          <p:cNvSpPr>
            <a:spLocks noGrp="1"/>
          </p:cNvSpPr>
          <p:nvPr>
            <p:ph type="dt" sz="half" idx="10"/>
          </p:nvPr>
        </p:nvSpPr>
        <p:spPr/>
        <p:txBody>
          <a:bodyPr/>
          <a:lstStyle/>
          <a:p>
            <a:fld id="{8DFA1846-DA80-1C48-A609-854EA85C59AD}" type="datetimeFigureOut">
              <a:rPr lang="en-US" smtClean="0"/>
              <a:pPr/>
              <a:t>5/18/2026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0305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fi-FI"/>
              <a:t>Muokkaa perustyyl. napsautt.</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fi-FI"/>
              <a:t>Muokkaa tekstin perustyylejä</a:t>
            </a:r>
          </a:p>
        </p:txBody>
      </p:sp>
      <p:sp>
        <p:nvSpPr>
          <p:cNvPr id="2" name="Date Placeholder 1"/>
          <p:cNvSpPr>
            <a:spLocks noGrp="1"/>
          </p:cNvSpPr>
          <p:nvPr>
            <p:ph type="dt" sz="half" idx="10"/>
          </p:nvPr>
        </p:nvSpPr>
        <p:spPr/>
        <p:txBody>
          <a:bodyPr/>
          <a:lstStyle/>
          <a:p>
            <a:fld id="{FBF54567-0DE4-3F47-BF90-CB84690072F9}" type="datetimeFigureOut">
              <a:rPr lang="en-US" smtClean="0"/>
              <a:pPr/>
              <a:t>5/18/2026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3015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5/18/2026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74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5/18/2026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3500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fi-FI"/>
              <a:t>Muokkaa perustyyl. napsautt.</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5/18/2026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7797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fi-FI"/>
              <a:t>Muokkaa perustyyl. napsautt.</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8DFA1846-DA80-1C48-A609-854EA85C59AD}" type="datetimeFigureOut">
              <a:rPr lang="en-US" smtClean="0"/>
              <a:pPr/>
              <a:t>5/18/2026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4912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5/18/2026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7840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fi-FI"/>
              <a:t>Muokkaa perustyyl. napsautt.</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5/18/2026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773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5/18/2026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6603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5/18/2026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2984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fi-FI"/>
              <a:t>Muokkaa perustyyl. napsautt.</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D0DF5E60-9974-AC48-9591-99C2BB44B7CF}" type="datetimeFigureOut">
              <a:rPr lang="en-US" smtClean="0"/>
              <a:pPr/>
              <a:t>5/18/2026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441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fi-FI"/>
              <a:t>Muokkaa perustyyl. napsautt.</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fi-FI"/>
              <a:t>Lisää kuva napsauttamalla kuvaketta</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5/18/2026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1876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fi-FI"/>
              <a:t>Muokkaa perustyyl. napsautt.</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5/18/2026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89421"/>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85594" y="-82262"/>
            <a:ext cx="11542926" cy="5416060"/>
          </a:xfrm>
        </p:spPr>
        <p:txBody>
          <a:bodyPr/>
          <a:lstStyle/>
          <a:p>
            <a:pPr marL="342900" indent="-342900">
              <a:buFont typeface="Arial" panose="020B0604020202020204" pitchFamily="34" charset="0"/>
              <a:buChar char="•"/>
            </a:pPr>
            <a:r>
              <a:rPr lang="fi-FI" sz="2000" b="0" dirty="0">
                <a:solidFill>
                  <a:schemeClr val="bg1"/>
                </a:solidFill>
              </a:rPr>
              <a:t>VALVONTA (VAIN OPETTAJILLE TARKOITETTU DIA)</a:t>
            </a:r>
            <a:br>
              <a:rPr lang="fi-FI" sz="2000" b="0" dirty="0">
                <a:solidFill>
                  <a:schemeClr val="bg1"/>
                </a:solidFill>
              </a:rPr>
            </a:br>
            <a:br>
              <a:rPr lang="fi-FI" sz="2000" b="0" dirty="0">
                <a:solidFill>
                  <a:schemeClr val="bg1"/>
                </a:solidFill>
              </a:rPr>
            </a:br>
            <a:r>
              <a:rPr lang="fi-FI" sz="2000" b="0" dirty="0">
                <a:solidFill>
                  <a:schemeClr val="bg1"/>
                </a:solidFill>
              </a:rPr>
              <a:t>-  </a:t>
            </a:r>
            <a:r>
              <a:rPr lang="fi-FI" sz="1800" b="0" dirty="0">
                <a:solidFill>
                  <a:schemeClr val="bg1"/>
                </a:solidFill>
              </a:rPr>
              <a:t>Opettajan kannattaa käydä etukäteen tarkistamassa pääsy </a:t>
            </a:r>
            <a:r>
              <a:rPr lang="fi-FI" sz="1800" b="0" dirty="0" err="1">
                <a:solidFill>
                  <a:schemeClr val="bg1"/>
                </a:solidFill>
              </a:rPr>
              <a:t>Peda.netiin</a:t>
            </a:r>
            <a:r>
              <a:rPr lang="fi-FI" sz="1800" b="0" dirty="0">
                <a:solidFill>
                  <a:schemeClr val="bg1"/>
                </a:solidFill>
              </a:rPr>
              <a:t> ja tutustua   </a:t>
            </a:r>
            <a:br>
              <a:rPr lang="fi-FI" sz="1800" b="0" dirty="0">
                <a:solidFill>
                  <a:schemeClr val="bg1"/>
                </a:solidFill>
              </a:rPr>
            </a:br>
            <a:r>
              <a:rPr lang="fi-FI" sz="1800" b="0" dirty="0">
                <a:solidFill>
                  <a:schemeClr val="bg1"/>
                </a:solidFill>
              </a:rPr>
              <a:t>   oman luokkatason tehtäviin.</a:t>
            </a:r>
            <a:br>
              <a:rPr lang="fi-FI" sz="1800" b="0" dirty="0">
                <a:solidFill>
                  <a:schemeClr val="bg1"/>
                </a:solidFill>
              </a:rPr>
            </a:br>
            <a:r>
              <a:rPr lang="fi-FI" sz="1800" b="0" dirty="0">
                <a:solidFill>
                  <a:schemeClr val="bg1"/>
                </a:solidFill>
              </a:rPr>
              <a:t>-  Opettaja huolehtii mahdolliset materiaalit (tehtävien ohjeistukset kopioituna, paperia ja kyniä).</a:t>
            </a:r>
            <a:br>
              <a:rPr lang="fi-FI" sz="1800" b="0" dirty="0">
                <a:solidFill>
                  <a:schemeClr val="bg1"/>
                </a:solidFill>
              </a:rPr>
            </a:br>
            <a:br>
              <a:rPr lang="fi-FI" sz="1800" b="0" dirty="0">
                <a:solidFill>
                  <a:schemeClr val="bg1"/>
                </a:solidFill>
              </a:rPr>
            </a:br>
            <a:r>
              <a:rPr lang="fi-FI" sz="1800" b="0" dirty="0">
                <a:solidFill>
                  <a:schemeClr val="bg1"/>
                </a:solidFill>
              </a:rPr>
              <a:t>-  Tunnilla opettaja tarkastaa läsnäolijat ja ohjeistaa oppilaat tämän tiedoston seuraavien </a:t>
            </a:r>
            <a:br>
              <a:rPr lang="fi-FI" sz="1800" b="0" dirty="0">
                <a:solidFill>
                  <a:schemeClr val="bg1"/>
                </a:solidFill>
              </a:rPr>
            </a:br>
            <a:r>
              <a:rPr lang="fi-FI" sz="1800" b="0" dirty="0">
                <a:solidFill>
                  <a:schemeClr val="bg1"/>
                </a:solidFill>
              </a:rPr>
              <a:t>   diojen avulla. </a:t>
            </a:r>
            <a:br>
              <a:rPr lang="fi-FI" sz="1800" b="0" dirty="0">
                <a:solidFill>
                  <a:schemeClr val="bg1"/>
                </a:solidFill>
              </a:rPr>
            </a:br>
            <a:r>
              <a:rPr lang="fi-FI" sz="1800" b="0" dirty="0">
                <a:solidFill>
                  <a:schemeClr val="bg1"/>
                </a:solidFill>
              </a:rPr>
              <a:t>-  Ennen kuin oppilaat poistuvat luokasta, he valitsevat tehtävän ja </a:t>
            </a:r>
            <a:r>
              <a:rPr lang="fi-FI" sz="1800" dirty="0">
                <a:solidFill>
                  <a:schemeClr val="bg1"/>
                </a:solidFill>
              </a:rPr>
              <a:t>kertovat</a:t>
            </a:r>
            <a:br>
              <a:rPr lang="fi-FI" sz="1800" dirty="0">
                <a:solidFill>
                  <a:schemeClr val="bg1"/>
                </a:solidFill>
              </a:rPr>
            </a:br>
            <a:r>
              <a:rPr lang="fi-FI" sz="1800" dirty="0">
                <a:solidFill>
                  <a:schemeClr val="bg1"/>
                </a:solidFill>
              </a:rPr>
              <a:t>   ennen luokasta poistumista opettajalle, minkä tehtävän he tekevät </a:t>
            </a:r>
            <a:r>
              <a:rPr lang="fi-FI" sz="1800" b="0" dirty="0">
                <a:solidFill>
                  <a:schemeClr val="bg1"/>
                </a:solidFill>
              </a:rPr>
              <a:t>ja opettaja kirjaa </a:t>
            </a:r>
            <a:br>
              <a:rPr lang="fi-FI" sz="1800" b="0" dirty="0">
                <a:solidFill>
                  <a:schemeClr val="bg1"/>
                </a:solidFill>
              </a:rPr>
            </a:br>
            <a:r>
              <a:rPr lang="fi-FI" sz="1800" b="0" dirty="0">
                <a:solidFill>
                  <a:schemeClr val="bg1"/>
                </a:solidFill>
              </a:rPr>
              <a:t>   sen ylös. Näin opettaja tietää, missä itse kukin on menossa.  </a:t>
            </a:r>
            <a:br>
              <a:rPr lang="fi-FI" sz="1800" b="0" dirty="0">
                <a:solidFill>
                  <a:schemeClr val="bg1"/>
                </a:solidFill>
              </a:rPr>
            </a:br>
            <a:r>
              <a:rPr lang="fi-FI" sz="1800" b="0" dirty="0">
                <a:solidFill>
                  <a:schemeClr val="bg1"/>
                </a:solidFill>
              </a:rPr>
              <a:t> </a:t>
            </a:r>
            <a:br>
              <a:rPr lang="fi-FI" sz="1800" b="0" dirty="0">
                <a:solidFill>
                  <a:schemeClr val="bg1"/>
                </a:solidFill>
              </a:rPr>
            </a:br>
            <a:r>
              <a:rPr lang="fi-FI" sz="1800" b="0" dirty="0">
                <a:solidFill>
                  <a:schemeClr val="bg1"/>
                </a:solidFill>
              </a:rPr>
              <a:t>-  Piha-alueen valvojat valvovat, että tehtäviä suoritetaan Norssin koulualueella. </a:t>
            </a:r>
            <a:br>
              <a:rPr lang="fi-FI" sz="1800" b="0" dirty="0">
                <a:solidFill>
                  <a:schemeClr val="bg1"/>
                </a:solidFill>
              </a:rPr>
            </a:br>
            <a:r>
              <a:rPr lang="fi-FI" sz="1800" b="0" dirty="0">
                <a:solidFill>
                  <a:schemeClr val="bg1"/>
                </a:solidFill>
              </a:rPr>
              <a:t>-  Tehtävät </a:t>
            </a:r>
            <a:r>
              <a:rPr lang="fi-FI" sz="1800" dirty="0">
                <a:solidFill>
                  <a:schemeClr val="bg1"/>
                </a:solidFill>
              </a:rPr>
              <a:t>palautetaan näyttämällä valvovalle opettajalle</a:t>
            </a:r>
            <a:r>
              <a:rPr lang="fi-FI" sz="1800" b="0" dirty="0">
                <a:solidFill>
                  <a:schemeClr val="bg1"/>
                </a:solidFill>
              </a:rPr>
              <a:t>.</a:t>
            </a:r>
            <a:br>
              <a:rPr lang="fi-FI" sz="1800" b="0" dirty="0">
                <a:solidFill>
                  <a:schemeClr val="bg1"/>
                </a:solidFill>
              </a:rPr>
            </a:br>
            <a:r>
              <a:rPr lang="fi-FI" sz="1800" b="0" dirty="0">
                <a:solidFill>
                  <a:schemeClr val="bg1"/>
                </a:solidFill>
              </a:rPr>
              <a:t>- Jos aikaa jää, oppilaat valitsevat vielä uuden tehtävän.</a:t>
            </a:r>
            <a:br>
              <a:rPr lang="fi-FI" sz="1800" b="0" dirty="0">
                <a:solidFill>
                  <a:schemeClr val="bg1"/>
                </a:solidFill>
              </a:rPr>
            </a:br>
            <a:br>
              <a:rPr lang="fi-FI" sz="1800" dirty="0"/>
            </a:br>
            <a:endParaRPr lang="fi-FI" sz="1800" dirty="0"/>
          </a:p>
        </p:txBody>
      </p:sp>
      <p:sp>
        <p:nvSpPr>
          <p:cNvPr id="3" name="Alaotsikko 2"/>
          <p:cNvSpPr>
            <a:spLocks noGrp="1"/>
          </p:cNvSpPr>
          <p:nvPr>
            <p:ph type="subTitle" idx="1"/>
          </p:nvPr>
        </p:nvSpPr>
        <p:spPr>
          <a:xfrm>
            <a:off x="810000" y="5573078"/>
            <a:ext cx="10572000" cy="434974"/>
          </a:xfrm>
        </p:spPr>
        <p:txBody>
          <a:bodyPr>
            <a:normAutofit/>
          </a:bodyPr>
          <a:lstStyle/>
          <a:p>
            <a:r>
              <a:rPr lang="fi-FI"/>
              <a:t>YMPÄRISTÖPÄIVÄ 2026</a:t>
            </a:r>
            <a:endParaRPr lang="fi-FI" dirty="0"/>
          </a:p>
        </p:txBody>
      </p:sp>
    </p:spTree>
    <p:extLst>
      <p:ext uri="{BB962C8B-B14F-4D97-AF65-F5344CB8AC3E}">
        <p14:creationId xmlns:p14="http://schemas.microsoft.com/office/powerpoint/2010/main" val="3243211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810001" y="280994"/>
            <a:ext cx="11552405" cy="2971051"/>
          </a:xfrm>
        </p:spPr>
        <p:txBody>
          <a:bodyPr/>
          <a:lstStyle/>
          <a:p>
            <a:r>
              <a:rPr lang="fi-FI" sz="6000" b="0" dirty="0">
                <a:solidFill>
                  <a:schemeClr val="bg1"/>
                </a:solidFill>
              </a:rPr>
              <a:t>OHJEISTUS OPPILAILLE</a:t>
            </a:r>
          </a:p>
        </p:txBody>
      </p:sp>
      <p:sp>
        <p:nvSpPr>
          <p:cNvPr id="3" name="Alaotsikko 2"/>
          <p:cNvSpPr>
            <a:spLocks noGrp="1"/>
          </p:cNvSpPr>
          <p:nvPr>
            <p:ph type="subTitle" idx="1"/>
          </p:nvPr>
        </p:nvSpPr>
        <p:spPr>
          <a:xfrm>
            <a:off x="810000" y="5544797"/>
            <a:ext cx="10572000" cy="434974"/>
          </a:xfrm>
        </p:spPr>
        <p:txBody>
          <a:bodyPr>
            <a:normAutofit/>
          </a:bodyPr>
          <a:lstStyle/>
          <a:p>
            <a:endParaRPr lang="fi-FI" dirty="0"/>
          </a:p>
        </p:txBody>
      </p:sp>
    </p:spTree>
    <p:extLst>
      <p:ext uri="{BB962C8B-B14F-4D97-AF65-F5344CB8AC3E}">
        <p14:creationId xmlns:p14="http://schemas.microsoft.com/office/powerpoint/2010/main" val="460483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99692" y="249381"/>
            <a:ext cx="11293546" cy="5183823"/>
          </a:xfrm>
        </p:spPr>
        <p:txBody>
          <a:bodyPr/>
          <a:lstStyle/>
          <a:p>
            <a:r>
              <a:rPr lang="fi-FI" sz="2400" b="0" dirty="0">
                <a:solidFill>
                  <a:schemeClr val="bg1"/>
                </a:solidFill>
              </a:rPr>
              <a:t>TOIMINTAOHJEET (1/2)</a:t>
            </a:r>
            <a:br>
              <a:rPr lang="fi-FI" sz="2400" b="0" dirty="0">
                <a:solidFill>
                  <a:schemeClr val="bg1"/>
                </a:solidFill>
              </a:rPr>
            </a:br>
            <a:br>
              <a:rPr lang="fi-FI" sz="2400" b="0" dirty="0">
                <a:solidFill>
                  <a:schemeClr val="bg1"/>
                </a:solidFill>
              </a:rPr>
            </a:br>
            <a:r>
              <a:rPr lang="fi-FI" sz="2400" b="0" dirty="0">
                <a:solidFill>
                  <a:schemeClr val="bg1"/>
                </a:solidFill>
              </a:rPr>
              <a:t>- Tehtävät saa valita itse. Oppitunnin työskentely voi koostua yhden aikaa vievän tehtävän tekemisestä tai useamman pienemmän tehtävän tekemisestä. Tehtävänantojen yhteydessä on mainittu tehtävien tekemiseen kuluva aika. </a:t>
            </a:r>
            <a:br>
              <a:rPr lang="fi-FI" sz="2400" b="0" dirty="0">
                <a:solidFill>
                  <a:schemeClr val="bg1"/>
                </a:solidFill>
              </a:rPr>
            </a:br>
            <a:r>
              <a:rPr lang="fi-FI" sz="2400" b="0" dirty="0">
                <a:solidFill>
                  <a:schemeClr val="bg1"/>
                </a:solidFill>
              </a:rPr>
              <a:t>- Tarvitset tehtävän ohjeistuksen, mahdollisen tehtäväpaperin, kynän ja paperia. Pyydä opettajalta mahdollisia muita välineitä.</a:t>
            </a:r>
            <a:br>
              <a:rPr lang="fi-FI" sz="2400" b="0" dirty="0">
                <a:solidFill>
                  <a:schemeClr val="bg1"/>
                </a:solidFill>
              </a:rPr>
            </a:br>
            <a:r>
              <a:rPr lang="fi-FI" sz="2400" b="0" dirty="0">
                <a:solidFill>
                  <a:schemeClr val="bg1"/>
                </a:solidFill>
              </a:rPr>
              <a:t>- Tehtäviä saa tehdä 2-3 hengen ryhmissä.</a:t>
            </a:r>
            <a:br>
              <a:rPr lang="fi-FI" sz="2400" b="0" dirty="0">
                <a:solidFill>
                  <a:schemeClr val="bg1"/>
                </a:solidFill>
              </a:rPr>
            </a:br>
            <a:r>
              <a:rPr lang="fi-FI" sz="2400" b="0" dirty="0">
                <a:solidFill>
                  <a:schemeClr val="bg1"/>
                </a:solidFill>
              </a:rPr>
              <a:t>- Kun olet saanut yhden tehtävän tehtyä, näytä se opettajalle. Valitse sitten uusi tehtävä. </a:t>
            </a:r>
            <a:br>
              <a:rPr lang="fi-FI" sz="2400" b="0" dirty="0">
                <a:solidFill>
                  <a:schemeClr val="bg1"/>
                </a:solidFill>
              </a:rPr>
            </a:br>
            <a:br>
              <a:rPr lang="fi-FI" sz="1800" dirty="0"/>
            </a:br>
            <a:br>
              <a:rPr lang="fi-FI" sz="1800" dirty="0"/>
            </a:br>
            <a:endParaRPr lang="fi-FI" sz="1800" dirty="0"/>
          </a:p>
        </p:txBody>
      </p:sp>
    </p:spTree>
    <p:extLst>
      <p:ext uri="{BB962C8B-B14F-4D97-AF65-F5344CB8AC3E}">
        <p14:creationId xmlns:p14="http://schemas.microsoft.com/office/powerpoint/2010/main" val="2215814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436637" y="424873"/>
            <a:ext cx="11330490" cy="5665663"/>
          </a:xfrm>
        </p:spPr>
        <p:txBody>
          <a:bodyPr/>
          <a:lstStyle/>
          <a:p>
            <a:r>
              <a:rPr lang="fi-FI" sz="2400" b="0" dirty="0">
                <a:solidFill>
                  <a:schemeClr val="bg1"/>
                </a:solidFill>
              </a:rPr>
              <a:t>TOIMINTAOHJEET (2/2)</a:t>
            </a:r>
            <a:br>
              <a:rPr lang="fi-FI" sz="2400" b="0" dirty="0">
                <a:solidFill>
                  <a:schemeClr val="bg1"/>
                </a:solidFill>
              </a:rPr>
            </a:br>
            <a:br>
              <a:rPr lang="fi-FI" sz="2400" b="0" dirty="0">
                <a:solidFill>
                  <a:schemeClr val="bg1"/>
                </a:solidFill>
              </a:rPr>
            </a:br>
            <a:r>
              <a:rPr lang="fi-FI" sz="2400" b="0" dirty="0">
                <a:solidFill>
                  <a:schemeClr val="bg1"/>
                </a:solidFill>
              </a:rPr>
              <a:t>-Tehtävät on jaettu ulko- ja sisätehtäviin. Ulkotehtävien tekeminenkin voi tapahtua osittain sisällä luokassa. Sisätiloissa ollaan luokissa, ei käytävillä.</a:t>
            </a:r>
            <a:br>
              <a:rPr lang="fi-FI" sz="2400" b="0" dirty="0">
                <a:solidFill>
                  <a:schemeClr val="bg1"/>
                </a:solidFill>
              </a:rPr>
            </a:br>
            <a:r>
              <a:rPr lang="fi-FI" sz="2400" b="0" dirty="0">
                <a:solidFill>
                  <a:schemeClr val="bg1"/>
                </a:solidFill>
              </a:rPr>
              <a:t>-Siitepölyallergikot voivat valita tehtäviä, joissa on vain vähän tai ei ollenkaan oleskelua ulkona.</a:t>
            </a:r>
            <a:br>
              <a:rPr lang="fi-FI" sz="2400" b="0" dirty="0">
                <a:solidFill>
                  <a:schemeClr val="bg1"/>
                </a:solidFill>
              </a:rPr>
            </a:br>
            <a:r>
              <a:rPr lang="fi-FI" sz="2400" b="0" dirty="0">
                <a:solidFill>
                  <a:schemeClr val="bg1"/>
                </a:solidFill>
              </a:rPr>
              <a:t>-Seuraavalla dialla on esitelty alue, millä saa olla ulkotyöskentelyn aikana. </a:t>
            </a:r>
            <a:br>
              <a:rPr lang="fi-FI" sz="2400" b="0" dirty="0">
                <a:solidFill>
                  <a:schemeClr val="bg1"/>
                </a:solidFill>
              </a:rPr>
            </a:br>
            <a:r>
              <a:rPr lang="fi-FI" sz="2400" b="0" dirty="0">
                <a:solidFill>
                  <a:schemeClr val="bg1"/>
                </a:solidFill>
              </a:rPr>
              <a:t>-Näiden alueiden ulkopuolelle ei saa poistua koulupäivän aikana.</a:t>
            </a:r>
            <a:br>
              <a:rPr lang="fi-FI" sz="2400" b="0" dirty="0">
                <a:solidFill>
                  <a:schemeClr val="bg1"/>
                </a:solidFill>
              </a:rPr>
            </a:br>
            <a:r>
              <a:rPr lang="fi-FI" sz="2400" b="0" dirty="0">
                <a:solidFill>
                  <a:schemeClr val="bg1"/>
                </a:solidFill>
              </a:rPr>
              <a:t>-Ulkovalvojat auttavat tarvittaessa.</a:t>
            </a:r>
            <a:br>
              <a:rPr lang="fi-FI" sz="2400" b="0" dirty="0">
                <a:solidFill>
                  <a:schemeClr val="bg1"/>
                </a:solidFill>
              </a:rPr>
            </a:br>
            <a:br>
              <a:rPr lang="fi-FI" sz="2400" b="0" dirty="0">
                <a:solidFill>
                  <a:schemeClr val="bg1"/>
                </a:solidFill>
              </a:rPr>
            </a:br>
            <a:r>
              <a:rPr lang="fi-FI" sz="2400" b="0" dirty="0">
                <a:solidFill>
                  <a:schemeClr val="bg1"/>
                </a:solidFill>
              </a:rPr>
              <a:t>- Opettaja kertoo, milloin ulkotehtävistä pitää viimeistään palata luokkaan.</a:t>
            </a:r>
            <a:br>
              <a:rPr lang="fi-FI" sz="2400" b="0" dirty="0">
                <a:solidFill>
                  <a:schemeClr val="bg1"/>
                </a:solidFill>
              </a:rPr>
            </a:br>
            <a:br>
              <a:rPr lang="fi-FI" sz="1800" b="0" dirty="0">
                <a:solidFill>
                  <a:schemeClr val="bg1"/>
                </a:solidFill>
              </a:rPr>
            </a:br>
            <a:br>
              <a:rPr lang="fi-FI" sz="1800" b="0" dirty="0">
                <a:solidFill>
                  <a:schemeClr val="bg1"/>
                </a:solidFill>
              </a:rPr>
            </a:br>
            <a:br>
              <a:rPr lang="fi-FI" sz="1800" dirty="0"/>
            </a:br>
            <a:br>
              <a:rPr lang="fi-FI" sz="1800" dirty="0"/>
            </a:br>
            <a:endParaRPr lang="fi-FI" sz="1800" dirty="0"/>
          </a:p>
        </p:txBody>
      </p:sp>
    </p:spTree>
    <p:extLst>
      <p:ext uri="{BB962C8B-B14F-4D97-AF65-F5344CB8AC3E}">
        <p14:creationId xmlns:p14="http://schemas.microsoft.com/office/powerpoint/2010/main" val="1586774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rotWithShape="1">
          <a:blip r:embed="rId2"/>
          <a:srcRect l="18864" t="19053" r="31409" b="7821"/>
          <a:stretch/>
        </p:blipFill>
        <p:spPr>
          <a:xfrm>
            <a:off x="3277456" y="215757"/>
            <a:ext cx="5373384" cy="4444779"/>
          </a:xfrm>
          <a:prstGeom prst="rect">
            <a:avLst/>
          </a:prstGeom>
        </p:spPr>
      </p:pic>
      <p:sp>
        <p:nvSpPr>
          <p:cNvPr id="3" name="Vapaamuotoinen: Muoto 2">
            <a:extLst>
              <a:ext uri="{FF2B5EF4-FFF2-40B4-BE49-F238E27FC236}">
                <a16:creationId xmlns:a16="http://schemas.microsoft.com/office/drawing/2014/main" id="{15A63064-EBD6-4AC9-9738-97BCE9CED2D4}"/>
              </a:ext>
            </a:extLst>
          </p:cNvPr>
          <p:cNvSpPr/>
          <p:nvPr/>
        </p:nvSpPr>
        <p:spPr>
          <a:xfrm>
            <a:off x="3741834" y="989026"/>
            <a:ext cx="2585098" cy="2343993"/>
          </a:xfrm>
          <a:custGeom>
            <a:avLst/>
            <a:gdLst>
              <a:gd name="connsiteX0" fmla="*/ 257175 w 2585098"/>
              <a:gd name="connsiteY0" fmla="*/ 76200 h 2343993"/>
              <a:gd name="connsiteX1" fmla="*/ 304800 w 2585098"/>
              <a:gd name="connsiteY1" fmla="*/ 66675 h 2343993"/>
              <a:gd name="connsiteX2" fmla="*/ 381000 w 2585098"/>
              <a:gd name="connsiteY2" fmla="*/ 57150 h 2343993"/>
              <a:gd name="connsiteX3" fmla="*/ 409575 w 2585098"/>
              <a:gd name="connsiteY3" fmla="*/ 47625 h 2343993"/>
              <a:gd name="connsiteX4" fmla="*/ 495300 w 2585098"/>
              <a:gd name="connsiteY4" fmla="*/ 28575 h 2343993"/>
              <a:gd name="connsiteX5" fmla="*/ 571500 w 2585098"/>
              <a:gd name="connsiteY5" fmla="*/ 19050 h 2343993"/>
              <a:gd name="connsiteX6" fmla="*/ 714375 w 2585098"/>
              <a:gd name="connsiteY6" fmla="*/ 0 h 2343993"/>
              <a:gd name="connsiteX7" fmla="*/ 981075 w 2585098"/>
              <a:gd name="connsiteY7" fmla="*/ 38100 h 2343993"/>
              <a:gd name="connsiteX8" fmla="*/ 1028700 w 2585098"/>
              <a:gd name="connsiteY8" fmla="*/ 47625 h 2343993"/>
              <a:gd name="connsiteX9" fmla="*/ 1066800 w 2585098"/>
              <a:gd name="connsiteY9" fmla="*/ 85725 h 2343993"/>
              <a:gd name="connsiteX10" fmla="*/ 1209675 w 2585098"/>
              <a:gd name="connsiteY10" fmla="*/ 180975 h 2343993"/>
              <a:gd name="connsiteX11" fmla="*/ 1495425 w 2585098"/>
              <a:gd name="connsiteY11" fmla="*/ 190500 h 2343993"/>
              <a:gd name="connsiteX12" fmla="*/ 1647825 w 2585098"/>
              <a:gd name="connsiteY12" fmla="*/ 228600 h 2343993"/>
              <a:gd name="connsiteX13" fmla="*/ 2105025 w 2585098"/>
              <a:gd name="connsiteY13" fmla="*/ 209550 h 2343993"/>
              <a:gd name="connsiteX14" fmla="*/ 2200275 w 2585098"/>
              <a:gd name="connsiteY14" fmla="*/ 190500 h 2343993"/>
              <a:gd name="connsiteX15" fmla="*/ 2238375 w 2585098"/>
              <a:gd name="connsiteY15" fmla="*/ 180975 h 2343993"/>
              <a:gd name="connsiteX16" fmla="*/ 2276475 w 2585098"/>
              <a:gd name="connsiteY16" fmla="*/ 161925 h 2343993"/>
              <a:gd name="connsiteX17" fmla="*/ 2305050 w 2585098"/>
              <a:gd name="connsiteY17" fmla="*/ 485775 h 2343993"/>
              <a:gd name="connsiteX18" fmla="*/ 2333625 w 2585098"/>
              <a:gd name="connsiteY18" fmla="*/ 628650 h 2343993"/>
              <a:gd name="connsiteX19" fmla="*/ 2343150 w 2585098"/>
              <a:gd name="connsiteY19" fmla="*/ 685800 h 2343993"/>
              <a:gd name="connsiteX20" fmla="*/ 2400300 w 2585098"/>
              <a:gd name="connsiteY20" fmla="*/ 800100 h 2343993"/>
              <a:gd name="connsiteX21" fmla="*/ 2447925 w 2585098"/>
              <a:gd name="connsiteY21" fmla="*/ 933450 h 2343993"/>
              <a:gd name="connsiteX22" fmla="*/ 2162175 w 2585098"/>
              <a:gd name="connsiteY22" fmla="*/ 2333625 h 2343993"/>
              <a:gd name="connsiteX23" fmla="*/ 2095500 w 2585098"/>
              <a:gd name="connsiteY23" fmla="*/ 2314575 h 2343993"/>
              <a:gd name="connsiteX24" fmla="*/ 2047875 w 2585098"/>
              <a:gd name="connsiteY24" fmla="*/ 2305050 h 2343993"/>
              <a:gd name="connsiteX25" fmla="*/ 1009650 w 2585098"/>
              <a:gd name="connsiteY25" fmla="*/ 2314575 h 2343993"/>
              <a:gd name="connsiteX26" fmla="*/ 942975 w 2585098"/>
              <a:gd name="connsiteY26" fmla="*/ 2324100 h 2343993"/>
              <a:gd name="connsiteX27" fmla="*/ 161925 w 2585098"/>
              <a:gd name="connsiteY27" fmla="*/ 2305050 h 2343993"/>
              <a:gd name="connsiteX28" fmla="*/ 38100 w 2585098"/>
              <a:gd name="connsiteY28" fmla="*/ 2286000 h 2343993"/>
              <a:gd name="connsiteX29" fmla="*/ 0 w 2585098"/>
              <a:gd name="connsiteY29" fmla="*/ 2266950 h 2343993"/>
              <a:gd name="connsiteX30" fmla="*/ 9525 w 2585098"/>
              <a:gd name="connsiteY30" fmla="*/ 2143125 h 2343993"/>
              <a:gd name="connsiteX31" fmla="*/ 47625 w 2585098"/>
              <a:gd name="connsiteY31" fmla="*/ 2076450 h 2343993"/>
              <a:gd name="connsiteX32" fmla="*/ 95250 w 2585098"/>
              <a:gd name="connsiteY32" fmla="*/ 1943100 h 2343993"/>
              <a:gd name="connsiteX33" fmla="*/ 104775 w 2585098"/>
              <a:gd name="connsiteY33" fmla="*/ 1828800 h 2343993"/>
              <a:gd name="connsiteX34" fmla="*/ 114300 w 2585098"/>
              <a:gd name="connsiteY34" fmla="*/ 1733550 h 2343993"/>
              <a:gd name="connsiteX35" fmla="*/ 123825 w 2585098"/>
              <a:gd name="connsiteY35" fmla="*/ 1343025 h 2343993"/>
              <a:gd name="connsiteX36" fmla="*/ 152400 w 2585098"/>
              <a:gd name="connsiteY36" fmla="*/ 1143000 h 2343993"/>
              <a:gd name="connsiteX37" fmla="*/ 152400 w 2585098"/>
              <a:gd name="connsiteY37" fmla="*/ 752475 h 2343993"/>
              <a:gd name="connsiteX38" fmla="*/ 161925 w 2585098"/>
              <a:gd name="connsiteY38" fmla="*/ 371475 h 2343993"/>
              <a:gd name="connsiteX39" fmla="*/ 171450 w 2585098"/>
              <a:gd name="connsiteY39" fmla="*/ 342900 h 2343993"/>
              <a:gd name="connsiteX40" fmla="*/ 200025 w 2585098"/>
              <a:gd name="connsiteY40" fmla="*/ 323850 h 2343993"/>
              <a:gd name="connsiteX41" fmla="*/ 219075 w 2585098"/>
              <a:gd name="connsiteY41" fmla="*/ 295275 h 2343993"/>
              <a:gd name="connsiteX42" fmla="*/ 257175 w 2585098"/>
              <a:gd name="connsiteY42" fmla="*/ 76200 h 234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85098" h="2343993">
                <a:moveTo>
                  <a:pt x="257175" y="76200"/>
                </a:moveTo>
                <a:cubicBezTo>
                  <a:pt x="271462" y="38100"/>
                  <a:pt x="288799" y="69137"/>
                  <a:pt x="304800" y="66675"/>
                </a:cubicBezTo>
                <a:cubicBezTo>
                  <a:pt x="330100" y="62783"/>
                  <a:pt x="355815" y="61729"/>
                  <a:pt x="381000" y="57150"/>
                </a:cubicBezTo>
                <a:cubicBezTo>
                  <a:pt x="390878" y="55354"/>
                  <a:pt x="399835" y="50060"/>
                  <a:pt x="409575" y="47625"/>
                </a:cubicBezTo>
                <a:cubicBezTo>
                  <a:pt x="437973" y="40525"/>
                  <a:pt x="466473" y="33662"/>
                  <a:pt x="495300" y="28575"/>
                </a:cubicBezTo>
                <a:cubicBezTo>
                  <a:pt x="520508" y="24127"/>
                  <a:pt x="546200" y="22942"/>
                  <a:pt x="571500" y="19050"/>
                </a:cubicBezTo>
                <a:cubicBezTo>
                  <a:pt x="718054" y="-3497"/>
                  <a:pt x="469701" y="24467"/>
                  <a:pt x="714375" y="0"/>
                </a:cubicBezTo>
                <a:lnTo>
                  <a:pt x="981075" y="38100"/>
                </a:lnTo>
                <a:cubicBezTo>
                  <a:pt x="997082" y="40525"/>
                  <a:pt x="1014548" y="39763"/>
                  <a:pt x="1028700" y="47625"/>
                </a:cubicBezTo>
                <a:cubicBezTo>
                  <a:pt x="1044400" y="56347"/>
                  <a:pt x="1053283" y="73898"/>
                  <a:pt x="1066800" y="85725"/>
                </a:cubicBezTo>
                <a:cubicBezTo>
                  <a:pt x="1094973" y="110377"/>
                  <a:pt x="1203752" y="180778"/>
                  <a:pt x="1209675" y="180975"/>
                </a:cubicBezTo>
                <a:lnTo>
                  <a:pt x="1495425" y="190500"/>
                </a:lnTo>
                <a:cubicBezTo>
                  <a:pt x="1610366" y="213488"/>
                  <a:pt x="1559958" y="199311"/>
                  <a:pt x="1647825" y="228600"/>
                </a:cubicBezTo>
                <a:cubicBezTo>
                  <a:pt x="1800225" y="222250"/>
                  <a:pt x="1952854" y="220045"/>
                  <a:pt x="2105025" y="209550"/>
                </a:cubicBezTo>
                <a:cubicBezTo>
                  <a:pt x="2137327" y="207322"/>
                  <a:pt x="2168863" y="198353"/>
                  <a:pt x="2200275" y="190500"/>
                </a:cubicBezTo>
                <a:cubicBezTo>
                  <a:pt x="2212975" y="187325"/>
                  <a:pt x="2226118" y="185572"/>
                  <a:pt x="2238375" y="180975"/>
                </a:cubicBezTo>
                <a:cubicBezTo>
                  <a:pt x="2251670" y="175989"/>
                  <a:pt x="2263775" y="168275"/>
                  <a:pt x="2276475" y="161925"/>
                </a:cubicBezTo>
                <a:cubicBezTo>
                  <a:pt x="2325685" y="334159"/>
                  <a:pt x="2270201" y="119862"/>
                  <a:pt x="2305050" y="485775"/>
                </a:cubicBezTo>
                <a:cubicBezTo>
                  <a:pt x="2309655" y="534124"/>
                  <a:pt x="2325640" y="580743"/>
                  <a:pt x="2333625" y="628650"/>
                </a:cubicBezTo>
                <a:cubicBezTo>
                  <a:pt x="2336800" y="647700"/>
                  <a:pt x="2337470" y="667341"/>
                  <a:pt x="2343150" y="685800"/>
                </a:cubicBezTo>
                <a:cubicBezTo>
                  <a:pt x="2367000" y="763313"/>
                  <a:pt x="2368486" y="736471"/>
                  <a:pt x="2400300" y="800100"/>
                </a:cubicBezTo>
                <a:cubicBezTo>
                  <a:pt x="2429607" y="858714"/>
                  <a:pt x="2430237" y="871540"/>
                  <a:pt x="2447925" y="933450"/>
                </a:cubicBezTo>
                <a:cubicBezTo>
                  <a:pt x="2438449" y="2335938"/>
                  <a:pt x="2907900" y="2378820"/>
                  <a:pt x="2162175" y="2333625"/>
                </a:cubicBezTo>
                <a:cubicBezTo>
                  <a:pt x="2138657" y="2332200"/>
                  <a:pt x="2117840" y="2320160"/>
                  <a:pt x="2095500" y="2314575"/>
                </a:cubicBezTo>
                <a:cubicBezTo>
                  <a:pt x="2079794" y="2310648"/>
                  <a:pt x="2063750" y="2308225"/>
                  <a:pt x="2047875" y="2305050"/>
                </a:cubicBezTo>
                <a:lnTo>
                  <a:pt x="1009650" y="2314575"/>
                </a:lnTo>
                <a:cubicBezTo>
                  <a:pt x="987203" y="2314962"/>
                  <a:pt x="965426" y="2324100"/>
                  <a:pt x="942975" y="2324100"/>
                </a:cubicBezTo>
                <a:cubicBezTo>
                  <a:pt x="672663" y="2324100"/>
                  <a:pt x="427560" y="2314210"/>
                  <a:pt x="161925" y="2305050"/>
                </a:cubicBezTo>
                <a:cubicBezTo>
                  <a:pt x="154344" y="2303967"/>
                  <a:pt x="50114" y="2289604"/>
                  <a:pt x="38100" y="2286000"/>
                </a:cubicBezTo>
                <a:cubicBezTo>
                  <a:pt x="24500" y="2281920"/>
                  <a:pt x="12700" y="2273300"/>
                  <a:pt x="0" y="2266950"/>
                </a:cubicBezTo>
                <a:cubicBezTo>
                  <a:pt x="3175" y="2225675"/>
                  <a:pt x="-515" y="2183286"/>
                  <a:pt x="9525" y="2143125"/>
                </a:cubicBezTo>
                <a:cubicBezTo>
                  <a:pt x="15733" y="2118292"/>
                  <a:pt x="38118" y="2100217"/>
                  <a:pt x="47625" y="2076450"/>
                </a:cubicBezTo>
                <a:cubicBezTo>
                  <a:pt x="144488" y="1834293"/>
                  <a:pt x="-4131" y="2141863"/>
                  <a:pt x="95250" y="1943100"/>
                </a:cubicBezTo>
                <a:cubicBezTo>
                  <a:pt x="98425" y="1905000"/>
                  <a:pt x="101314" y="1866875"/>
                  <a:pt x="104775" y="1828800"/>
                </a:cubicBezTo>
                <a:cubicBezTo>
                  <a:pt x="107664" y="1797023"/>
                  <a:pt x="113050" y="1765434"/>
                  <a:pt x="114300" y="1733550"/>
                </a:cubicBezTo>
                <a:cubicBezTo>
                  <a:pt x="119402" y="1603436"/>
                  <a:pt x="116981" y="1473059"/>
                  <a:pt x="123825" y="1343025"/>
                </a:cubicBezTo>
                <a:cubicBezTo>
                  <a:pt x="128337" y="1257289"/>
                  <a:pt x="138067" y="1214665"/>
                  <a:pt x="152400" y="1143000"/>
                </a:cubicBezTo>
                <a:cubicBezTo>
                  <a:pt x="174488" y="900030"/>
                  <a:pt x="152400" y="1190901"/>
                  <a:pt x="152400" y="752475"/>
                </a:cubicBezTo>
                <a:cubicBezTo>
                  <a:pt x="152400" y="625435"/>
                  <a:pt x="156023" y="498377"/>
                  <a:pt x="161925" y="371475"/>
                </a:cubicBezTo>
                <a:cubicBezTo>
                  <a:pt x="162391" y="361446"/>
                  <a:pt x="165178" y="350740"/>
                  <a:pt x="171450" y="342900"/>
                </a:cubicBezTo>
                <a:cubicBezTo>
                  <a:pt x="178601" y="333961"/>
                  <a:pt x="190500" y="330200"/>
                  <a:pt x="200025" y="323850"/>
                </a:cubicBezTo>
                <a:cubicBezTo>
                  <a:pt x="206375" y="314325"/>
                  <a:pt x="216063" y="306319"/>
                  <a:pt x="219075" y="295275"/>
                </a:cubicBezTo>
                <a:cubicBezTo>
                  <a:pt x="233326" y="243022"/>
                  <a:pt x="242888" y="114300"/>
                  <a:pt x="257175" y="76200"/>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2114688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ainaus">
  <a:themeElements>
    <a:clrScheme name="Lainaus">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Lainaus">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Lainaus">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emplate>TM03457503[[fn=Lainaus]]</Template>
  <TotalTime>1712</TotalTime>
  <Words>322</Words>
  <Application>Microsoft Office PowerPoint</Application>
  <PresentationFormat>Laajakuva</PresentationFormat>
  <Paragraphs>5</Paragraphs>
  <Slides>5</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5</vt:i4>
      </vt:variant>
    </vt:vector>
  </HeadingPairs>
  <TitlesOfParts>
    <vt:vector size="9" baseType="lpstr">
      <vt:lpstr>Arial</vt:lpstr>
      <vt:lpstr>Century Gothic</vt:lpstr>
      <vt:lpstr>Wingdings 2</vt:lpstr>
      <vt:lpstr>Lainaus</vt:lpstr>
      <vt:lpstr>VALVONTA (VAIN OPETTAJILLE TARKOITETTU DIA)  -  Opettajan kannattaa käydä etukäteen tarkistamassa pääsy Peda.netiin ja tutustua       oman luokkatason tehtäviin. -  Opettaja huolehtii mahdolliset materiaalit (tehtävien ohjeistukset kopioituna, paperia ja kyniä).  -  Tunnilla opettaja tarkastaa läsnäolijat ja ohjeistaa oppilaat tämän tiedoston seuraavien     diojen avulla.  -  Ennen kuin oppilaat poistuvat luokasta, he valitsevat tehtävän ja kertovat    ennen luokasta poistumista opettajalle, minkä tehtävän he tekevät ja opettaja kirjaa     sen ylös. Näin opettaja tietää, missä itse kukin on menossa.     -  Piha-alueen valvojat valvovat, että tehtäviä suoritetaan Norssin koulualueella.  -  Tehtävät palautetaan näyttämällä valvovalle opettajalle. - Jos aikaa jää, oppilaat valitsevat vielä uuden tehtävän.  </vt:lpstr>
      <vt:lpstr>OHJEISTUS OPPILAILLE</vt:lpstr>
      <vt:lpstr>TOIMINTAOHJEET (1/2)  - Tehtävät saa valita itse. Oppitunnin työskentely voi koostua yhden aikaa vievän tehtävän tekemisestä tai useamman pienemmän tehtävän tekemisestä. Tehtävänantojen yhteydessä on mainittu tehtävien tekemiseen kuluva aika.  - Tarvitset tehtävän ohjeistuksen, mahdollisen tehtäväpaperin, kynän ja paperia. Pyydä opettajalta mahdollisia muita välineitä. - Tehtäviä saa tehdä 2-3 hengen ryhmissä. - Kun olet saanut yhden tehtävän tehtyä, näytä se opettajalle. Valitse sitten uusi tehtävä.    </vt:lpstr>
      <vt:lpstr>TOIMINTAOHJEET (2/2)  -Tehtävät on jaettu ulko- ja sisätehtäviin. Ulkotehtävien tekeminenkin voi tapahtua osittain sisällä luokassa. Sisätiloissa ollaan luokissa, ei käytävillä. -Siitepölyallergikot voivat valita tehtäviä, joissa on vain vähän tai ei ollenkaan oleskelua ulkona. -Seuraavalla dialla on esitelty alue, millä saa olla ulkotyöskentelyn aikana.  -Näiden alueiden ulkopuolelle ei saa poistua koulupäivän aikana. -Ulkovalvojat auttavat tarvittaessa.  - Opettaja kertoo, milloin ulkotehtävistä pitää viimeistään palata luokkaan.     </vt:lpstr>
      <vt:lpstr>PowerPoint-esitys</vt:lpstr>
    </vt:vector>
  </TitlesOfParts>
  <Company>Oulun yliopisto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AIKATAULU: 9.40   KOKOONTUMINEN KOTILUOKKIIN JA OHJEISTUS    YMPÄRISTÖTEHTÄVIEN TEKEMISTÄ MAASTOSSA JA/TAI LUOKASSA 10.45    KOKOONTUMINEN KOTILUOKKAAN, TEHTÄVIEN VÄLITSEKKAUS 10.55  RUOKAILU KOTILUOKASSA 11.30  TEHTÄVIEN TEKEMINEN JATKUU MAASTOSSA JA/TAI LUOKASSA 12.15  KOKOONTUMINEN KOTILUOKKAAN, TEHTÄVIEN TSEKKAUS, KYSELYYN VASTAAMINEN 12.45   PÄIVÄ PÄÄTTYY</dc:title>
  <dc:creator>Kirsi Valta-Hulkkonen</dc:creator>
  <cp:lastModifiedBy>Niina Loukkola</cp:lastModifiedBy>
  <cp:revision>85</cp:revision>
  <dcterms:created xsi:type="dcterms:W3CDTF">2020-05-22T07:12:06Z</dcterms:created>
  <dcterms:modified xsi:type="dcterms:W3CDTF">2026-05-18T13:34:11Z</dcterms:modified>
</cp:coreProperties>
</file>