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5" r:id="rId5"/>
    <p:sldId id="286" r:id="rId6"/>
    <p:sldId id="298" r:id="rId7"/>
    <p:sldId id="287" r:id="rId8"/>
    <p:sldId id="288" r:id="rId9"/>
    <p:sldId id="290" r:id="rId10"/>
    <p:sldId id="297" r:id="rId11"/>
    <p:sldId id="279" r:id="rId12"/>
    <p:sldId id="292" r:id="rId13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8" dt="2026-10-06T14:15:48.290"/>
    <p1510:client id="{39921D66-1EDD-93F8-14D8-1D8C425CBAA3}" v="3" dt="2026-10-06T14:40:49.354"/>
    <p1510:client id="{C74F8A20-DF7D-41A4-A5C4-2D4797B93ABA}" v="15" dt="2026-10-06T14:18:59.5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u Lappalainen" userId="S::rilappal19@student.oulu.fi::cd5ba360-756d-4e3e-b880-0135bd41b6ed" providerId="AD" clId="Web-{39921D66-1EDD-93F8-14D8-1D8C425CBAA3}"/>
    <pc:docChg chg="modSld">
      <pc:chgData name="Riku Lappalainen" userId="S::rilappal19@student.oulu.fi::cd5ba360-756d-4e3e-b880-0135bd41b6ed" providerId="AD" clId="Web-{39921D66-1EDD-93F8-14D8-1D8C425CBAA3}" dt="2026-10-06T14:40:44.870" v="1" actId="20577"/>
      <pc:docMkLst>
        <pc:docMk/>
      </pc:docMkLst>
      <pc:sldChg chg="modSp">
        <pc:chgData name="Riku Lappalainen" userId="S::rilappal19@student.oulu.fi::cd5ba360-756d-4e3e-b880-0135bd41b6ed" providerId="AD" clId="Web-{39921D66-1EDD-93F8-14D8-1D8C425CBAA3}" dt="2026-10-06T14:40:44.870" v="1" actId="20577"/>
        <pc:sldMkLst>
          <pc:docMk/>
          <pc:sldMk cId="1962634256" sldId="298"/>
        </pc:sldMkLst>
        <pc:spChg chg="mod">
          <ac:chgData name="Riku Lappalainen" userId="S::rilappal19@student.oulu.fi::cd5ba360-756d-4e3e-b880-0135bd41b6ed" providerId="AD" clId="Web-{39921D66-1EDD-93F8-14D8-1D8C425CBAA3}" dt="2026-10-06T14:40:44.870" v="1" actId="20577"/>
          <ac:spMkLst>
            <pc:docMk/>
            <pc:sldMk cId="1962634256" sldId="298"/>
            <ac:spMk id="3" creationId="{2C9FED23-54CB-4728-B2BF-D025A659E13B}"/>
          </ac:spMkLst>
        </pc:spChg>
      </pc:sldChg>
    </pc:docChg>
  </pc:docChgLst>
  <pc:docChgLst>
    <pc:chgData name="Riku Lappalainen" userId="cd5ba360-756d-4e3e-b880-0135bd41b6ed" providerId="ADAL" clId="{6BD6808E-E228-48E0-A47B-0009AF27E638}"/>
    <pc:docChg chg="modSld">
      <pc:chgData name="Riku Lappalainen" userId="cd5ba360-756d-4e3e-b880-0135bd41b6ed" providerId="ADAL" clId="{6BD6808E-E228-48E0-A47B-0009AF27E638}" dt="2026-10-06T14:17:30.402" v="10" actId="20577"/>
      <pc:docMkLst>
        <pc:docMk/>
      </pc:docMkLst>
      <pc:sldChg chg="modSp mod">
        <pc:chgData name="Riku Lappalainen" userId="cd5ba360-756d-4e3e-b880-0135bd41b6ed" providerId="ADAL" clId="{6BD6808E-E228-48E0-A47B-0009AF27E638}" dt="2026-10-06T14:17:30.402" v="10" actId="20577"/>
        <pc:sldMkLst>
          <pc:docMk/>
          <pc:sldMk cId="1962634256" sldId="298"/>
        </pc:sldMkLst>
        <pc:spChg chg="mod">
          <ac:chgData name="Riku Lappalainen" userId="cd5ba360-756d-4e3e-b880-0135bd41b6ed" providerId="ADAL" clId="{6BD6808E-E228-48E0-A47B-0009AF27E638}" dt="2026-10-06T14:17:30.402" v="10" actId="20577"/>
          <ac:spMkLst>
            <pc:docMk/>
            <pc:sldMk cId="1962634256" sldId="298"/>
            <ac:spMk id="3" creationId="{2C9FED23-54CB-4728-B2BF-D025A659E13B}"/>
          </ac:spMkLst>
        </pc:spChg>
      </pc:sldChg>
    </pc:docChg>
  </pc:docChgLst>
  <pc:docChgLst>
    <pc:chgData name="Riku Lappalainen" userId="S::rilappal19@student.oulu.fi::cd5ba360-756d-4e3e-b880-0135bd41b6ed" providerId="AD" clId="Web-{00000000-0000-0000-0000-000000000000}"/>
    <pc:docChg chg="modSld">
      <pc:chgData name="Riku Lappalainen" userId="S::rilappal19@student.oulu.fi::cd5ba360-756d-4e3e-b880-0135bd41b6ed" providerId="AD" clId="Web-{00000000-0000-0000-0000-000000000000}" dt="2026-10-06T14:15:48.290" v="37" actId="20577"/>
      <pc:docMkLst>
        <pc:docMk/>
      </pc:docMkLst>
      <pc:sldChg chg="modSp">
        <pc:chgData name="Riku Lappalainen" userId="S::rilappal19@student.oulu.fi::cd5ba360-756d-4e3e-b880-0135bd41b6ed" providerId="AD" clId="Web-{00000000-0000-0000-0000-000000000000}" dt="2026-10-06T14:12:51.573" v="0" actId="20577"/>
        <pc:sldMkLst>
          <pc:docMk/>
          <pc:sldMk cId="834142406" sldId="285"/>
        </pc:sldMkLst>
        <pc:spChg chg="mod">
          <ac:chgData name="Riku Lappalainen" userId="S::rilappal19@student.oulu.fi::cd5ba360-756d-4e3e-b880-0135bd41b6ed" providerId="AD" clId="Web-{00000000-0000-0000-0000-000000000000}" dt="2026-10-06T14:12:51.573" v="0" actId="20577"/>
          <ac:spMkLst>
            <pc:docMk/>
            <pc:sldMk cId="834142406" sldId="285"/>
            <ac:spMk id="2" creationId="{975725C2-F14F-42F2-8519-13E37913EBC4}"/>
          </ac:spMkLst>
        </pc:spChg>
      </pc:sldChg>
      <pc:sldChg chg="addSp delSp modSp">
        <pc:chgData name="Riku Lappalainen" userId="S::rilappal19@student.oulu.fi::cd5ba360-756d-4e3e-b880-0135bd41b6ed" providerId="AD" clId="Web-{00000000-0000-0000-0000-000000000000}" dt="2026-10-06T14:14:30.057" v="6"/>
        <pc:sldMkLst>
          <pc:docMk/>
          <pc:sldMk cId="2539282196" sldId="292"/>
        </pc:sldMkLst>
        <pc:spChg chg="mod">
          <ac:chgData name="Riku Lappalainen" userId="S::rilappal19@student.oulu.fi::cd5ba360-756d-4e3e-b880-0135bd41b6ed" providerId="AD" clId="Web-{00000000-0000-0000-0000-000000000000}" dt="2026-10-06T14:13:54.135" v="1" actId="20577"/>
          <ac:spMkLst>
            <pc:docMk/>
            <pc:sldMk cId="2539282196" sldId="292"/>
            <ac:spMk id="3" creationId="{00000000-0000-0000-0000-000000000000}"/>
          </ac:spMkLst>
        </pc:spChg>
        <pc:spChg chg="del mod">
          <ac:chgData name="Riku Lappalainen" userId="S::rilappal19@student.oulu.fi::cd5ba360-756d-4e3e-b880-0135bd41b6ed" providerId="AD" clId="Web-{00000000-0000-0000-0000-000000000000}" dt="2026-10-06T14:14:30.057" v="6"/>
          <ac:spMkLst>
            <pc:docMk/>
            <pc:sldMk cId="2539282196" sldId="292"/>
            <ac:spMk id="4" creationId="{B8AEF5C1-9E83-4596-8B6F-9824359214A1}"/>
          </ac:spMkLst>
        </pc:spChg>
        <pc:spChg chg="add">
          <ac:chgData name="Riku Lappalainen" userId="S::rilappal19@student.oulu.fi::cd5ba360-756d-4e3e-b880-0135bd41b6ed" providerId="AD" clId="Web-{00000000-0000-0000-0000-000000000000}" dt="2026-10-06T14:13:54.917" v="2"/>
          <ac:spMkLst>
            <pc:docMk/>
            <pc:sldMk cId="2539282196" sldId="292"/>
            <ac:spMk id="5" creationId="{F3EEBA08-E4F6-0E2F-5EFF-94F7E39E091F}"/>
          </ac:spMkLst>
        </pc:spChg>
        <pc:spChg chg="add">
          <ac:chgData name="Riku Lappalainen" userId="S::rilappal19@student.oulu.fi::cd5ba360-756d-4e3e-b880-0135bd41b6ed" providerId="AD" clId="Web-{00000000-0000-0000-0000-000000000000}" dt="2026-10-06T14:13:55.104" v="3"/>
          <ac:spMkLst>
            <pc:docMk/>
            <pc:sldMk cId="2539282196" sldId="292"/>
            <ac:spMk id="6" creationId="{AE9BAE32-AB7F-85AA-80B7-AC2445BAEA8C}"/>
          </ac:spMkLst>
        </pc:spChg>
        <pc:spChg chg="add">
          <ac:chgData name="Riku Lappalainen" userId="S::rilappal19@student.oulu.fi::cd5ba360-756d-4e3e-b880-0135bd41b6ed" providerId="AD" clId="Web-{00000000-0000-0000-0000-000000000000}" dt="2026-10-06T14:14:11.041" v="5"/>
          <ac:spMkLst>
            <pc:docMk/>
            <pc:sldMk cId="2539282196" sldId="292"/>
            <ac:spMk id="7" creationId="{77D767BF-AE76-B89D-0E7F-E4B8B1D7B078}"/>
          </ac:spMkLst>
        </pc:spChg>
      </pc:sldChg>
      <pc:sldChg chg="modSp">
        <pc:chgData name="Riku Lappalainen" userId="S::rilappal19@student.oulu.fi::cd5ba360-756d-4e3e-b880-0135bd41b6ed" providerId="AD" clId="Web-{00000000-0000-0000-0000-000000000000}" dt="2026-10-06T14:15:48.290" v="37" actId="20577"/>
        <pc:sldMkLst>
          <pc:docMk/>
          <pc:sldMk cId="1962634256" sldId="298"/>
        </pc:sldMkLst>
        <pc:spChg chg="mod">
          <ac:chgData name="Riku Lappalainen" userId="S::rilappal19@student.oulu.fi::cd5ba360-756d-4e3e-b880-0135bd41b6ed" providerId="AD" clId="Web-{00000000-0000-0000-0000-000000000000}" dt="2026-10-06T14:15:48.290" v="37" actId="20577"/>
          <ac:spMkLst>
            <pc:docMk/>
            <pc:sldMk cId="1962634256" sldId="298"/>
            <ac:spMk id="3" creationId="{2C9FED23-54CB-4728-B2BF-D025A659E13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174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466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479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949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706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258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61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6897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58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6410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094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921B2-0AC6-43BA-8CEE-1D2FE2A63D0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81173-A002-4A4E-8D00-CAAB08A172C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417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oulun-yliopisto/onk/linnanmaa-7-9/oppiaineet2/maantieto/maantieto-lar/maantieto-8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25C2-F14F-42F2-8519-13E37913E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VALTIOTUTKIMUS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5054C8-4D43-4C61-85FB-34F5BD41B5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4142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2C15-0CFF-442B-85B8-C7749F0A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3E79-FA4D-4CCE-AD91-C6ED2F1F2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0770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/>
              <a:t>Valitse itsenäisesti jokin maailman valtio</a:t>
            </a:r>
          </a:p>
          <a:p>
            <a:pPr lvl="1"/>
            <a:r>
              <a:rPr lang="fi-FI" dirty="0"/>
              <a:t>Mieti, että siitä löytyy hyvin tietoa!</a:t>
            </a:r>
          </a:p>
          <a:p>
            <a:r>
              <a:rPr lang="fi-FI" dirty="0"/>
              <a:t>Tee valtiostasi opettajan antamien ohjeiden mukainen esitys esim. </a:t>
            </a:r>
            <a:r>
              <a:rPr lang="fi-FI"/>
              <a:t>powerpoint</a:t>
            </a:r>
          </a:p>
          <a:p>
            <a:r>
              <a:rPr lang="fi-FI" dirty="0"/>
              <a:t>Aikaa seuraavat tunnit (yhteensä 4tuntia)</a:t>
            </a:r>
          </a:p>
          <a:p>
            <a:pPr lvl="1"/>
            <a:r>
              <a:rPr lang="fi-FI" dirty="0"/>
              <a:t>ESITELLÄÄN VIIMEISELLÄ TUNNILLA PIENISSÄ RYHMISSÄ TOISILLEMME</a:t>
            </a:r>
          </a:p>
          <a:p>
            <a:r>
              <a:rPr lang="fi-FI" dirty="0"/>
              <a:t>Palautus </a:t>
            </a:r>
            <a:r>
              <a:rPr lang="fi-FI"/>
              <a:t>pedanetiin </a:t>
            </a:r>
            <a:r>
              <a:rPr lang="fi-FI" b="1"/>
              <a:t>kakkosjakson päätteeksi</a:t>
            </a:r>
            <a:endParaRPr lang="fi-FI" b="1">
              <a:ea typeface="Calibri"/>
              <a:cs typeface="Calibri"/>
            </a:endParaRPr>
          </a:p>
          <a:p>
            <a:endParaRPr lang="fi-FI" dirty="0"/>
          </a:p>
          <a:p>
            <a:r>
              <a:rPr lang="fi-FI" dirty="0"/>
              <a:t>Merkitse työn loppuun käyttämäsi lähteet</a:t>
            </a:r>
          </a:p>
          <a:p>
            <a:pPr lvl="1"/>
            <a:r>
              <a:rPr lang="fi-FI" b="1" dirty="0"/>
              <a:t>Hyvä lähde: </a:t>
            </a:r>
            <a:r>
              <a:rPr lang="fi-FI" dirty="0"/>
              <a:t>globalis.fi</a:t>
            </a:r>
          </a:p>
          <a:p>
            <a:pPr lvl="1"/>
            <a:r>
              <a:rPr lang="fi-FI" b="1" dirty="0"/>
              <a:t>Tekoälyä ei saa käyttää tässä työssä!</a:t>
            </a:r>
          </a:p>
        </p:txBody>
      </p:sp>
    </p:spTree>
    <p:extLst>
      <p:ext uri="{BB962C8B-B14F-4D97-AF65-F5344CB8AC3E}">
        <p14:creationId xmlns:p14="http://schemas.microsoft.com/office/powerpoint/2010/main" val="47959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DE3209-9721-43B8-9A34-087E4D2B5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Pedanet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9FED23-54CB-4728-B2BF-D025A659E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>
                <a:hlinkClick r:id="rId2"/>
              </a:rPr>
              <a:t>https://peda.net/oulun-yliopisto/onk/linnanmaa-7-9/oppiaineet2/maantieto/maantieto-lar/maantieto-8d</a:t>
            </a:r>
            <a:endParaRPr lang="fi-FI" dirty="0"/>
          </a:p>
          <a:p>
            <a:r>
              <a:rPr lang="fi-FI" dirty="0"/>
              <a:t>Oppiaineet – maantieto – Maantieto/LAR</a:t>
            </a:r>
            <a:endParaRPr lang="fi-FI" dirty="0">
              <a:ea typeface="Calibri"/>
              <a:cs typeface="Calibri"/>
            </a:endParaRPr>
          </a:p>
          <a:p>
            <a:r>
              <a:rPr lang="fi-FI" b="1" dirty="0"/>
              <a:t>Liittymisavain: </a:t>
            </a:r>
            <a:r>
              <a:rPr lang="fi-FI" dirty="0"/>
              <a:t>Mantsa8D</a:t>
            </a:r>
          </a:p>
        </p:txBody>
      </p:sp>
    </p:spTree>
    <p:extLst>
      <p:ext uri="{BB962C8B-B14F-4D97-AF65-F5344CB8AC3E}">
        <p14:creationId xmlns:p14="http://schemas.microsoft.com/office/powerpoint/2010/main" val="1962634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E90E-0556-4E76-AA72-0DB1B2E38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Valtiotutkimuksen sisältö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3685-3467-48D8-B247-5115B4AEF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PERUSTIEDOT VALTIOSTA</a:t>
            </a:r>
          </a:p>
          <a:p>
            <a:pPr lvl="1"/>
            <a:r>
              <a:rPr lang="fi-FI" dirty="0"/>
              <a:t>Mitä voit kertoa valtion sijainnista? Miten havainnollistat sitä parhaiten?</a:t>
            </a:r>
          </a:p>
          <a:p>
            <a:pPr lvl="1"/>
            <a:r>
              <a:rPr lang="fi-FI" dirty="0"/>
              <a:t>Mitä kaupunkeja valtiossa on?</a:t>
            </a:r>
          </a:p>
          <a:p>
            <a:pPr lvl="1"/>
            <a:r>
              <a:rPr lang="fi-FI" dirty="0"/>
              <a:t>Miten kuvailisit valtion luonnonoloja?</a:t>
            </a:r>
          </a:p>
          <a:p>
            <a:pPr lvl="1"/>
            <a:r>
              <a:rPr lang="fi-FI" dirty="0"/>
              <a:t>Miten havainnollistat valtiosi perustietoja?</a:t>
            </a:r>
          </a:p>
          <a:p>
            <a:r>
              <a:rPr lang="fi-FI" dirty="0"/>
              <a:t>VÄESTÖ</a:t>
            </a:r>
          </a:p>
          <a:p>
            <a:pPr lvl="1"/>
            <a:r>
              <a:rPr lang="fi-FI" dirty="0"/>
              <a:t>Miten kuvailisit valtiosi väestöä?</a:t>
            </a:r>
          </a:p>
          <a:p>
            <a:pPr lvl="2"/>
            <a:r>
              <a:rPr lang="fi-FI" dirty="0"/>
              <a:t>Esim. väestömäärä, väestöntiheys, elinikä… </a:t>
            </a:r>
          </a:p>
          <a:p>
            <a:pPr lvl="1"/>
            <a:r>
              <a:rPr lang="fi-FI" dirty="0"/>
              <a:t>Miten voisit parhaiten havainnollistaa valtion väestörakennetta? </a:t>
            </a:r>
          </a:p>
          <a:p>
            <a:pPr lvl="1"/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8015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B456-99D7-4A10-B0E8-E3160349F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85000" lnSpcReduction="10000"/>
          </a:bodyPr>
          <a:lstStyle/>
          <a:p>
            <a:r>
              <a:rPr lang="fi-FI" dirty="0"/>
              <a:t>KULTTUURIT JA KONFLIKTIT</a:t>
            </a:r>
          </a:p>
          <a:p>
            <a:pPr lvl="1"/>
            <a:r>
              <a:rPr lang="fi-FI" dirty="0"/>
              <a:t>Miten kuvailisit valtiosi kulttuureja?</a:t>
            </a:r>
          </a:p>
          <a:p>
            <a:pPr lvl="1"/>
            <a:r>
              <a:rPr lang="fi-FI" dirty="0"/>
              <a:t>Onko valtiossasi alkuperäis- tai vähemmistökansoja?</a:t>
            </a:r>
          </a:p>
          <a:p>
            <a:pPr lvl="1"/>
            <a:r>
              <a:rPr lang="fi-FI" dirty="0"/>
              <a:t>Mitä voit kertoa konflikteista valtiossasi?</a:t>
            </a:r>
          </a:p>
          <a:p>
            <a:r>
              <a:rPr lang="fi-FI" dirty="0"/>
              <a:t>LUONNONVARAT</a:t>
            </a:r>
          </a:p>
          <a:p>
            <a:pPr lvl="1"/>
            <a:r>
              <a:rPr lang="fi-FI" dirty="0"/>
              <a:t>Miten voisit parhaiten kuvailla valtiosi luonnonvaroja?</a:t>
            </a:r>
          </a:p>
          <a:p>
            <a:pPr lvl="1"/>
            <a:r>
              <a:rPr lang="fi-FI" dirty="0"/>
              <a:t>Mihin kasvillisuusvyöhykkeeseen valtiosi kuuluu? Onko valtiossasi metsää? Jos on, mihin niitä hyödynnetään?</a:t>
            </a:r>
          </a:p>
          <a:p>
            <a:pPr lvl="1"/>
            <a:r>
              <a:rPr lang="fi-FI" dirty="0"/>
              <a:t>Onko valtiossasi kaivoksia?</a:t>
            </a:r>
          </a:p>
          <a:p>
            <a:pPr lvl="1"/>
            <a:r>
              <a:rPr lang="fi-FI" dirty="0"/>
              <a:t>Tuotetaanko valtiossasi energiaa? Millaista?</a:t>
            </a:r>
          </a:p>
          <a:p>
            <a:r>
              <a:rPr lang="fi-FI" dirty="0"/>
              <a:t>MAATALOUS</a:t>
            </a:r>
          </a:p>
          <a:p>
            <a:pPr lvl="1"/>
            <a:r>
              <a:rPr lang="fi-FI" dirty="0"/>
              <a:t>Miten voisit parhaiten kuvailla valtiosi maataloutta ja ravinnontuotantoa?</a:t>
            </a:r>
          </a:p>
          <a:p>
            <a:pPr lvl="1"/>
            <a:r>
              <a:rPr lang="fi-FI" dirty="0"/>
              <a:t>Millaiset edellytykset maataloudella on alueellasi?</a:t>
            </a:r>
          </a:p>
        </p:txBody>
      </p:sp>
    </p:spTree>
    <p:extLst>
      <p:ext uri="{BB962C8B-B14F-4D97-AF65-F5344CB8AC3E}">
        <p14:creationId xmlns:p14="http://schemas.microsoft.com/office/powerpoint/2010/main" val="398835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B456-99D7-4A10-B0E8-E3160349F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ELINKEINOT</a:t>
            </a:r>
          </a:p>
          <a:p>
            <a:pPr lvl="1"/>
            <a:r>
              <a:rPr lang="fi-FI" dirty="0"/>
              <a:t>Miten voisit parhaiten havainnollistaa ja kuvailla valtiosi elinkeinorakennetta?</a:t>
            </a:r>
          </a:p>
          <a:p>
            <a:pPr lvl="1"/>
            <a:r>
              <a:rPr lang="fi-FI" dirty="0"/>
              <a:t>Mitä elinkeinorakenne kertoo valtiostasi?</a:t>
            </a:r>
          </a:p>
          <a:p>
            <a:r>
              <a:rPr lang="fi-FI" dirty="0"/>
              <a:t>LIIKENNE JA MATKAILU</a:t>
            </a:r>
          </a:p>
          <a:p>
            <a:pPr lvl="1"/>
            <a:r>
              <a:rPr lang="fi-FI" dirty="0"/>
              <a:t>Mitä voit kertoa valtiosi liikenteestä ja matkailusta?</a:t>
            </a:r>
          </a:p>
          <a:p>
            <a:r>
              <a:rPr lang="fi-FI" dirty="0"/>
              <a:t>KEHITTYNEISYYS</a:t>
            </a:r>
          </a:p>
          <a:p>
            <a:pPr lvl="1"/>
            <a:r>
              <a:rPr lang="fi-FI" dirty="0"/>
              <a:t>Miten voisit kuvailla valtiosi kehittyneisyyttä?</a:t>
            </a:r>
          </a:p>
          <a:p>
            <a:pPr lvl="2"/>
            <a:r>
              <a:rPr lang="fi-FI" dirty="0"/>
              <a:t>Esim. BKT, HDI, HPI </a:t>
            </a:r>
            <a:r>
              <a:rPr lang="fi-FI" dirty="0">
                <a:sym typeface="Wingdings" panose="05000000000000000000" pitchFamily="2" charset="2"/>
              </a:rPr>
              <a:t> Mitä nämä kertovat valtiosi kehittyneisyydestä?</a:t>
            </a:r>
          </a:p>
          <a:p>
            <a:r>
              <a:rPr lang="fi-FI" dirty="0">
                <a:sym typeface="Wingdings" panose="05000000000000000000" pitchFamily="2" charset="2"/>
              </a:rPr>
              <a:t>LÄHTEET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Merkitse loppuun käyttämäsi lähteet!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1992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Arvioidaan numeroarvosanalla. Sama painoarvo kuin kokeella!</a:t>
            </a:r>
          </a:p>
          <a:p>
            <a:r>
              <a:rPr lang="fi-FI" dirty="0"/>
              <a:t>7 ja alle arvosanaan riittää perusasiat</a:t>
            </a:r>
          </a:p>
          <a:p>
            <a:r>
              <a:rPr lang="fi-FI" dirty="0"/>
              <a:t>8 ja yli arvosanaan pitää olla monipuolisesti tietoa eri aihepiireistä</a:t>
            </a:r>
          </a:p>
          <a:p>
            <a:r>
              <a:rPr lang="fi-FI" dirty="0"/>
              <a:t>9-10 työssä on mukana ainakin yksi itselaadittu diagrammi sekä vertailua esimerkiksi Suomeen </a:t>
            </a:r>
          </a:p>
          <a:p>
            <a:r>
              <a:rPr lang="fi-FI" dirty="0"/>
              <a:t>10 työssä jo lisätietoa ja laajempaa pohdintaa</a:t>
            </a:r>
          </a:p>
          <a:p>
            <a:r>
              <a:rPr lang="fi-FI" dirty="0"/>
              <a:t>Siisti ulkoasu ja siisti kieliasu ovat myös arvosanaa nostavia seikkoja!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304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168778" y="274482"/>
            <a:ext cx="48327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3200" b="1" dirty="0"/>
              <a:t>Valtiotutkimuksen arviointi</a:t>
            </a:r>
            <a:endParaRPr lang="fi-FI" sz="1800" b="1" dirty="0"/>
          </a:p>
        </p:txBody>
      </p:sp>
      <p:sp>
        <p:nvSpPr>
          <p:cNvPr id="2053" name="Text Box 15"/>
          <p:cNvSpPr txBox="1">
            <a:spLocks noChangeArrowheads="1"/>
          </p:cNvSpPr>
          <p:nvPr/>
        </p:nvSpPr>
        <p:spPr bwMode="auto">
          <a:xfrm>
            <a:off x="1439653" y="1797258"/>
            <a:ext cx="5847977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57175" indent="-257175"/>
            <a:endParaRPr lang="fi-FI" sz="1050" dirty="0"/>
          </a:p>
          <a:p>
            <a:endParaRPr lang="fi-FI" sz="1050" dirty="0"/>
          </a:p>
          <a:p>
            <a:pPr>
              <a:buFont typeface="Wingdings" pitchFamily="2" charset="2"/>
              <a:buChar char="§"/>
            </a:pPr>
            <a:endParaRPr lang="fi-FI" sz="1050" dirty="0"/>
          </a:p>
        </p:txBody>
      </p:sp>
      <p:graphicFrame>
        <p:nvGraphicFramePr>
          <p:cNvPr id="7" name="Table 1">
            <a:extLst>
              <a:ext uri="{FF2B5EF4-FFF2-40B4-BE49-F238E27FC236}">
                <a16:creationId xmlns:a16="http://schemas.microsoft.com/office/drawing/2014/main" id="{4325E6C0-AA77-4A2F-9229-ABE992CE9232}"/>
              </a:ext>
            </a:extLst>
          </p:cNvPr>
          <p:cNvGraphicFramePr>
            <a:graphicFrameLocks noGrp="1"/>
          </p:cNvGraphicFramePr>
          <p:nvPr/>
        </p:nvGraphicFramePr>
        <p:xfrm>
          <a:off x="467544" y="920813"/>
          <a:ext cx="8082844" cy="5226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305764377"/>
                    </a:ext>
                  </a:extLst>
                </a:gridCol>
                <a:gridCol w="2745278">
                  <a:extLst>
                    <a:ext uri="{9D8B030D-6E8A-4147-A177-3AD203B41FA5}">
                      <a16:colId xmlns:a16="http://schemas.microsoft.com/office/drawing/2014/main" val="653438485"/>
                    </a:ext>
                  </a:extLst>
                </a:gridCol>
                <a:gridCol w="2020711">
                  <a:extLst>
                    <a:ext uri="{9D8B030D-6E8A-4147-A177-3AD203B41FA5}">
                      <a16:colId xmlns:a16="http://schemas.microsoft.com/office/drawing/2014/main" val="2925726294"/>
                    </a:ext>
                  </a:extLst>
                </a:gridCol>
                <a:gridCol w="2020711">
                  <a:extLst>
                    <a:ext uri="{9D8B030D-6E8A-4147-A177-3AD203B41FA5}">
                      <a16:colId xmlns:a16="http://schemas.microsoft.com/office/drawing/2014/main" val="3106214044"/>
                    </a:ext>
                  </a:extLst>
                </a:gridCol>
              </a:tblGrid>
              <a:tr h="347947">
                <a:tc>
                  <a:txBody>
                    <a:bodyPr/>
                    <a:lstStyle/>
                    <a:p>
                      <a:endParaRPr lang="en-US" sz="14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5-6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7-8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400" b="1" baseline="0" dirty="0">
                          <a:solidFill>
                            <a:schemeClr val="tx1"/>
                          </a:solidFill>
                        </a:rPr>
                        <a:t>Arvosana 9-10</a:t>
                      </a:r>
                      <a:endParaRPr lang="en-US" sz="14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84992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Aihepiirin hallinta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Aiheesta tuodaan esille perusasiat. Käsitteitä on mainittu muutamia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Aiheeseen on tutustuttu hyvin. Käsitteitä on käytetty loogisesti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Aiheeseen on perehdytty syvällisesti. Käsitteitä on käytetty monipuolisesti ja oikeissa asiayhteyksissä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6440990"/>
                  </a:ext>
                </a:extLst>
              </a:tr>
              <a:tr h="712068">
                <a:tc>
                  <a:txBody>
                    <a:bodyPr/>
                    <a:lstStyle/>
                    <a:p>
                      <a:r>
                        <a:rPr lang="en-US" sz="1200" b="1" baseline="0" dirty="0" err="1"/>
                        <a:t>Ajankäyttö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muuhunkin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kuin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työn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tekemiseen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hyvin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Tutkimuksen </a:t>
                      </a:r>
                      <a:r>
                        <a:rPr lang="en-US" sz="1200" baseline="0" dirty="0" err="1"/>
                        <a:t>tekemiseen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varattu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aika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käytettiin</a:t>
                      </a:r>
                      <a:r>
                        <a:rPr lang="en-US" sz="1200" baseline="0" dirty="0"/>
                        <a:t> </a:t>
                      </a:r>
                      <a:r>
                        <a:rPr lang="en-US" sz="1200" baseline="0" dirty="0" err="1"/>
                        <a:t>tehokkaasti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60271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Tutkimuksen rakenne ja sisältö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Tutkimukseen on poimittu tietoa oppikirjasta jäsentelemättä ja sisältö on pintapuolista. Maantieteellisiä ilmiöitä on mainittu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Tutkimuksen tietoa on jäsennelty  ja se esitetään harkittuna kokonaisuutena. Maantieteellisiä ilmiöitä on selitetty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Tutkimus on jäsennelty erinomaisesti ja se on huolellisesti toteutettu ja suunniteltu. Maantieteellisiä ilmiöitä on selitetty ja vertailtu toisiinsa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0361710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Lähteiden käyttö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Lähinnä oppikirjatietoa, vain muutamia lähteitä. Omaa pohdintaa on hyvin vähän. 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Oppikirjan lisäksi tietoa muista lähteistä, määrä on kohtuullinen. Oman pohdinnan osuus on pieni.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Laadukkaita lähteitä on käytetty monipuolisesti. Myös omia kysymyksiä ja pohdintaa on esitetty.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658301"/>
                  </a:ext>
                </a:extLst>
              </a:tr>
              <a:tr h="1035037">
                <a:tc>
                  <a:txBody>
                    <a:bodyPr/>
                    <a:lstStyle/>
                    <a:p>
                      <a:r>
                        <a:rPr lang="fi-FI" sz="1200" b="1" baseline="0" dirty="0"/>
                        <a:t>Tutkimuksen visuaalisuus</a:t>
                      </a:r>
                      <a:endParaRPr lang="en-US" sz="1200" b="1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Perustasoa. Kuvat ja diagrammit ovat valmiita ja niiden tulkinnassa on puutteita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Visuaalisuuteen on panostettu. Kuvat ja diagrammit on tulkittu riittävästi.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aseline="0" dirty="0"/>
                        <a:t>Viimeistelty kokonaisuus. Kuvia ja diagrammeja on käytetty monipuolisesti. Osa kuvista/diagrammeista on itse laadittuja ja niitä on tulkittu monipuolisesti.</a:t>
                      </a:r>
                      <a:endParaRPr lang="en-US" sz="1200" baseline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399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47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Aiheet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417638"/>
            <a:ext cx="4114800" cy="516572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sz="2400" dirty="0">
              <a:ea typeface="Calibri"/>
              <a:cs typeface="Calibri"/>
            </a:endParaRPr>
          </a:p>
          <a:p>
            <a:endParaRPr lang="fi-FI" sz="1400" dirty="0"/>
          </a:p>
          <a:p>
            <a:endParaRPr lang="fi-FI" sz="1200" dirty="0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F3EEBA08-E4F6-0E2F-5EFF-94F7E39E091F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3490784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fi-FI" dirty="0"/>
              <a:t>Joonas – Kiina</a:t>
            </a:r>
          </a:p>
          <a:p>
            <a:r>
              <a:rPr lang="fi-FI" dirty="0"/>
              <a:t>Martti – Pohjois-Korea</a:t>
            </a:r>
          </a:p>
          <a:p>
            <a:r>
              <a:rPr lang="fi-FI" dirty="0" err="1"/>
              <a:t>Tianna</a:t>
            </a:r>
            <a:r>
              <a:rPr lang="fi-FI" dirty="0"/>
              <a:t> – Italia</a:t>
            </a:r>
          </a:p>
          <a:p>
            <a:r>
              <a:rPr lang="fi-FI" dirty="0" err="1"/>
              <a:t>Lili</a:t>
            </a:r>
            <a:r>
              <a:rPr lang="fi-FI" dirty="0"/>
              <a:t> – Espanja</a:t>
            </a:r>
          </a:p>
          <a:p>
            <a:r>
              <a:rPr lang="fi-FI" dirty="0"/>
              <a:t>Isla – Sveitsi</a:t>
            </a:r>
          </a:p>
          <a:p>
            <a:r>
              <a:rPr lang="fi-FI" dirty="0"/>
              <a:t>Eila – Norja</a:t>
            </a:r>
          </a:p>
          <a:p>
            <a:r>
              <a:rPr lang="fi-FI" dirty="0" err="1"/>
              <a:t>Zahra</a:t>
            </a:r>
            <a:r>
              <a:rPr lang="fi-FI" dirty="0"/>
              <a:t> – Afganistan</a:t>
            </a:r>
          </a:p>
          <a:p>
            <a:r>
              <a:rPr lang="fi-FI" dirty="0"/>
              <a:t>Siiri – Islanti</a:t>
            </a:r>
          </a:p>
          <a:p>
            <a:r>
              <a:rPr lang="fi-FI" dirty="0" err="1"/>
              <a:t>Phong</a:t>
            </a:r>
            <a:r>
              <a:rPr lang="fi-FI" dirty="0"/>
              <a:t> – Indonesia</a:t>
            </a:r>
          </a:p>
          <a:p>
            <a:r>
              <a:rPr lang="fi-FI" dirty="0"/>
              <a:t>Jere – Somalia</a:t>
            </a:r>
          </a:p>
          <a:p>
            <a:r>
              <a:rPr lang="fi-FI" dirty="0"/>
              <a:t>Anton – Pakistan</a:t>
            </a:r>
          </a:p>
          <a:p>
            <a:r>
              <a:rPr lang="fi-FI" dirty="0"/>
              <a:t>Martin - Portugali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E9BAE32-AB7F-85AA-80B7-AC2445BAEA8C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3490784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fi-FI" dirty="0"/>
              <a:t>Joonas – Kiina</a:t>
            </a:r>
          </a:p>
          <a:p>
            <a:r>
              <a:rPr lang="fi-FI" dirty="0"/>
              <a:t>Martti – Pohjois-Korea</a:t>
            </a:r>
          </a:p>
          <a:p>
            <a:r>
              <a:rPr lang="fi-FI" dirty="0" err="1"/>
              <a:t>Tianna</a:t>
            </a:r>
            <a:r>
              <a:rPr lang="fi-FI" dirty="0"/>
              <a:t> – Italia</a:t>
            </a:r>
          </a:p>
          <a:p>
            <a:r>
              <a:rPr lang="fi-FI" dirty="0" err="1"/>
              <a:t>Lili</a:t>
            </a:r>
            <a:r>
              <a:rPr lang="fi-FI" dirty="0"/>
              <a:t> – Espanja</a:t>
            </a:r>
          </a:p>
          <a:p>
            <a:r>
              <a:rPr lang="fi-FI" dirty="0"/>
              <a:t>Isla – Sveitsi</a:t>
            </a:r>
          </a:p>
          <a:p>
            <a:r>
              <a:rPr lang="fi-FI" dirty="0"/>
              <a:t>Eila – Norja</a:t>
            </a:r>
          </a:p>
          <a:p>
            <a:r>
              <a:rPr lang="fi-FI" dirty="0" err="1"/>
              <a:t>Zahra</a:t>
            </a:r>
            <a:r>
              <a:rPr lang="fi-FI" dirty="0"/>
              <a:t> – Afganistan</a:t>
            </a:r>
          </a:p>
          <a:p>
            <a:r>
              <a:rPr lang="fi-FI" dirty="0"/>
              <a:t>Siiri – Islanti</a:t>
            </a:r>
          </a:p>
          <a:p>
            <a:r>
              <a:rPr lang="fi-FI" dirty="0" err="1"/>
              <a:t>Phong</a:t>
            </a:r>
            <a:r>
              <a:rPr lang="fi-FI" dirty="0"/>
              <a:t> – Indonesia</a:t>
            </a:r>
          </a:p>
          <a:p>
            <a:r>
              <a:rPr lang="fi-FI" dirty="0"/>
              <a:t>Jere – Somalia</a:t>
            </a:r>
          </a:p>
          <a:p>
            <a:r>
              <a:rPr lang="fi-FI" dirty="0"/>
              <a:t>Anton – Pakistan</a:t>
            </a:r>
          </a:p>
          <a:p>
            <a:r>
              <a:rPr lang="fi-FI" dirty="0"/>
              <a:t>Martin - Portugali</a:t>
            </a:r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77D767BF-AE76-B89D-0E7F-E4B8B1D7B078}"/>
              </a:ext>
            </a:extLst>
          </p:cNvPr>
          <p:cNvSpPr txBox="1">
            <a:spLocks/>
          </p:cNvSpPr>
          <p:nvPr/>
        </p:nvSpPr>
        <p:spPr>
          <a:xfrm>
            <a:off x="4487562" y="1600200"/>
            <a:ext cx="3490784" cy="4495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marR="0" lvl="0" indent="-215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742950" marR="0" lvl="1" indent="-171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•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–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2971800" marR="0" lvl="6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429000" marR="0" lvl="7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3886200" marR="0" lvl="8" indent="-1143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Char char="»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fi-FI" dirty="0"/>
              <a:t>Onni – Nigeria</a:t>
            </a:r>
          </a:p>
          <a:p>
            <a:r>
              <a:rPr lang="fi-FI" dirty="0"/>
              <a:t>Olavi – Israel</a:t>
            </a:r>
          </a:p>
          <a:p>
            <a:r>
              <a:rPr lang="fi-FI" dirty="0" err="1"/>
              <a:t>Arfa</a:t>
            </a:r>
            <a:r>
              <a:rPr lang="fi-FI" dirty="0"/>
              <a:t> – Brasilia</a:t>
            </a:r>
          </a:p>
          <a:p>
            <a:r>
              <a:rPr lang="fi-FI" dirty="0"/>
              <a:t>Siviä – Belgia</a:t>
            </a:r>
          </a:p>
          <a:p>
            <a:r>
              <a:rPr lang="fi-FI" dirty="0" err="1"/>
              <a:t>Vienna</a:t>
            </a:r>
            <a:r>
              <a:rPr lang="fi-FI" dirty="0"/>
              <a:t> – Kanada</a:t>
            </a:r>
          </a:p>
          <a:p>
            <a:r>
              <a:rPr lang="fi-FI" dirty="0"/>
              <a:t>Sampo – Niger</a:t>
            </a:r>
          </a:p>
          <a:p>
            <a:r>
              <a:rPr lang="fi-FI" dirty="0"/>
              <a:t>Jussi – Zimbabwe</a:t>
            </a:r>
          </a:p>
          <a:p>
            <a:r>
              <a:rPr lang="fi-FI" dirty="0"/>
              <a:t>Sanni – Saksa</a:t>
            </a:r>
          </a:p>
          <a:p>
            <a:r>
              <a:rPr lang="fi-FI" dirty="0"/>
              <a:t>Fanni - Ranska</a:t>
            </a:r>
          </a:p>
        </p:txBody>
      </p:sp>
    </p:spTree>
    <p:extLst>
      <p:ext uri="{BB962C8B-B14F-4D97-AF65-F5344CB8AC3E}">
        <p14:creationId xmlns:p14="http://schemas.microsoft.com/office/powerpoint/2010/main" val="2539282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6992CF32315A4FAEAED023FE07F18F" ma:contentTypeVersion="16" ma:contentTypeDescription="Create a new document." ma:contentTypeScope="" ma:versionID="25dc52460d1eaaec90e51852fe449ec3">
  <xsd:schema xmlns:xsd="http://www.w3.org/2001/XMLSchema" xmlns:xs="http://www.w3.org/2001/XMLSchema" xmlns:p="http://schemas.microsoft.com/office/2006/metadata/properties" xmlns:ns3="d6ed440a-853d-41b9-b439-6eaf58e04ef7" xmlns:ns4="1f56d43c-4e6f-4ce8-b1b0-6dca13eb65bd" targetNamespace="http://schemas.microsoft.com/office/2006/metadata/properties" ma:root="true" ma:fieldsID="bc50084bd917fb56a69584c295ed8043" ns3:_="" ns4:_="">
    <xsd:import namespace="d6ed440a-853d-41b9-b439-6eaf58e04ef7"/>
    <xsd:import namespace="1f56d43c-4e6f-4ce8-b1b0-6dca13eb65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System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ed440a-853d-41b9-b439-6eaf58e04e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56d43c-4e6f-4ce8-b1b0-6dca13eb65b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6ed440a-853d-41b9-b439-6eaf58e04ef7" xsi:nil="true"/>
  </documentManagement>
</p:properties>
</file>

<file path=customXml/itemProps1.xml><?xml version="1.0" encoding="utf-8"?>
<ds:datastoreItem xmlns:ds="http://schemas.openxmlformats.org/officeDocument/2006/customXml" ds:itemID="{35B3CDF4-4430-4DDF-855B-72E0F26436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4EDA9F-ADE0-4068-9707-95B38F86AD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ed440a-853d-41b9-b439-6eaf58e04ef7"/>
    <ds:schemaRef ds:uri="1f56d43c-4e6f-4ce8-b1b0-6dca13eb65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317D65-5024-4A95-83C3-5E74B86091DC}">
  <ds:schemaRefs>
    <ds:schemaRef ds:uri="http://schemas.microsoft.com/office/2006/metadata/properties"/>
    <ds:schemaRef ds:uri="http://schemas.microsoft.com/office/infopath/2007/PartnerControls"/>
    <ds:schemaRef ds:uri="d6ed440a-853d-41b9-b439-6eaf58e04ef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625</Words>
  <Application>Microsoft Office PowerPoint</Application>
  <PresentationFormat>On-screen Show (4:3)</PresentationFormat>
  <Paragraphs>115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Office-teema</vt:lpstr>
      <vt:lpstr>VALTIOTUTKIMUS 2026</vt:lpstr>
      <vt:lpstr>Ohjeet</vt:lpstr>
      <vt:lpstr>Pedanet </vt:lpstr>
      <vt:lpstr>Valtiotutkimuksen sisältö</vt:lpstr>
      <vt:lpstr>PowerPoint Presentation</vt:lpstr>
      <vt:lpstr>PowerPoint Presentation</vt:lpstr>
      <vt:lpstr>Arviointi</vt:lpstr>
      <vt:lpstr>PowerPoint Presentation</vt:lpstr>
      <vt:lpstr>Aiheet</vt:lpstr>
    </vt:vector>
  </TitlesOfParts>
  <Company>SANOMA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akalpio</dc:creator>
  <cp:lastModifiedBy>Riku Lappalainen</cp:lastModifiedBy>
  <cp:revision>67</cp:revision>
  <dcterms:created xsi:type="dcterms:W3CDTF">2018-02-23T06:20:22Z</dcterms:created>
  <dcterms:modified xsi:type="dcterms:W3CDTF">2026-10-06T14:40:51Z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0x0101006B6992CF32315A4FAEAED023FE07F18F</vt:lpwstr>
  </property>
</Properties>
</file>