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E4A92A-1F71-91A9-7BD8-601071E408A1}" v="173" dt="2022-02-04T08:02:45.577"/>
    <p1510:client id="{E6515556-4AE6-47B0-AE0B-2A386D0561B0}" v="330" dt="2022-02-03T10:21:22.4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6.2.2022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6.2.2022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6.2.2022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6.2.2022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2BC7E5-76DB-4826-8C07-4A49B6353F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479558"/>
            <a:ext cx="1861854" cy="717514"/>
            <a:chOff x="0" y="1479558"/>
            <a:chExt cx="1861854" cy="717514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16C8D8F-10E9-4498-ABDB-0F923F8B6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47955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E5A83E3-8A11-4492-BB6E-F5F224031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9192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98F8FF6-43B4-494A-AF8F-123A4983E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18992" y="-34538"/>
            <a:ext cx="6655405" cy="6335470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B06059C-C357-4011-82B9-9C01063013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5194" y="-23905"/>
            <a:ext cx="6705251" cy="6318526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FEC601-A132-47EE-B0C2-B38ACD9FC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6886" y="-23905"/>
            <a:ext cx="6705251" cy="6215019"/>
          </a:xfrm>
          <a:custGeom>
            <a:avLst/>
            <a:gdLst>
              <a:gd name="connsiteX0" fmla="*/ 1529549 w 6355652"/>
              <a:gd name="connsiteY0" fmla="*/ 0 h 5890980"/>
              <a:gd name="connsiteX1" fmla="*/ 4826104 w 6355652"/>
              <a:gd name="connsiteY1" fmla="*/ 0 h 5890980"/>
              <a:gd name="connsiteX2" fmla="*/ 4954579 w 6355652"/>
              <a:gd name="connsiteY2" fmla="*/ 78051 h 5890980"/>
              <a:gd name="connsiteX3" fmla="*/ 6355652 w 6355652"/>
              <a:gd name="connsiteY3" fmla="*/ 2713154 h 5890980"/>
              <a:gd name="connsiteX4" fmla="*/ 3177826 w 6355652"/>
              <a:gd name="connsiteY4" fmla="*/ 5890980 h 5890980"/>
              <a:gd name="connsiteX5" fmla="*/ 0 w 6355652"/>
              <a:gd name="connsiteY5" fmla="*/ 2713154 h 5890980"/>
              <a:gd name="connsiteX6" fmla="*/ 1401073 w 6355652"/>
              <a:gd name="connsiteY6" fmla="*/ 78051 h 589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5890980">
                <a:moveTo>
                  <a:pt x="1529549" y="0"/>
                </a:moveTo>
                <a:lnTo>
                  <a:pt x="4826104" y="0"/>
                </a:lnTo>
                <a:lnTo>
                  <a:pt x="4954579" y="78051"/>
                </a:lnTo>
                <a:cubicBezTo>
                  <a:pt x="5799886" y="649129"/>
                  <a:pt x="6355652" y="1616239"/>
                  <a:pt x="6355652" y="2713154"/>
                </a:cubicBezTo>
                <a:cubicBezTo>
                  <a:pt x="6355652" y="4468219"/>
                  <a:pt x="4932891" y="5890980"/>
                  <a:pt x="3177826" y="5890980"/>
                </a:cubicBezTo>
                <a:cubicBezTo>
                  <a:pt x="1422761" y="5890980"/>
                  <a:pt x="0" y="4468219"/>
                  <a:pt x="0" y="2713154"/>
                </a:cubicBezTo>
                <a:cubicBezTo>
                  <a:pt x="0" y="1616239"/>
                  <a:pt x="555766" y="649129"/>
                  <a:pt x="1401073" y="78051"/>
                </a:cubicBez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242409" y="895483"/>
            <a:ext cx="5786232" cy="3011190"/>
          </a:xfrm>
        </p:spPr>
        <p:txBody>
          <a:bodyPr>
            <a:normAutofit/>
          </a:bodyPr>
          <a:lstStyle/>
          <a:p>
            <a:r>
              <a:rPr lang="fi-FI" sz="5400">
                <a:solidFill>
                  <a:schemeClr val="bg1"/>
                </a:solidFill>
                <a:cs typeface="Calibri Light"/>
              </a:rPr>
              <a:t>Planeettaprojekti</a:t>
            </a:r>
            <a:endParaRPr lang="fi-FI" sz="5400">
              <a:solidFill>
                <a:schemeClr val="bg1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466270" y="4142096"/>
            <a:ext cx="5338511" cy="1055142"/>
          </a:xfrm>
        </p:spPr>
        <p:txBody>
          <a:bodyPr>
            <a:normAutofit/>
          </a:bodyPr>
          <a:lstStyle/>
          <a:p>
            <a:endParaRPr lang="fi-FI" sz="2000">
              <a:solidFill>
                <a:schemeClr val="bg1"/>
              </a:solidFill>
            </a:endParaRPr>
          </a:p>
        </p:txBody>
      </p:sp>
      <p:sp>
        <p:nvSpPr>
          <p:cNvPr id="20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188494"/>
            <a:ext cx="1048371" cy="104837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218E095B-4870-4AD5-9C41-C16D59523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188494"/>
            <a:ext cx="1048371" cy="104837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4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583101" y="3578317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E8CB2F0-2F5A-4EBD-B214-E0309C31F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FD3887D-244B-4EC4-9208-E304984C5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7224C31-855E-4593-8A58-5B2B0CC4F5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EBFCD5-5356-4326-8D39-8235A46CD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809" y="1187311"/>
            <a:ext cx="5089552" cy="4483379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14848-248A-47DD-88E0-95099D951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301" y="1178924"/>
            <a:ext cx="5089552" cy="4483379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8BDA89-0D2C-4C4E-99F6-D7A220FE4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787" y="1130846"/>
            <a:ext cx="5039475" cy="443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aphic 38">
            <a:extLst>
              <a:ext uri="{FF2B5EF4-FFF2-40B4-BE49-F238E27FC236}">
                <a16:creationId xmlns:a16="http://schemas.microsoft.com/office/drawing/2014/main" id="{6B67BE95-96EF-433C-9F29-B0732AA6B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40" y="1424181"/>
            <a:ext cx="1355538" cy="503582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D324976-1596-4B76-A61C-5626816B24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44DEF24-FB22-48A2-8257-B97AD7E1A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7CE98B01-ED41-482F-AFA1-19C7FA7C0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B9CABDD0-8DF6-4974-A224-9A2A81778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4" name="Graphic 4">
            <a:extLst>
              <a:ext uri="{FF2B5EF4-FFF2-40B4-BE49-F238E27FC236}">
                <a16:creationId xmlns:a16="http://schemas.microsoft.com/office/drawing/2014/main" id="{D6E8B984-55B9-4A62-A043-997D00F0A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32680" y="5188771"/>
            <a:ext cx="1076787" cy="1076789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4FAF4A8-82EB-4F6F-B601-43EBF0BD1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6F2473F-E069-4558-9B41-E285BBE030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C9A4A76-2C9F-486C-9663-6A30A022DE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8431DC7-D4CB-479A-AFA4-5B0C597A2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0755DA1-6F28-4612-A4A7-B915468C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616ED79-5475-49E6-A5FE-8D9DB12FB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1DCEB47-7140-4682-8DBF-7667BE28F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A931BD3-5A56-42F2-B6B5-647B28D1C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20E4C8E-4190-498D-9556-6DA668A81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4B2F30F-0B57-4D60-A087-CD6A471F68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C5E8C73-ED41-4214-AEE6-3C5F49384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1F94534-FE3E-476C-870B-E714E4A66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DE6C1B0-4D58-4937-B2B7-B1207CA18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9DAD2F76-C1E9-4852-988A-C2507B848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1619"/>
            <a:ext cx="4905401" cy="4042196"/>
          </a:xfrm>
        </p:spPr>
        <p:txBody>
          <a:bodyPr>
            <a:normAutofit/>
          </a:bodyPr>
          <a:lstStyle/>
          <a:p>
            <a:pPr algn="ctr"/>
            <a:r>
              <a:rPr lang="fi-FI">
                <a:solidFill>
                  <a:schemeClr val="bg1"/>
                </a:solidFill>
                <a:cs typeface="Calibri Light"/>
              </a:rPr>
              <a:t>Aihevaihtoehdot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00E6E3-2AEA-46F2-B0B6-7E019EA63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8295" y="1130846"/>
            <a:ext cx="5403396" cy="476091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i-FI">
                <a:solidFill>
                  <a:schemeClr val="bg1"/>
                </a:solidFill>
                <a:cs typeface="Calibri"/>
              </a:rPr>
              <a:t>Merkurius</a:t>
            </a:r>
          </a:p>
          <a:p>
            <a:r>
              <a:rPr lang="fi-FI">
                <a:solidFill>
                  <a:schemeClr val="bg1"/>
                </a:solidFill>
                <a:cs typeface="Calibri"/>
              </a:rPr>
              <a:t>Venus </a:t>
            </a:r>
          </a:p>
          <a:p>
            <a:r>
              <a:rPr lang="fi-FI">
                <a:solidFill>
                  <a:schemeClr val="bg1"/>
                </a:solidFill>
                <a:cs typeface="Calibri"/>
              </a:rPr>
              <a:t>Maa </a:t>
            </a:r>
          </a:p>
          <a:p>
            <a:r>
              <a:rPr lang="fi-FI">
                <a:solidFill>
                  <a:schemeClr val="bg1"/>
                </a:solidFill>
                <a:cs typeface="Calibri"/>
              </a:rPr>
              <a:t>Mars</a:t>
            </a:r>
          </a:p>
          <a:p>
            <a:r>
              <a:rPr lang="fi-FI">
                <a:solidFill>
                  <a:schemeClr val="bg1"/>
                </a:solidFill>
                <a:cs typeface="Calibri"/>
              </a:rPr>
              <a:t>Jupiter</a:t>
            </a:r>
          </a:p>
          <a:p>
            <a:r>
              <a:rPr lang="fi-FI">
                <a:solidFill>
                  <a:schemeClr val="bg1"/>
                </a:solidFill>
                <a:cs typeface="Calibri"/>
              </a:rPr>
              <a:t>Saturnus</a:t>
            </a:r>
          </a:p>
          <a:p>
            <a:r>
              <a:rPr lang="fi-FI">
                <a:solidFill>
                  <a:schemeClr val="bg1"/>
                </a:solidFill>
                <a:cs typeface="Calibri"/>
              </a:rPr>
              <a:t>Uranus</a:t>
            </a:r>
          </a:p>
          <a:p>
            <a:r>
              <a:rPr lang="fi-FI">
                <a:solidFill>
                  <a:schemeClr val="bg1"/>
                </a:solidFill>
                <a:cs typeface="Calibri"/>
              </a:rPr>
              <a:t>Neptunus</a:t>
            </a:r>
          </a:p>
        </p:txBody>
      </p:sp>
    </p:spTree>
    <p:extLst>
      <p:ext uri="{BB962C8B-B14F-4D97-AF65-F5344CB8AC3E}">
        <p14:creationId xmlns:p14="http://schemas.microsoft.com/office/powerpoint/2010/main" val="473077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2CD687F-5C9D-4E26-BC16-14AA1273C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694268"/>
            <a:ext cx="3553510" cy="5477932"/>
          </a:xfrm>
        </p:spPr>
        <p:txBody>
          <a:bodyPr>
            <a:normAutofit/>
          </a:bodyPr>
          <a:lstStyle/>
          <a:p>
            <a:pPr algn="ctr"/>
            <a:r>
              <a:rPr lang="fi-FI">
                <a:solidFill>
                  <a:schemeClr val="bg1"/>
                </a:solidFill>
                <a:cs typeface="Calibri Light"/>
              </a:rPr>
              <a:t>Ohjeet</a:t>
            </a:r>
            <a:endParaRPr lang="fi-FI">
              <a:solidFill>
                <a:schemeClr val="bg1"/>
              </a:solidFill>
            </a:endParaRPr>
          </a:p>
        </p:txBody>
      </p:sp>
      <p:grpSp>
        <p:nvGrpSpPr>
          <p:cNvPr id="10" name="Graphic 38">
            <a:extLst>
              <a:ext uri="{FF2B5EF4-FFF2-40B4-BE49-F238E27FC236}">
                <a16:creationId xmlns:a16="http://schemas.microsoft.com/office/drawing/2014/main" id="{1E8369D0-2C3B-4E27-AC6C-A246AC28C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3D5586F-4573-4C57-9793-1EBFDC896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EED35EF-93A0-4921-941C-ECC67AE2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4">
            <a:extLst>
              <a:ext uri="{FF2B5EF4-FFF2-40B4-BE49-F238E27FC236}">
                <a16:creationId xmlns:a16="http://schemas.microsoft.com/office/drawing/2014/main" id="{C6F74901-2A71-43C3-837C-27CCD6B6D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37426" y="2203010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92DF49A-063A-4F60-BE30-D26826492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0DCBBE0-7DEE-43ED-BEE3-ABB179CFC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39FE8DF-D1B2-4074-9BDF-C458EA012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1C143B5-6E24-417D-A035-65747A8E9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31ED8C-8819-4FFB-BF3C-FDA6A90D4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A39574D-5ECC-4A94-9CB6-646D90DA5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A73D6F7-977D-4026-8F68-CA63C162C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6348370-4FD9-4A99-BB05-944D5B0B0E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1146D46-43DB-4487-A191-0970511C3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17B7142-9D64-4D34-B23C-9471326AD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8EB71CD-AB26-440E-A0D5-E1081DB55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4423BD2-7458-4680-AF49-5013C9D30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5547DC8-8B87-4446-9CC9-65AF04A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EC11F68A-CC71-4196-BBF3-20CDCD75D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85F9950-F10E-4E64-962B-F7034578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3184DC-9535-470F-8075-A464F3D99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5318" y="692696"/>
            <a:ext cx="5912498" cy="561816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>
                <a:solidFill>
                  <a:schemeClr val="bg1"/>
                </a:solidFill>
                <a:cs typeface="Calibri"/>
              </a:rPr>
              <a:t>Valitse jokin planeetta ja kerro planeetasta ainakin seuraavat asiat esim. PowerPoint-esityksessä tai Word-tiedostossa. Muista merkitä lähteet ylös!</a:t>
            </a:r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  <a:cs typeface="Calibri"/>
              </a:rPr>
              <a:t>Planeetan koko (massa ja halkaisija)</a:t>
            </a:r>
          </a:p>
          <a:p>
            <a:r>
              <a:rPr lang="fi-FI" dirty="0">
                <a:solidFill>
                  <a:schemeClr val="bg1"/>
                </a:solidFill>
                <a:cs typeface="Calibri"/>
              </a:rPr>
              <a:t>Planeetan etäisyys Auringosta </a:t>
            </a:r>
          </a:p>
          <a:p>
            <a:r>
              <a:rPr lang="fi-FI" dirty="0">
                <a:solidFill>
                  <a:schemeClr val="bg1"/>
                </a:solidFill>
                <a:cs typeface="Calibri"/>
              </a:rPr>
              <a:t>Planeetan lämpötila</a:t>
            </a:r>
          </a:p>
          <a:p>
            <a:r>
              <a:rPr lang="fi-FI" dirty="0">
                <a:solidFill>
                  <a:schemeClr val="bg1"/>
                </a:solidFill>
                <a:cs typeface="Calibri"/>
              </a:rPr>
              <a:t>Onko planeetalla kaasukehää?</a:t>
            </a:r>
          </a:p>
          <a:p>
            <a:r>
              <a:rPr lang="fi-FI" dirty="0">
                <a:solidFill>
                  <a:schemeClr val="bg1"/>
                </a:solidFill>
                <a:cs typeface="Calibri"/>
              </a:rPr>
              <a:t>Millainen maaperä planeetalla on?</a:t>
            </a:r>
          </a:p>
          <a:p>
            <a:r>
              <a:rPr lang="fi-FI" dirty="0">
                <a:solidFill>
                  <a:schemeClr val="bg1"/>
                </a:solidFill>
                <a:cs typeface="Calibri"/>
              </a:rPr>
              <a:t>Milloin planeetta on löydetty?</a:t>
            </a:r>
          </a:p>
          <a:p>
            <a:r>
              <a:rPr lang="fi-FI" dirty="0">
                <a:solidFill>
                  <a:schemeClr val="bg1"/>
                </a:solidFill>
                <a:cs typeface="Calibri"/>
              </a:rPr>
              <a:t>Kiertääkö planeettaa kuu/kuita?</a:t>
            </a:r>
          </a:p>
          <a:p>
            <a:r>
              <a:rPr lang="fi-FI" dirty="0">
                <a:solidFill>
                  <a:schemeClr val="bg1"/>
                </a:solidFill>
                <a:cs typeface="Calibri"/>
              </a:rPr>
              <a:t>Planeetan erityispiirteitä</a:t>
            </a:r>
          </a:p>
          <a:p>
            <a:r>
              <a:rPr lang="fi-FI" dirty="0">
                <a:solidFill>
                  <a:schemeClr val="bg1"/>
                </a:solidFill>
                <a:cs typeface="Calibri"/>
              </a:rPr>
              <a:t>Kuva planeetasta</a:t>
            </a:r>
          </a:p>
        </p:txBody>
      </p:sp>
    </p:spTree>
    <p:extLst>
      <p:ext uri="{BB962C8B-B14F-4D97-AF65-F5344CB8AC3E}">
        <p14:creationId xmlns:p14="http://schemas.microsoft.com/office/powerpoint/2010/main" val="1507240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2CD687F-5C9D-4E26-BC16-14AA1273C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694268"/>
            <a:ext cx="3553510" cy="5477932"/>
          </a:xfrm>
        </p:spPr>
        <p:txBody>
          <a:bodyPr>
            <a:norm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cs typeface="Calibri Light"/>
              </a:rPr>
              <a:t>Arviointi</a:t>
            </a:r>
          </a:p>
        </p:txBody>
      </p:sp>
      <p:grpSp>
        <p:nvGrpSpPr>
          <p:cNvPr id="10" name="Graphic 38">
            <a:extLst>
              <a:ext uri="{FF2B5EF4-FFF2-40B4-BE49-F238E27FC236}">
                <a16:creationId xmlns:a16="http://schemas.microsoft.com/office/drawing/2014/main" id="{1E8369D0-2C3B-4E27-AC6C-A246AC28C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3D5586F-4573-4C57-9793-1EBFDC896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EED35EF-93A0-4921-941C-ECC67AE2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4">
            <a:extLst>
              <a:ext uri="{FF2B5EF4-FFF2-40B4-BE49-F238E27FC236}">
                <a16:creationId xmlns:a16="http://schemas.microsoft.com/office/drawing/2014/main" id="{C6F74901-2A71-43C3-837C-27CCD6B6D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37426" y="2203010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92DF49A-063A-4F60-BE30-D26826492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0DCBBE0-7DEE-43ED-BEE3-ABB179CFC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39FE8DF-D1B2-4074-9BDF-C458EA012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1C143B5-6E24-417D-A035-65747A8E9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31ED8C-8819-4FFB-BF3C-FDA6A90D4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A39574D-5ECC-4A94-9CB6-646D90DA5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A73D6F7-977D-4026-8F68-CA63C162C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6348370-4FD9-4A99-BB05-944D5B0B0E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1146D46-43DB-4487-A191-0970511C3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17B7142-9D64-4D34-B23C-9471326AD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8EB71CD-AB26-440E-A0D5-E1081DB55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4423BD2-7458-4680-AF49-5013C9D30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5547DC8-8B87-4446-9CC9-65AF04A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EC11F68A-CC71-4196-BBF3-20CDCD75D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85F9950-F10E-4E64-962B-F7034578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3184DC-9535-470F-8075-A464F3D99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3418" y="1359446"/>
            <a:ext cx="5912498" cy="52466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fi-FI" dirty="0">
                <a:solidFill>
                  <a:schemeClr val="bg1"/>
                </a:solidFill>
                <a:cs typeface="Calibri"/>
              </a:rPr>
              <a:t>Projektityö arvioidaan asteikolla:</a:t>
            </a:r>
          </a:p>
          <a:p>
            <a:pPr marL="0" indent="0">
              <a:buNone/>
            </a:pPr>
            <a:r>
              <a:rPr lang="fi-FI" dirty="0">
                <a:solidFill>
                  <a:schemeClr val="bg1"/>
                </a:solidFill>
                <a:cs typeface="Calibri"/>
              </a:rPr>
              <a:t>      Heikko, Tyydyttävä, Hyvä, Kiitettävä</a:t>
            </a:r>
          </a:p>
          <a:p>
            <a:pPr marL="457200" indent="-457200"/>
            <a:r>
              <a:rPr lang="fi-FI" dirty="0">
                <a:solidFill>
                  <a:schemeClr val="bg1"/>
                </a:solidFill>
                <a:cs typeface="Calibri"/>
              </a:rPr>
              <a:t>Arviointiin vaikuttaa työn sisältö, ulkoasu ja lähteiden luotettavuus.</a:t>
            </a:r>
          </a:p>
          <a:p>
            <a:pPr marL="0" indent="0">
              <a:buNone/>
            </a:pPr>
            <a:endParaRPr lang="fi-FI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9166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Office-teema</vt:lpstr>
      <vt:lpstr>Planeettaprojekti</vt:lpstr>
      <vt:lpstr>Aihevaihtoehdot</vt:lpstr>
      <vt:lpstr>Ohjeet</vt:lpstr>
      <vt:lpstr>Arviointi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74</cp:revision>
  <dcterms:created xsi:type="dcterms:W3CDTF">2022-02-03T09:19:41Z</dcterms:created>
  <dcterms:modified xsi:type="dcterms:W3CDTF">2022-02-06T11:39:15Z</dcterms:modified>
</cp:coreProperties>
</file>