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99A4D-E2D4-415A-A4D1-F0D684EDE1AE}" v="62" dt="2021-10-20T04:24:5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na Honkaniemi" userId="0d6e17c8-53d1-4f28-9cb7-d0b6256697be" providerId="ADAL" clId="{3BF99A4D-E2D4-415A-A4D1-F0D684EDE1AE}"/>
    <pc:docChg chg="delSld modSld">
      <pc:chgData name="Riina Honkaniemi" userId="0d6e17c8-53d1-4f28-9cb7-d0b6256697be" providerId="ADAL" clId="{3BF99A4D-E2D4-415A-A4D1-F0D684EDE1AE}" dt="2021-10-20T04:26:01.090" v="62" actId="2696"/>
      <pc:docMkLst>
        <pc:docMk/>
      </pc:docMkLst>
      <pc:sldChg chg="modSp">
        <pc:chgData name="Riina Honkaniemi" userId="0d6e17c8-53d1-4f28-9cb7-d0b6256697be" providerId="ADAL" clId="{3BF99A4D-E2D4-415A-A4D1-F0D684EDE1AE}" dt="2021-10-20T04:24:59.435" v="61" actId="20577"/>
        <pc:sldMkLst>
          <pc:docMk/>
          <pc:sldMk cId="1461578024" sldId="258"/>
        </pc:sldMkLst>
        <pc:spChg chg="mod">
          <ac:chgData name="Riina Honkaniemi" userId="0d6e17c8-53d1-4f28-9cb7-d0b6256697be" providerId="ADAL" clId="{3BF99A4D-E2D4-415A-A4D1-F0D684EDE1AE}" dt="2021-10-20T04:24:59.435" v="61" actId="20577"/>
          <ac:spMkLst>
            <pc:docMk/>
            <pc:sldMk cId="1461578024" sldId="258"/>
            <ac:spMk id="3" creationId="{C064E80C-2DA7-4894-AC75-1023AD868B5A}"/>
          </ac:spMkLst>
        </pc:spChg>
        <pc:spChg chg="mod">
          <ac:chgData name="Riina Honkaniemi" userId="0d6e17c8-53d1-4f28-9cb7-d0b6256697be" providerId="ADAL" clId="{3BF99A4D-E2D4-415A-A4D1-F0D684EDE1AE}" dt="2021-10-20T04:24:36.550" v="25" actId="20577"/>
          <ac:spMkLst>
            <pc:docMk/>
            <pc:sldMk cId="1461578024" sldId="258"/>
            <ac:spMk id="5" creationId="{3131F83B-8456-40B8-9116-44B7009B0D9D}"/>
          </ac:spMkLst>
        </pc:spChg>
      </pc:sldChg>
      <pc:sldChg chg="del">
        <pc:chgData name="Riina Honkaniemi" userId="0d6e17c8-53d1-4f28-9cb7-d0b6256697be" providerId="ADAL" clId="{3BF99A4D-E2D4-415A-A4D1-F0D684EDE1AE}" dt="2021-10-20T04:26:01.090" v="62" actId="2696"/>
        <pc:sldMkLst>
          <pc:docMk/>
          <pc:sldMk cId="2332258846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5A5-6FA8-44D2-920F-F3651AB0F85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5244AA8-2F97-4EBA-ACC9-F45602E16293}">
      <dgm:prSet/>
      <dgm:spPr/>
      <dgm:t>
        <a:bodyPr/>
        <a:lstStyle/>
        <a:p>
          <a:r>
            <a:rPr lang="fi-FI" dirty="0"/>
            <a:t>Eivät johda sähköä, mutta poikkeuksia on molekyyliyhdisteiden VESILIUOKSISSA.</a:t>
          </a:r>
          <a:endParaRPr lang="en-US" dirty="0"/>
        </a:p>
      </dgm:t>
    </dgm:pt>
    <dgm:pt modelId="{B9FC6EC8-2B3F-46E5-A3E4-095FCA6C0701}" type="parTrans" cxnId="{C795B079-8186-46BA-8226-4D459D0B4F01}">
      <dgm:prSet/>
      <dgm:spPr/>
      <dgm:t>
        <a:bodyPr/>
        <a:lstStyle/>
        <a:p>
          <a:endParaRPr lang="en-US"/>
        </a:p>
      </dgm:t>
    </dgm:pt>
    <dgm:pt modelId="{5A3013FD-529F-4037-AFF0-6DE2113107F6}" type="sibTrans" cxnId="{C795B079-8186-46BA-8226-4D459D0B4F01}">
      <dgm:prSet/>
      <dgm:spPr/>
      <dgm:t>
        <a:bodyPr/>
        <a:lstStyle/>
        <a:p>
          <a:endParaRPr lang="en-US"/>
        </a:p>
      </dgm:t>
    </dgm:pt>
    <dgm:pt modelId="{4463F424-5865-4609-B590-B3B050982601}">
      <dgm:prSet/>
      <dgm:spPr/>
      <dgm:t>
        <a:bodyPr/>
        <a:lstStyle/>
        <a:p>
          <a:r>
            <a:rPr lang="fi-FI" dirty="0"/>
            <a:t>Liukenevat veteen molekyyleinä. Kirjassa kuva</a:t>
          </a:r>
          <a:endParaRPr lang="en-US" dirty="0"/>
        </a:p>
      </dgm:t>
    </dgm:pt>
    <dgm:pt modelId="{2ADFB12B-C5A8-4F9E-8BF9-B3EB8F74025E}" type="parTrans" cxnId="{8D0683F1-9DD8-4FEF-BD9E-B8AB6508D73F}">
      <dgm:prSet/>
      <dgm:spPr/>
      <dgm:t>
        <a:bodyPr/>
        <a:lstStyle/>
        <a:p>
          <a:endParaRPr lang="en-US"/>
        </a:p>
      </dgm:t>
    </dgm:pt>
    <dgm:pt modelId="{633959C2-BEC1-49BC-881B-D6A56483F723}" type="sibTrans" cxnId="{8D0683F1-9DD8-4FEF-BD9E-B8AB6508D73F}">
      <dgm:prSet/>
      <dgm:spPr/>
      <dgm:t>
        <a:bodyPr/>
        <a:lstStyle/>
        <a:p>
          <a:endParaRPr lang="en-US"/>
        </a:p>
      </dgm:t>
    </dgm:pt>
    <dgm:pt modelId="{FACFFA01-5293-4EFB-B490-C995F2D68B40}" type="pres">
      <dgm:prSet presAssocID="{8939D5A5-6FA8-44D2-920F-F3651AB0F85C}" presName="linear" presStyleCnt="0">
        <dgm:presLayoutVars>
          <dgm:animLvl val="lvl"/>
          <dgm:resizeHandles val="exact"/>
        </dgm:presLayoutVars>
      </dgm:prSet>
      <dgm:spPr/>
    </dgm:pt>
    <dgm:pt modelId="{F6526410-E575-4179-992B-F6EE25597F04}" type="pres">
      <dgm:prSet presAssocID="{F5244AA8-2F97-4EBA-ACC9-F45602E162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AF8C35-ACB8-498E-8274-C86B46DADEB6}" type="pres">
      <dgm:prSet presAssocID="{5A3013FD-529F-4037-AFF0-6DE2113107F6}" presName="spacer" presStyleCnt="0"/>
      <dgm:spPr/>
    </dgm:pt>
    <dgm:pt modelId="{4E92E07E-31D5-4567-85E1-08092C2999B5}" type="pres">
      <dgm:prSet presAssocID="{4463F424-5865-4609-B590-B3B05098260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0C7B50F-7A30-490F-9640-30ACEB166C19}" type="presOf" srcId="{4463F424-5865-4609-B590-B3B050982601}" destId="{4E92E07E-31D5-4567-85E1-08092C2999B5}" srcOrd="0" destOrd="0" presId="urn:microsoft.com/office/officeart/2005/8/layout/vList2"/>
    <dgm:cxn modelId="{6284632B-1EE3-407F-B2D5-B59CF1FD43D4}" type="presOf" srcId="{8939D5A5-6FA8-44D2-920F-F3651AB0F85C}" destId="{FACFFA01-5293-4EFB-B490-C995F2D68B40}" srcOrd="0" destOrd="0" presId="urn:microsoft.com/office/officeart/2005/8/layout/vList2"/>
    <dgm:cxn modelId="{7A38BF75-18C8-482A-B5DF-EFC9864FB18D}" type="presOf" srcId="{F5244AA8-2F97-4EBA-ACC9-F45602E16293}" destId="{F6526410-E575-4179-992B-F6EE25597F04}" srcOrd="0" destOrd="0" presId="urn:microsoft.com/office/officeart/2005/8/layout/vList2"/>
    <dgm:cxn modelId="{C795B079-8186-46BA-8226-4D459D0B4F01}" srcId="{8939D5A5-6FA8-44D2-920F-F3651AB0F85C}" destId="{F5244AA8-2F97-4EBA-ACC9-F45602E16293}" srcOrd="0" destOrd="0" parTransId="{B9FC6EC8-2B3F-46E5-A3E4-095FCA6C0701}" sibTransId="{5A3013FD-529F-4037-AFF0-6DE2113107F6}"/>
    <dgm:cxn modelId="{8D0683F1-9DD8-4FEF-BD9E-B8AB6508D73F}" srcId="{8939D5A5-6FA8-44D2-920F-F3651AB0F85C}" destId="{4463F424-5865-4609-B590-B3B050982601}" srcOrd="1" destOrd="0" parTransId="{2ADFB12B-C5A8-4F9E-8BF9-B3EB8F74025E}" sibTransId="{633959C2-BEC1-49BC-881B-D6A56483F723}"/>
    <dgm:cxn modelId="{C266FAE8-013B-41BE-AA89-F4090EC424EE}" type="presParOf" srcId="{FACFFA01-5293-4EFB-B490-C995F2D68B40}" destId="{F6526410-E575-4179-992B-F6EE25597F04}" srcOrd="0" destOrd="0" presId="urn:microsoft.com/office/officeart/2005/8/layout/vList2"/>
    <dgm:cxn modelId="{1A97334B-5B5D-4DD9-B0C8-8B038921E168}" type="presParOf" srcId="{FACFFA01-5293-4EFB-B490-C995F2D68B40}" destId="{4AAF8C35-ACB8-498E-8274-C86B46DADEB6}" srcOrd="1" destOrd="0" presId="urn:microsoft.com/office/officeart/2005/8/layout/vList2"/>
    <dgm:cxn modelId="{05917585-1CDC-4646-84C9-884DE22E0348}" type="presParOf" srcId="{FACFFA01-5293-4EFB-B490-C995F2D68B40}" destId="{4E92E07E-31D5-4567-85E1-08092C2999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26410-E575-4179-992B-F6EE25597F04}">
      <dsp:nvSpPr>
        <dsp:cNvPr id="0" name=""/>
        <dsp:cNvSpPr/>
      </dsp:nvSpPr>
      <dsp:spPr>
        <a:xfrm>
          <a:off x="0" y="15984"/>
          <a:ext cx="10506456" cy="1272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Eivät johda sähköä, mutta poikkeuksia on molekyyliyhdisteiden VESILIUOKSISSA.</a:t>
          </a:r>
          <a:endParaRPr lang="en-US" sz="3200" kern="1200" dirty="0"/>
        </a:p>
      </dsp:txBody>
      <dsp:txXfrm>
        <a:off x="62141" y="78125"/>
        <a:ext cx="10382174" cy="1148678"/>
      </dsp:txXfrm>
    </dsp:sp>
    <dsp:sp modelId="{4E92E07E-31D5-4567-85E1-08092C2999B5}">
      <dsp:nvSpPr>
        <dsp:cNvPr id="0" name=""/>
        <dsp:cNvSpPr/>
      </dsp:nvSpPr>
      <dsp:spPr>
        <a:xfrm>
          <a:off x="0" y="1381104"/>
          <a:ext cx="10506456" cy="1272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Liukenevat veteen molekyyleinä. Kirjassa kuva</a:t>
          </a:r>
          <a:endParaRPr lang="en-US" sz="3200" kern="1200" dirty="0"/>
        </a:p>
      </dsp:txBody>
      <dsp:txXfrm>
        <a:off x="62141" y="1443245"/>
        <a:ext cx="10382174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07:49:5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0 24575,'0'587'0,"-2"-563"0,-1-1 0,0 1 0,-2-1 0,-16 45 0,7-23 0,13-40 0,-1 0 0,0 0 0,-1 0 0,1-1 0,-1 1 0,0-1 0,0 0 0,0 1 0,-6 4 0,-39 31 0,35-31 0,2 0 0,-17 17 0,15-13 0,0 1 0,-1-2 0,-1 1 0,-18 11 0,25-19 0,1 1 0,-1 0 0,1 0 0,0 1 0,1 0 0,0 0 0,0 1 0,0 0 0,1 0 0,0 0 0,-6 17 0,7-17 0,1-1 0,-1 1 0,-1-1 0,1 0 0,-1-1 0,0 1 0,-1-1 0,0 0 0,0 0 0,0 0 0,0-1 0,-1 0 0,0-1 0,0 1 0,-12 5 0,-78 35-1365,81-38-5461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07:50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24575,'0'-293'0,"0"287"0,0 2 0,-1 1 0,1 0 0,0 0 0,0-1 0,1 1 0,-1 0 0,1-1 0,-1 1 0,1 0 0,0 0 0,0 0 0,1 0 0,-1 0 0,3-4 0,-4 7 0,0 0 0,1 0 0,-1 0 0,0 0 0,1 0 0,-1 0 0,0 0 0,1 0 0,-1 0 0,0 0 0,1 0 0,-1 0 0,0 0 0,1 0 0,-1 0 0,0 0 0,1 1 0,-1-1 0,0 0 0,0 0 0,1 0 0,-1 1 0,0-1 0,1 0 0,-1 0 0,0 1 0,0-1 0,0 0 0,1 0 0,-1 1 0,0-1 0,0 0 0,0 1 0,0-1 0,0 0 0,0 1 0,1-1 0,-1 0 0,0 1 0,0-1 0,0 0 0,0 1 0,0-1 0,0 0 0,0 1 0,-1-1 0,5 19 0,1 34 0,5 29 0,-4-44 0,1 53 0,-3-31 0,-4-57 0,1-1 0,-1 1 0,1-1 0,-1 1 0,1-1 0,0 1 0,0-1 0,0 1 0,1-1 0,-1 0 0,1 0 0,-1 0 0,1 1 0,-1-1 0,1-1 0,0 1 0,0 0 0,0 0 0,0-1 0,1 1 0,-1-1 0,0 0 0,0 1 0,1-1 0,-1 0 0,1-1 0,-1 1 0,1 0 0,-1-1 0,5 1 0,9 1 0,0-1 0,0-1 0,0 0 0,17-3 0,-4 1 0,-6 1-341,0-1 0,-1-2-1,28-7 1,-32 7-6485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07:50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24575,'24'42'0,"2"-1"0,2-1 0,2-2 0,1 0 0,41 37 0,-65-68 0,-1 1 0,0 0 0,0 0 0,-1 0 0,0 1 0,0-1 0,3 11 0,3 9 0,6 29 0,-10-31 0,17 44 0,31 26 0,-30-54 0,-19-33 0,-1-1 0,2 0 0,-1-1 0,1 1 0,0-1 0,0-1 0,11 9 0,63 34 0,-34-22 0,75 41 0,-115-64 0,1-1 0,0 0 0,0 0 0,0-1 0,0 0 0,15 2 0,-15-3 0,0 0 0,1 0 0,-1 1 0,-1 1 0,1-1 0,0 1 0,8 5 0,-14-7 0,16 10 0,31 23 0,-43-29 0,0 1 0,-1 0 0,1 0 0,-1 1 0,0-1 0,-1 1 0,7 14 0,-3-5 0,-1 2 0,-1-1 0,0 1 0,3 20 0,-3-16 0,2 8 0,-8-28 0,0-1 0,0 0 0,0 1 0,0-1 0,0 0 0,-1 0 0,1 1 0,0-1 0,-1 0 0,1 0 0,-1 0 0,1 1 0,-1-1 0,0 0 0,0 0 0,1 0 0,-1 0 0,0 0 0,0 0 0,0 0 0,-1 0 0,-4 3 0,-1 0 0,1 0 0,-1-1 0,0 0 0,0-1 0,0 1 0,0-1 0,-1-1 0,1 1 0,-12 0 0,-13-1 0,-37-2 0,43 0 0,11 1 0,0 2 0,1 0 0,-30 7 0,32-6 0,0 0 0,-1-1 0,1 0 0,-1-1 0,-16 0 0,182 0 0,-72-3 0,-22 3 0,67-3 0,-123 2 0,-1-1 0,1 1 0,0-1 0,-1 0 0,1 1 0,-1-1 0,1-1 0,-1 1 0,0 0 0,1 0 0,-1-1 0,0 0 0,0 1 0,0-1 0,0 0 0,0 0 0,-1 0 0,1 0 0,0 0 0,-1-1 0,1 1 0,-1 0 0,0-1 0,0 1 0,0-1 0,0 1 0,-1-1 0,1 1 0,0-6 0,1-8 0,-1 0 0,0 1 0,-1-1 0,-2-16 0,0 6 0,-2-350-71,5 266-1223,-1 87-5532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09:55:4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24575,'0'-1'-8191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09:57:2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24575,'46'-2'0,"89"-17"0,-72 8 0,142-29 0,-73 12 0,-91 19 0,1 1 0,-1 1 0,68-3 0,218 12 0,-319-2 0,-1 1 0,1-1 0,-1 1 0,1 1 0,-1 0 0,0 0 0,1 0 0,-1 1 0,0 0 0,0 0 0,11 8 0,-9-5 0,-1 1 0,0 0 0,0 1 0,0 0 0,-1 0 0,0 0 0,9 17 0,30 40 0,-32-47 0,-1 1 0,-1-1 0,0 2 0,15 35 0,-14-17 0,-2 0 0,-2 0 0,7 51 0,-15-82 0,1 1 0,0-1 0,1 1 0,-1-1 0,1 0 0,1 0 0,-1 0 0,1-1 0,0 1 0,6 5 0,-3-1 0,-6-11 0,-1 1 0,1 0 0,-1-1 0,1 1 0,0 0 0,-1 0 0,1-1 0,-1 1 0,0 0 0,1 0 0,-1 0 0,0 0 0,1-1 0,-1 1 0,0 0 0,0 0 0,0 0 0,0 0 0,0 0 0,0 0 0,0 0 0,0 0 0,0 0 0,0-1 0,-1 1 0,1 0 0,0 0 0,0 0 0,-1 0 0,1 0 0,-1-1 0,1 1 0,-1 0 0,1 0 0,-1-1 0,1 1 0,-1 0 0,0-1 0,1 1 0,-1 0 0,0-1 0,0 1 0,1-1 0,-1 1 0,0-1 0,0 0 0,0 1 0,0-1 0,0 0 0,1 0 0,-1 1 0,0-1 0,0 0 0,-2 0 0,-8 1 0,0 1 0,0-2 0,-19 0 0,20-1 0,-32 2 0,-49-3 0,80 1 0,1 0 0,-1-1 0,1 0 0,-1-1 0,-19-7 0,30 10 0,0 0 0,0 0 0,0 0 0,0 0 0,0 0 0,-1 0 0,1 0 0,0 0 0,0 0 0,0 0 0,0 0 0,0 0 0,0 0 0,0 0 0,-1 0 0,1 0 0,0 0 0,0 0 0,0 0 0,0-1 0,0 1 0,0 0 0,0 0 0,0 0 0,-1 0 0,1 0 0,0 0 0,0 0 0,0 0 0,0 0 0,0-1 0,0 1 0,0 0 0,0 0 0,0 0 0,0 0 0,0 0 0,0 0 0,0 0 0,0-1 0,0 1 0,0 0 0,0 0 0,0 0 0,0 0 0,0 0 0,0 0 0,0-1 0,0 1 0,0 0 0,0 0 0,0 0 0,0 0 0,0 0 0,0 0 0,0 0 0,1-1 0,-1 1 0,0 0 0,0 0 0,0 0 0,11-3 0,17 0 0,76 4 0,39-2 0,-140 0 0,1 1 0,-1-1 0,0 1 0,1-1 0,-1 0 0,0-1 0,0 1 0,0 0 0,0-1 0,0 0 0,0 1 0,0-1 0,-1-1 0,1 1 0,0 0 0,-1 0 0,0-1 0,0 0 0,0 1 0,0-1 0,0 0 0,0 0 0,2-6 0,1-4 0,-1-1 0,0 0 0,-1 0 0,2-20 0,-1 8 0,27-113 0,-17 76-1365,-8 47-5461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09:57:2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24575,'0'9'0,"0"0"0,1 0 0,1 0 0,0 0 0,0 0 0,0 0 0,1-1 0,8 17 0,1-4 0,30 39 0,-16-23 0,-8-9 0,-2 1 0,-1 1 0,14 42 0,22 42 0,-21-52 0,-24-45 0,2-1 0,0 0 0,1-1 0,0 0 0,1 0 0,21 23 0,-13-21 0,-7-7 0,-1 0 0,0 0 0,0 1 0,-1 1 0,-1-1 0,12 23 0,40 107 0,-53-119 0,-1 0 0,0 0 0,-2 1 0,2 37 0,-3-37 0,-2-19 0,-1 0 0,1 1 0,-1-1 0,0 0 0,0 0 0,0 0 0,-1 7 0,0-10 0,1 0 0,-1 0 0,1 0 0,-1 1 0,0-1 0,0 0 0,0 0 0,1 0 0,-1 0 0,0 0 0,0 0 0,0-1 0,0 1 0,-1 0 0,1 0 0,0-1 0,0 1 0,0-1 0,-1 1 0,1-1 0,0 1 0,0-1 0,-1 0 0,1 1 0,0-1 0,-1 0 0,1 0 0,-2 0 0,-10 0 0,0 0 0,1 0 0,-1-1 0,0-1 0,1 0 0,-1 0 0,1-1 0,0-1 0,0 0 0,0-1 0,-20-11 0,19 7 0,0 1 0,1-2 0,0 1 0,1-2 0,0 1 0,1-2 0,0 1 0,1-1 0,-13-22 0,21 33 0,0-1 0,0 1 0,0-1 0,0 0 0,1 1 0,-1-1 0,1 0 0,-1 0 0,1 0 0,-1 1 0,1-1 0,0 0 0,0 0 0,0 0 0,0 0 0,0 1 0,1-1 0,0-3 0,-1 4 0,1 0 0,0 0 0,-1 0 0,1 1 0,0-1 0,0 0 0,0 0 0,-1 1 0,1-1 0,0 0 0,0 1 0,0-1 0,0 1 0,0-1 0,0 1 0,1-1 0,-1 1 0,0 0 0,0-1 0,0 1 0,0 0 0,0 0 0,0 0 0,1 0 0,-1 0 0,0 0 0,0 0 0,0 1 0,0-1 0,0 0 0,2 1 0,18 6 0,-1 1 0,0 0 0,0 2 0,-1 0 0,19 14 0,-16-11 0,-4-2 0,-5-3 0,0 0 0,0 0 0,1-2 0,0 1 0,0-2 0,0 0 0,18 4 0,-30-9 0,0 0 0,1 1 0,-1-1 0,0 0 0,1-1 0,-1 1 0,0 0 0,0-1 0,1 1 0,-1-1 0,0 1 0,0-1 0,1 0 0,-1 0 0,0 0 0,0 0 0,0-1 0,0 1 0,-1 0 0,1-1 0,0 1 0,0-1 0,-1 0 0,1 0 0,-1 0 0,0 1 0,1-1 0,-1 0 0,0-1 0,0 1 0,0 0 0,-1 0 0,1 0 0,0-4 0,3-9 0,-2 0 0,0 0 0,-1 0 0,-1-21 0,1 8 0,2-1 0,11-46 0,-11 59 0,-2 14-65,0-1 0,-1 1 0,1-1 0,0 1 0,0 0 0,0-1 0,0 1 0,1 0 0,-1 0 0,0 0 0,1 0 0,0 0 0,-1 0 0,1 0 0,0 0 0,0 1 0,0-1 0,0 1 0,0-1 0,4-1 0,11-3-6761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BDF7-5702-419E-B1AE-CBAD5614069E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2B990-364A-4DC1-95CF-2F33D5F6FD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11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7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8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7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1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1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9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Molekyylejä">
            <a:extLst>
              <a:ext uri="{FF2B5EF4-FFF2-40B4-BE49-F238E27FC236}">
                <a16:creationId xmlns:a16="http://schemas.microsoft.com/office/drawing/2014/main" id="{6DBAA6F0-D34A-43BD-A380-BFC1D5EF0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E63677-3952-4394-9A1D-35A8F2653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i-FI" sz="4100" dirty="0"/>
              <a:t>Molekyyliyhdisteiden ominaisuuksia ja nimeäminen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980192-07B4-4FA3-96EB-30F991AB6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fi-FI" sz="200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84AAA5F-972F-43EE-918B-82C5B9F3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51" y="361910"/>
            <a:ext cx="3483864" cy="348386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939F3AF-0CFE-4006-ADC9-B796D4429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464"/>
          <a:stretch/>
        </p:blipFill>
        <p:spPr>
          <a:xfrm>
            <a:off x="6603244" y="357251"/>
            <a:ext cx="4714261" cy="348386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147709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629CAD3-8358-461C-A067-6F3C3C015FEA}"/>
              </a:ext>
            </a:extLst>
          </p:cNvPr>
          <p:cNvSpPr txBox="1"/>
          <p:nvPr/>
        </p:nvSpPr>
        <p:spPr>
          <a:xfrm>
            <a:off x="5349240" y="4329321"/>
            <a:ext cx="6007608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Kumpi</a:t>
            </a:r>
            <a:r>
              <a:rPr lang="en-US" dirty="0"/>
              <a:t> on </a:t>
            </a:r>
            <a:r>
              <a:rPr lang="en-US" dirty="0" err="1"/>
              <a:t>ioniyhdiste</a:t>
            </a:r>
            <a:r>
              <a:rPr lang="en-US" dirty="0"/>
              <a:t> ja </a:t>
            </a:r>
            <a:r>
              <a:rPr lang="en-US" dirty="0" err="1"/>
              <a:t>kumpi</a:t>
            </a:r>
            <a:r>
              <a:rPr lang="en-US" dirty="0"/>
              <a:t> </a:t>
            </a:r>
            <a:r>
              <a:rPr lang="en-US" dirty="0" err="1"/>
              <a:t>molekyyli</a:t>
            </a:r>
            <a:r>
              <a:rPr lang="en-US" dirty="0"/>
              <a:t>?</a:t>
            </a:r>
          </a:p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eroa</a:t>
            </a:r>
            <a:r>
              <a:rPr lang="en-US" dirty="0"/>
              <a:t> </a:t>
            </a:r>
            <a:r>
              <a:rPr lang="en-US" dirty="0" err="1"/>
              <a:t>näillä</a:t>
            </a:r>
            <a:r>
              <a:rPr lang="en-US" dirty="0"/>
              <a:t> on?</a:t>
            </a:r>
          </a:p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Sokerin</a:t>
            </a:r>
            <a:r>
              <a:rPr lang="en-US" dirty="0"/>
              <a:t> </a:t>
            </a:r>
            <a:r>
              <a:rPr lang="en-US" dirty="0" err="1"/>
              <a:t>sulamispiste</a:t>
            </a:r>
            <a:r>
              <a:rPr lang="en-US" dirty="0"/>
              <a:t> on 186 C ja </a:t>
            </a:r>
            <a:r>
              <a:rPr lang="en-US" dirty="0" err="1"/>
              <a:t>suolan</a:t>
            </a:r>
            <a:r>
              <a:rPr lang="en-US" dirty="0"/>
              <a:t> 802 C</a:t>
            </a:r>
          </a:p>
        </p:txBody>
      </p:sp>
    </p:spTree>
    <p:extLst>
      <p:ext uri="{BB962C8B-B14F-4D97-AF65-F5344CB8AC3E}">
        <p14:creationId xmlns:p14="http://schemas.microsoft.com/office/powerpoint/2010/main" val="40254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3300A14-49B4-4B88-A31B-B170DEF12A89}"/>
              </a:ext>
            </a:extLst>
          </p:cNvPr>
          <p:cNvSpPr txBox="1"/>
          <p:nvPr/>
        </p:nvSpPr>
        <p:spPr>
          <a:xfrm>
            <a:off x="841249" y="941832"/>
            <a:ext cx="10506456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>
                <a:latin typeface="+mj-lt"/>
                <a:ea typeface="+mj-ea"/>
                <a:cs typeface="+mj-cs"/>
              </a:rPr>
              <a:t>Molekyyliyhdisteiden yleisiä ominaisuuksia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kstiruutu 1">
            <a:extLst>
              <a:ext uri="{FF2B5EF4-FFF2-40B4-BE49-F238E27FC236}">
                <a16:creationId xmlns:a16="http://schemas.microsoft.com/office/drawing/2014/main" id="{2B48EA31-985E-43D1-BDA3-F1E3F7C5D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690758"/>
              </p:ext>
            </p:extLst>
          </p:nvPr>
        </p:nvGraphicFramePr>
        <p:xfrm>
          <a:off x="841248" y="3502152"/>
          <a:ext cx="10506456" cy="267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75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15A4F2-2FC4-44EF-92A1-CE614610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Nimeäminen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64E80C-2DA7-4894-AC75-1023AD86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7428992" cy="3694176"/>
          </a:xfrm>
        </p:spPr>
        <p:txBody>
          <a:bodyPr/>
          <a:lstStyle/>
          <a:p>
            <a:r>
              <a:rPr lang="fi-FI" dirty="0"/>
              <a:t>Nimen </a:t>
            </a:r>
            <a:r>
              <a:rPr lang="fi-FI" dirty="0">
                <a:solidFill>
                  <a:schemeClr val="accent1"/>
                </a:solidFill>
              </a:rPr>
              <a:t>alkuosa </a:t>
            </a:r>
            <a:r>
              <a:rPr lang="fi-FI" dirty="0"/>
              <a:t>on sama kuin atomin nimi</a:t>
            </a:r>
          </a:p>
          <a:p>
            <a:r>
              <a:rPr lang="fi-FI" dirty="0"/>
              <a:t>Nimen </a:t>
            </a:r>
            <a:r>
              <a:rPr lang="fi-FI" dirty="0">
                <a:solidFill>
                  <a:schemeClr val="accent4"/>
                </a:solidFill>
              </a:rPr>
              <a:t>loppuosaan</a:t>
            </a:r>
            <a:r>
              <a:rPr lang="fi-FI" dirty="0"/>
              <a:t> tulee liite </a:t>
            </a:r>
            <a:r>
              <a:rPr lang="fi-FI" b="1" dirty="0"/>
              <a:t>_________</a:t>
            </a:r>
          </a:p>
          <a:p>
            <a:r>
              <a:rPr lang="fi-FI" dirty="0"/>
              <a:t>Nimet tulevat kirjoitetuksi </a:t>
            </a:r>
            <a:r>
              <a:rPr lang="fi-FI" b="1" dirty="0"/>
              <a:t>___________ _______________ </a:t>
            </a:r>
            <a:r>
              <a:rPr lang="fi-FI" dirty="0"/>
              <a:t>kuin kaava on kirjoitettu</a:t>
            </a:r>
            <a:endParaRPr lang="fi-FI" b="1" dirty="0"/>
          </a:p>
          <a:p>
            <a:r>
              <a:rPr lang="fi-FI" dirty="0"/>
              <a:t>esim. CO            </a:t>
            </a:r>
            <a:r>
              <a:rPr lang="fi-FI" dirty="0" err="1"/>
              <a:t>ClF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131F83B-8456-40B8-9116-44B7009B0D9D}"/>
              </a:ext>
            </a:extLst>
          </p:cNvPr>
          <p:cNvSpPr txBox="1"/>
          <p:nvPr/>
        </p:nvSpPr>
        <p:spPr>
          <a:xfrm>
            <a:off x="7549261" y="2478024"/>
            <a:ext cx="4277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Muista:</a:t>
            </a:r>
          </a:p>
          <a:p>
            <a:r>
              <a:rPr lang="fi-FI" sz="2400" dirty="0"/>
              <a:t>Rikki, S on </a:t>
            </a:r>
            <a:r>
              <a:rPr lang="fi-FI" sz="2400" b="1" dirty="0"/>
              <a:t>________</a:t>
            </a:r>
            <a:r>
              <a:rPr lang="fi-FI" sz="2400" dirty="0"/>
              <a:t>, </a:t>
            </a:r>
          </a:p>
          <a:p>
            <a:r>
              <a:rPr lang="fi-FI" sz="2400" dirty="0"/>
              <a:t>Happi, O on </a:t>
            </a:r>
            <a:r>
              <a:rPr lang="fi-FI" sz="2400" b="1" dirty="0"/>
              <a:t>_________</a:t>
            </a:r>
            <a:r>
              <a:rPr lang="fi-FI" sz="2400" dirty="0"/>
              <a:t> ja </a:t>
            </a:r>
          </a:p>
          <a:p>
            <a:r>
              <a:rPr lang="fi-FI" sz="2400" dirty="0"/>
              <a:t>Typpi, N on </a:t>
            </a:r>
            <a:r>
              <a:rPr lang="fi-FI" sz="2400" b="1" dirty="0"/>
              <a:t>_________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0B6E5A-A0E3-4500-BA22-E1F1B0CCE24F}"/>
              </a:ext>
            </a:extLst>
          </p:cNvPr>
          <p:cNvSpPr txBox="1"/>
          <p:nvPr/>
        </p:nvSpPr>
        <p:spPr>
          <a:xfrm>
            <a:off x="1657350" y="5286375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Hiili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D23EDD3-F857-4C86-9CB4-118F87C8756F}"/>
              </a:ext>
            </a:extLst>
          </p:cNvPr>
          <p:cNvSpPr txBox="1"/>
          <p:nvPr/>
        </p:nvSpPr>
        <p:spPr>
          <a:xfrm>
            <a:off x="2529600" y="5319345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Oksidi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4F12AA8-23AC-48F6-AF23-E3550112CEC1}"/>
              </a:ext>
            </a:extLst>
          </p:cNvPr>
          <p:cNvGrpSpPr/>
          <p:nvPr/>
        </p:nvGrpSpPr>
        <p:grpSpPr>
          <a:xfrm>
            <a:off x="2142435" y="4914705"/>
            <a:ext cx="210240" cy="478800"/>
            <a:chOff x="2142435" y="4914705"/>
            <a:chExt cx="21024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7E9446EE-E02B-43F7-A391-5532AFFD5020}"/>
                    </a:ext>
                  </a:extLst>
                </p14:cNvPr>
                <p14:cNvContentPartPr/>
                <p14:nvPr/>
              </p14:nvContentPartPr>
              <p14:xfrm>
                <a:off x="2149995" y="4914705"/>
                <a:ext cx="202680" cy="454320"/>
              </p14:xfrm>
            </p:contentPart>
          </mc:Choice>
          <mc:Fallback xmlns=""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7E9446EE-E02B-43F7-A391-5532AFFD50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40995" y="4905705"/>
                  <a:ext cx="2203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D29319C4-D8E2-4BB5-837F-C539A7A4A727}"/>
                    </a:ext>
                  </a:extLst>
                </p14:cNvPr>
                <p14:cNvContentPartPr/>
                <p14:nvPr/>
              </p14:nvContentPartPr>
              <p14:xfrm>
                <a:off x="2142435" y="5245185"/>
                <a:ext cx="135360" cy="148320"/>
              </p14:xfrm>
            </p:contentPart>
          </mc:Choice>
          <mc:Fallback xmlns=""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D29319C4-D8E2-4BB5-837F-C539A7A4A7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33435" y="5236545"/>
                  <a:ext cx="15300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865F9330-B8A3-4038-AD01-FE778057FB71}"/>
                  </a:ext>
                </a:extLst>
              </p14:cNvPr>
              <p14:cNvContentPartPr/>
              <p14:nvPr/>
            </p14:nvContentPartPr>
            <p14:xfrm>
              <a:off x="2676315" y="4847745"/>
              <a:ext cx="393480" cy="45828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865F9330-B8A3-4038-AD01-FE778057FB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7315" y="4838745"/>
                <a:ext cx="411120" cy="4759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kstiruutu 15">
            <a:extLst>
              <a:ext uri="{FF2B5EF4-FFF2-40B4-BE49-F238E27FC236}">
                <a16:creationId xmlns:a16="http://schemas.microsoft.com/office/drawing/2014/main" id="{68E17195-9741-4020-81B9-B3E2A15D5E82}"/>
              </a:ext>
            </a:extLst>
          </p:cNvPr>
          <p:cNvSpPr txBox="1"/>
          <p:nvPr/>
        </p:nvSpPr>
        <p:spPr>
          <a:xfrm>
            <a:off x="4491867" y="4917043"/>
            <a:ext cx="104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Fluoridi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2DF3996-8C13-492F-A162-273EA72C107B}"/>
              </a:ext>
            </a:extLst>
          </p:cNvPr>
          <p:cNvSpPr txBox="1"/>
          <p:nvPr/>
        </p:nvSpPr>
        <p:spPr>
          <a:xfrm>
            <a:off x="3584494" y="5281845"/>
            <a:ext cx="8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Kloori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918671BC-B072-4B46-981F-AFD767E05B15}"/>
                  </a:ext>
                </a:extLst>
              </p14:cNvPr>
              <p14:cNvContentPartPr/>
              <p14:nvPr/>
            </p14:nvContentPartPr>
            <p14:xfrm>
              <a:off x="6714795" y="5533545"/>
              <a:ext cx="360" cy="360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918671BC-B072-4B46-981F-AFD767E05B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6155" y="55245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CDF90335-AFD5-4D7B-AD74-846C1D306A51}"/>
                  </a:ext>
                </a:extLst>
              </p14:cNvPr>
              <p14:cNvContentPartPr/>
              <p14:nvPr/>
            </p14:nvContentPartPr>
            <p14:xfrm>
              <a:off x="4343115" y="4618785"/>
              <a:ext cx="595080" cy="23112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CDF90335-AFD5-4D7B-AD74-846C1D306A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4475" y="4609785"/>
                <a:ext cx="612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6BB55917-167F-4908-BC8B-CFC280D4ECF7}"/>
                  </a:ext>
                </a:extLst>
              </p14:cNvPr>
              <p14:cNvContentPartPr/>
              <p14:nvPr/>
            </p14:nvContentPartPr>
            <p14:xfrm>
              <a:off x="3771795" y="4866465"/>
              <a:ext cx="246240" cy="42120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6BB55917-167F-4908-BC8B-CFC280D4EC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3155" y="4857825"/>
                <a:ext cx="263880" cy="4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5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AFE87F-BC6A-4098-A5BB-95BDBA53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Nimeäminen osa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AD9B36-10ED-40EE-BF0E-5B7CF7ED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6466332" cy="3694176"/>
          </a:xfrm>
        </p:spPr>
        <p:txBody>
          <a:bodyPr/>
          <a:lstStyle/>
          <a:p>
            <a:r>
              <a:rPr lang="fi-FI" dirty="0"/>
              <a:t>Atomien lukumäärä kerrotaan </a:t>
            </a:r>
            <a:r>
              <a:rPr lang="fi-FI" b="1" dirty="0">
                <a:solidFill>
                  <a:srgbClr val="00B050"/>
                </a:solidFill>
              </a:rPr>
              <a:t>etuliitteellä</a:t>
            </a:r>
            <a:r>
              <a:rPr lang="fi-FI" b="1" dirty="0"/>
              <a:t> </a:t>
            </a:r>
            <a:r>
              <a:rPr lang="fi-FI" dirty="0"/>
              <a:t>(mono ei käytetä </a:t>
            </a:r>
            <a:r>
              <a:rPr lang="fi-FI" dirty="0">
                <a:solidFill>
                  <a:schemeClr val="accent1"/>
                </a:solidFill>
              </a:rPr>
              <a:t>alkuosassa</a:t>
            </a:r>
            <a:r>
              <a:rPr lang="fi-FI" dirty="0"/>
              <a:t>)</a:t>
            </a:r>
            <a:endParaRPr lang="fi-FI" b="1" dirty="0"/>
          </a:p>
          <a:p>
            <a:r>
              <a:rPr lang="fi-FI" dirty="0"/>
              <a:t>esim. CO on hiilimonoksidi (EI OLE monohiilimonoksidi) ja </a:t>
            </a:r>
            <a:r>
              <a:rPr lang="fi-FI" dirty="0" err="1"/>
              <a:t>ClF</a:t>
            </a:r>
            <a:r>
              <a:rPr lang="fi-FI" dirty="0"/>
              <a:t> on kloorimonofluoridi</a:t>
            </a:r>
          </a:p>
          <a:p>
            <a:r>
              <a:rPr lang="fi-FI" dirty="0"/>
              <a:t>esim. H</a:t>
            </a:r>
            <a:r>
              <a:rPr lang="fi-FI" baseline="-25000" dirty="0"/>
              <a:t>2</a:t>
            </a:r>
            <a:r>
              <a:rPr lang="fi-FI" dirty="0"/>
              <a:t>S: </a:t>
            </a:r>
            <a:r>
              <a:rPr lang="fi-FI" dirty="0" err="1"/>
              <a:t>divetysulfidi</a:t>
            </a:r>
            <a:r>
              <a:rPr lang="fi-FI" dirty="0"/>
              <a:t>, SO</a:t>
            </a:r>
            <a:r>
              <a:rPr lang="fi-FI" baseline="-25000" dirty="0"/>
              <a:t>3</a:t>
            </a:r>
            <a:r>
              <a:rPr lang="fi-FI" dirty="0"/>
              <a:t>: rikkitrioksidi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BA3BE8B-927C-4C76-B9A1-07497C937363}"/>
              </a:ext>
            </a:extLst>
          </p:cNvPr>
          <p:cNvSpPr txBox="1"/>
          <p:nvPr/>
        </p:nvSpPr>
        <p:spPr>
          <a:xfrm>
            <a:off x="8401050" y="2478024"/>
            <a:ext cx="3048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Lukumäärille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etuliitteitä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1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mono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3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tri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4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tetra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5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penta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7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3EB96-287C-4474-8AB1-B7CF7F31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AC6B8A-352E-485A-B174-0327C150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Nimeä seuraavat molekyyliyhdisteet</a:t>
            </a:r>
          </a:p>
          <a:p>
            <a:r>
              <a:rPr lang="fi-FI" dirty="0"/>
              <a:t>CO</a:t>
            </a:r>
            <a:r>
              <a:rPr lang="fi-FI" baseline="-25000" dirty="0"/>
              <a:t>2</a:t>
            </a:r>
            <a:endParaRPr lang="fi-FI" dirty="0"/>
          </a:p>
          <a:p>
            <a:r>
              <a:rPr lang="fi-FI" dirty="0"/>
              <a:t>H</a:t>
            </a:r>
            <a:r>
              <a:rPr lang="fi-FI" baseline="-25000" dirty="0"/>
              <a:t>2</a:t>
            </a:r>
            <a:r>
              <a:rPr lang="fi-FI" dirty="0"/>
              <a:t>O</a:t>
            </a:r>
          </a:p>
          <a:p>
            <a:r>
              <a:rPr lang="fi-FI" dirty="0"/>
              <a:t>H</a:t>
            </a:r>
            <a:r>
              <a:rPr lang="fi-FI" baseline="-25000" dirty="0"/>
              <a:t>3</a:t>
            </a:r>
            <a:r>
              <a:rPr lang="fi-FI" dirty="0"/>
              <a:t>N</a:t>
            </a:r>
          </a:p>
          <a:p>
            <a:r>
              <a:rPr lang="fi-FI" dirty="0"/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251974388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A252F"/>
      </a:dk2>
      <a:lt2>
        <a:srgbClr val="F0F3F1"/>
      </a:lt2>
      <a:accent1>
        <a:srgbClr val="C749B3"/>
      </a:accent1>
      <a:accent2>
        <a:srgbClr val="9537B5"/>
      </a:accent2>
      <a:accent3>
        <a:srgbClr val="7249C7"/>
      </a:accent3>
      <a:accent4>
        <a:srgbClr val="3B46B6"/>
      </a:accent4>
      <a:accent5>
        <a:srgbClr val="4989C7"/>
      </a:accent5>
      <a:accent6>
        <a:srgbClr val="37ABB5"/>
      </a:accent6>
      <a:hlink>
        <a:srgbClr val="3F6A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148</Words>
  <Application>Microsoft Office PowerPoint</Application>
  <PresentationFormat>Laajakuva</PresentationFormat>
  <Paragraphs>36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Neue Haas Grotesk Text Pro</vt:lpstr>
      <vt:lpstr>AccentBoxVTI</vt:lpstr>
      <vt:lpstr>Molekyyliyhdisteiden ominaisuuksia ja nimeäminen</vt:lpstr>
      <vt:lpstr>PowerPoint-esitys</vt:lpstr>
      <vt:lpstr>PowerPoint-esitys</vt:lpstr>
      <vt:lpstr>Nimeäminen</vt:lpstr>
      <vt:lpstr>Nimeäminen osa 2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Molekyyliyhdisteiden ominaisuuksia ja nimeäminen</dc:title>
  <dc:creator>Riina Honkaniemi</dc:creator>
  <cp:lastModifiedBy>Riina Honkaniemi</cp:lastModifiedBy>
  <cp:revision>2</cp:revision>
  <dcterms:created xsi:type="dcterms:W3CDTF">2021-10-17T18:13:11Z</dcterms:created>
  <dcterms:modified xsi:type="dcterms:W3CDTF">2021-10-20T04:26:10Z</dcterms:modified>
</cp:coreProperties>
</file>