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8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06A9BE-D777-41A7-8A29-40464E092CBA}" v="327" dt="2021-10-12T19:05:42.3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1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7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8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16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6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3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4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8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6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2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10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8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3">
            <a:extLst>
              <a:ext uri="{FF2B5EF4-FFF2-40B4-BE49-F238E27FC236}">
                <a16:creationId xmlns:a16="http://schemas.microsoft.com/office/drawing/2014/main" id="{DF3D9BF0-C65F-49F6-B9DE-C2376C72CD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287" b="14713"/>
          <a:stretch/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29" name="Rectangle 10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33540" y="990599"/>
            <a:ext cx="5774441" cy="4849091"/>
          </a:xfrm>
        </p:spPr>
        <p:txBody>
          <a:bodyPr anchor="ctr">
            <a:normAutofit/>
          </a:bodyPr>
          <a:lstStyle/>
          <a:p>
            <a:pPr algn="r"/>
            <a:r>
              <a:rPr lang="fi-FI" dirty="0">
                <a:solidFill>
                  <a:srgbClr val="FFFFFF"/>
                </a:solidFill>
              </a:rPr>
              <a:t>Metalli-ionit ja epämetalli-ionit</a:t>
            </a:r>
          </a:p>
        </p:txBody>
      </p:sp>
      <p:cxnSp>
        <p:nvCxnSpPr>
          <p:cNvPr id="30" name="Straight Connector 12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8E406F-2C9E-40F3-8B76-FC44BABBA4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contrast="35000"/>
                    </a14:imgEffect>
                  </a14:imgLayer>
                </a14:imgProps>
              </a:ext>
            </a:extLst>
          </a:blip>
          <a:srcRect t="10287" b="14713"/>
          <a:stretch/>
        </p:blipFill>
        <p:spPr>
          <a:xfrm>
            <a:off x="1" y="10"/>
            <a:ext cx="12192000" cy="685798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A255B64-21EE-4682-821A-FABBF1F22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METALLI-ionit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53F3BB-8692-48D2-A3C4-110236F55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Muodostuu, kun metalliatomi (uloimmalla kuorella 1-3 elektronia) </a:t>
            </a:r>
            <a:r>
              <a:rPr lang="fi-FI" b="1" dirty="0"/>
              <a:t>________________</a:t>
            </a:r>
            <a:r>
              <a:rPr lang="fi-FI" dirty="0"/>
              <a:t> ulkoelektroneitaan</a:t>
            </a:r>
          </a:p>
          <a:p>
            <a:r>
              <a:rPr lang="fi-FI" b="1" dirty="0"/>
              <a:t>__________________</a:t>
            </a:r>
            <a:r>
              <a:rPr lang="fi-FI" dirty="0"/>
              <a:t> ioneja</a:t>
            </a:r>
          </a:p>
          <a:p>
            <a:r>
              <a:rPr lang="fi-FI" dirty="0"/>
              <a:t>Metalli-ionien nimeäminen:</a:t>
            </a:r>
          </a:p>
          <a:p>
            <a:pPr lvl="1"/>
            <a:r>
              <a:rPr lang="fi-FI" dirty="0"/>
              <a:t>Nimen alkuosa sama kuin alkuaineen nimi</a:t>
            </a:r>
          </a:p>
          <a:p>
            <a:pPr lvl="1"/>
            <a:r>
              <a:rPr lang="fi-FI" dirty="0"/>
              <a:t>Esim. litium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______________________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Esim. kalsium  </a:t>
            </a:r>
            <a:r>
              <a:rPr lang="fi-FI" b="1" dirty="0">
                <a:sym typeface="Wingdings" panose="05000000000000000000" pitchFamily="2" charset="2"/>
              </a:rPr>
              <a:t>____________________</a:t>
            </a:r>
            <a:endParaRPr lang="fi-FI" b="1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442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8E406F-2C9E-40F3-8B76-FC44BABBA4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contrast="35000"/>
                    </a14:imgEffect>
                  </a14:imgLayer>
                </a14:imgProps>
              </a:ext>
            </a:extLst>
          </a:blip>
          <a:srcRect t="10287" b="14713"/>
          <a:stretch/>
        </p:blipFill>
        <p:spPr>
          <a:xfrm>
            <a:off x="1" y="10"/>
            <a:ext cx="12192000" cy="685798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A255B64-21EE-4682-821A-FABBF1F22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EPÄMETALLI-ionit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53F3BB-8692-48D2-A3C4-110236F5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4" y="2293125"/>
            <a:ext cx="11099479" cy="4466903"/>
          </a:xfrm>
        </p:spPr>
        <p:txBody>
          <a:bodyPr>
            <a:normAutofit/>
          </a:bodyPr>
          <a:lstStyle/>
          <a:p>
            <a:r>
              <a:rPr lang="fi-FI" dirty="0"/>
              <a:t>Muodostuu, kun epämetalliatomi (uloimmalla kuorella 5-7 elektronia) </a:t>
            </a:r>
            <a:r>
              <a:rPr lang="fi-FI" b="1" dirty="0"/>
              <a:t>__________________</a:t>
            </a:r>
            <a:r>
              <a:rPr lang="fi-FI" dirty="0"/>
              <a:t> elektroneita</a:t>
            </a:r>
          </a:p>
          <a:p>
            <a:r>
              <a:rPr lang="fi-FI" b="1" dirty="0"/>
              <a:t>___________________</a:t>
            </a:r>
            <a:r>
              <a:rPr lang="fi-FI" dirty="0"/>
              <a:t> ioneja</a:t>
            </a:r>
          </a:p>
          <a:p>
            <a:r>
              <a:rPr lang="fi-FI" dirty="0"/>
              <a:t>Epämetalli-ionien nimeäminen:</a:t>
            </a:r>
          </a:p>
          <a:p>
            <a:pPr lvl="1"/>
            <a:r>
              <a:rPr lang="fi-FI" dirty="0"/>
              <a:t>Pääryhmän 17 alkuaineiden ionien nimien perään tulee di-pääte</a:t>
            </a:r>
          </a:p>
          <a:p>
            <a:pPr lvl="2"/>
            <a:r>
              <a:rPr lang="fi-FI" dirty="0"/>
              <a:t>Esim. fluori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____________________</a:t>
            </a:r>
            <a:endParaRPr lang="fi-FI" b="1" dirty="0"/>
          </a:p>
          <a:p>
            <a:pPr lvl="1"/>
            <a:r>
              <a:rPr lang="fi-FI" dirty="0"/>
              <a:t>Pääryhmien 15 ja 16 epämetalli-ionien nimeämisessä poikkeuksia:</a:t>
            </a:r>
          </a:p>
          <a:p>
            <a:pPr lvl="2"/>
            <a:r>
              <a:rPr lang="fi-FI" dirty="0"/>
              <a:t>Happi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______________________</a:t>
            </a:r>
          </a:p>
          <a:p>
            <a:pPr lvl="2"/>
            <a:r>
              <a:rPr lang="fi-FI" dirty="0"/>
              <a:t>Rikki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______________________</a:t>
            </a:r>
          </a:p>
          <a:p>
            <a:pPr lvl="2"/>
            <a:r>
              <a:rPr lang="fi-FI" dirty="0"/>
              <a:t>Typpi </a:t>
            </a:r>
            <a:r>
              <a:rPr lang="fi-FI" dirty="0">
                <a:sym typeface="Wingdings" panose="05000000000000000000" pitchFamily="2" charset="2"/>
              </a:rPr>
              <a:t> ______________________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7175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8E406F-2C9E-40F3-8B76-FC44BABBA4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contrast="35000"/>
                    </a14:imgEffect>
                  </a14:imgLayer>
                </a14:imgProps>
              </a:ext>
            </a:extLst>
          </a:blip>
          <a:srcRect t="10287" b="14713"/>
          <a:stretch/>
        </p:blipFill>
        <p:spPr>
          <a:xfrm>
            <a:off x="1" y="10"/>
            <a:ext cx="12192000" cy="685798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A255B64-21EE-4682-821A-FABBF1F22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53F3BB-8692-48D2-A3C4-110236F5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4" y="2293125"/>
            <a:ext cx="11099479" cy="4466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Nimeä seuraavista alkuaineatomeista muodostuvat ionit:</a:t>
            </a:r>
          </a:p>
          <a:p>
            <a:r>
              <a:rPr lang="fi-FI" dirty="0"/>
              <a:t>Magnesium </a:t>
            </a:r>
            <a:r>
              <a:rPr lang="fi-FI" dirty="0">
                <a:sym typeface="Wingdings" panose="05000000000000000000" pitchFamily="2" charset="2"/>
              </a:rPr>
              <a:t> _______________________</a:t>
            </a:r>
          </a:p>
          <a:p>
            <a:r>
              <a:rPr lang="fi-FI" dirty="0">
                <a:sym typeface="Wingdings" panose="05000000000000000000" pitchFamily="2" charset="2"/>
              </a:rPr>
              <a:t>Jodi  ____________________</a:t>
            </a:r>
          </a:p>
          <a:p>
            <a:r>
              <a:rPr lang="fi-FI" dirty="0">
                <a:sym typeface="Wingdings" panose="05000000000000000000" pitchFamily="2" charset="2"/>
              </a:rPr>
              <a:t>Kupari  _____________________</a:t>
            </a:r>
          </a:p>
          <a:p>
            <a:r>
              <a:rPr lang="fi-FI" dirty="0">
                <a:sym typeface="Wingdings" panose="05000000000000000000" pitchFamily="2" charset="2"/>
              </a:rPr>
              <a:t>Bromi  ___________________</a:t>
            </a:r>
          </a:p>
          <a:p>
            <a:r>
              <a:rPr lang="fi-FI" dirty="0">
                <a:sym typeface="Wingdings" panose="05000000000000000000" pitchFamily="2" charset="2"/>
              </a:rPr>
              <a:t>Rikki  ________________________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271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8E406F-2C9E-40F3-8B76-FC44BABBA4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contrast="35000"/>
                    </a14:imgEffect>
                  </a14:imgLayer>
                </a14:imgProps>
              </a:ext>
            </a:extLst>
          </a:blip>
          <a:srcRect t="10287" b="14713"/>
          <a:stretch/>
        </p:blipFill>
        <p:spPr>
          <a:xfrm>
            <a:off x="1" y="10"/>
            <a:ext cx="12192000" cy="685798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A255B64-21EE-4682-821A-FABBF1F22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IONIYHDISTE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53F3BB-8692-48D2-A3C4-110236F5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4" y="2293125"/>
            <a:ext cx="11099479" cy="4466903"/>
          </a:xfrm>
        </p:spPr>
        <p:txBody>
          <a:bodyPr>
            <a:normAutofit/>
          </a:bodyPr>
          <a:lstStyle/>
          <a:p>
            <a:r>
              <a:rPr lang="fi-FI" dirty="0"/>
              <a:t>Muodostuu, kun </a:t>
            </a:r>
            <a:r>
              <a:rPr lang="fi-FI" b="1" dirty="0"/>
              <a:t>___________________________ </a:t>
            </a:r>
            <a:r>
              <a:rPr lang="fi-FI" dirty="0"/>
              <a:t>reagoivat keskenään</a:t>
            </a:r>
          </a:p>
          <a:p>
            <a:r>
              <a:rPr lang="fi-FI" dirty="0"/>
              <a:t>Reaktiossa </a:t>
            </a:r>
            <a:r>
              <a:rPr lang="fi-FI" b="1" dirty="0"/>
              <a:t>__________________________________________________</a:t>
            </a:r>
            <a:r>
              <a:rPr lang="fi-FI" dirty="0"/>
              <a:t>, jolloin muodostuu positiivinen ioni (metalli-ioni) ja negatiivinen ioni (epämetalli-ioni)</a:t>
            </a:r>
          </a:p>
          <a:p>
            <a:r>
              <a:rPr lang="fi-FI" dirty="0"/>
              <a:t>Vastakkaismerkkiset ionit </a:t>
            </a:r>
            <a:r>
              <a:rPr lang="fi-FI" b="1" dirty="0"/>
              <a:t>___________________________________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dirty="0"/>
              <a:t>muodostaen ioniyhdisteen</a:t>
            </a:r>
          </a:p>
          <a:p>
            <a:r>
              <a:rPr lang="fi-FI" dirty="0"/>
              <a:t>Vastakkaismerkkiset ionit ovat liittyneet yhteen </a:t>
            </a:r>
            <a:r>
              <a:rPr lang="fi-FI" b="1" dirty="0"/>
              <a:t>________________________</a:t>
            </a:r>
          </a:p>
          <a:p>
            <a:r>
              <a:rPr lang="fi-FI" dirty="0"/>
              <a:t>Esim. natriumatomi + fluoriatomi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________________________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E044B010-90F3-49AB-9247-C3B25F5D5C31}"/>
              </a:ext>
            </a:extLst>
          </p:cNvPr>
          <p:cNvSpPr/>
          <p:nvPr/>
        </p:nvSpPr>
        <p:spPr>
          <a:xfrm>
            <a:off x="3156857" y="5715000"/>
            <a:ext cx="598714" cy="5987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474C45C1-D82B-4ED9-9695-96402269A0E0}"/>
              </a:ext>
            </a:extLst>
          </p:cNvPr>
          <p:cNvSpPr/>
          <p:nvPr/>
        </p:nvSpPr>
        <p:spPr>
          <a:xfrm>
            <a:off x="4800599" y="5568043"/>
            <a:ext cx="947058" cy="94161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D41C73FC-7CED-4FCC-826D-726E70118AE0}"/>
              </a:ext>
            </a:extLst>
          </p:cNvPr>
          <p:cNvSpPr txBox="1"/>
          <p:nvPr/>
        </p:nvSpPr>
        <p:spPr>
          <a:xfrm>
            <a:off x="3156857" y="5829691"/>
            <a:ext cx="947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Na</a:t>
            </a:r>
            <a:r>
              <a:rPr lang="fi-FI" baseline="30000" dirty="0"/>
              <a:t>+</a:t>
            </a:r>
            <a:endParaRPr lang="fi-FI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4C38D51-A145-4521-8682-37F6E784DEEE}"/>
              </a:ext>
            </a:extLst>
          </p:cNvPr>
          <p:cNvSpPr txBox="1"/>
          <p:nvPr/>
        </p:nvSpPr>
        <p:spPr>
          <a:xfrm>
            <a:off x="5099210" y="5783524"/>
            <a:ext cx="947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F</a:t>
            </a:r>
            <a:r>
              <a:rPr lang="fi-FI" sz="2400" baseline="30000" dirty="0"/>
              <a:t>-</a:t>
            </a:r>
            <a:endParaRPr lang="fi-FI" dirty="0"/>
          </a:p>
        </p:txBody>
      </p:sp>
      <p:cxnSp>
        <p:nvCxnSpPr>
          <p:cNvPr id="10" name="Suora nuoliyhdysviiva 9">
            <a:extLst>
              <a:ext uri="{FF2B5EF4-FFF2-40B4-BE49-F238E27FC236}">
                <a16:creationId xmlns:a16="http://schemas.microsoft.com/office/drawing/2014/main" id="{635D7ACF-BCC6-49E5-9D06-C050B8698E1A}"/>
              </a:ext>
            </a:extLst>
          </p:cNvPr>
          <p:cNvCxnSpPr>
            <a:cxnSpLocks/>
          </p:cNvCxnSpPr>
          <p:nvPr/>
        </p:nvCxnSpPr>
        <p:spPr>
          <a:xfrm>
            <a:off x="3755571" y="6038850"/>
            <a:ext cx="42454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uora nuoliyhdysviiva 10">
            <a:extLst>
              <a:ext uri="{FF2B5EF4-FFF2-40B4-BE49-F238E27FC236}">
                <a16:creationId xmlns:a16="http://schemas.microsoft.com/office/drawing/2014/main" id="{68A360BE-D463-43A7-86DE-87FBDE68B087}"/>
              </a:ext>
            </a:extLst>
          </p:cNvPr>
          <p:cNvCxnSpPr>
            <a:cxnSpLocks/>
          </p:cNvCxnSpPr>
          <p:nvPr/>
        </p:nvCxnSpPr>
        <p:spPr>
          <a:xfrm flipH="1">
            <a:off x="4386943" y="6038850"/>
            <a:ext cx="4136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71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8E406F-2C9E-40F3-8B76-FC44BABBA4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contrast="35000"/>
                    </a14:imgEffect>
                  </a14:imgLayer>
                </a14:imgProps>
              </a:ext>
            </a:extLst>
          </a:blip>
          <a:srcRect t="10287" b="14713"/>
          <a:stretch/>
        </p:blipFill>
        <p:spPr>
          <a:xfrm>
            <a:off x="1" y="10"/>
            <a:ext cx="12192000" cy="685798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A255B64-21EE-4682-821A-FABBF1F22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KIDE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53F3BB-8692-48D2-A3C4-110236F5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069835"/>
            <a:ext cx="11099479" cy="4466903"/>
          </a:xfrm>
        </p:spPr>
        <p:txBody>
          <a:bodyPr>
            <a:normAutofit/>
          </a:bodyPr>
          <a:lstStyle/>
          <a:p>
            <a:r>
              <a:rPr lang="fi-FI" dirty="0"/>
              <a:t>Säännöllinen positiivisten ja negatiivisten ionien muodostama rakennelma</a:t>
            </a:r>
          </a:p>
          <a:p>
            <a:r>
              <a:rPr lang="fi-FI" dirty="0"/>
              <a:t>Muodostuu, kun metalli- ja epämetalli-ionit vetävät puoleensa muita lähellä olevia vastakkaismerkkisiä ioneja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62" name="Ellipsi 61">
            <a:extLst>
              <a:ext uri="{FF2B5EF4-FFF2-40B4-BE49-F238E27FC236}">
                <a16:creationId xmlns:a16="http://schemas.microsoft.com/office/drawing/2014/main" id="{5F427EEE-F540-4F7F-B2A4-26E83E89FADE}"/>
              </a:ext>
            </a:extLst>
          </p:cNvPr>
          <p:cNvSpPr/>
          <p:nvPr/>
        </p:nvSpPr>
        <p:spPr>
          <a:xfrm>
            <a:off x="4140494" y="4303288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Ellipsi 62">
            <a:extLst>
              <a:ext uri="{FF2B5EF4-FFF2-40B4-BE49-F238E27FC236}">
                <a16:creationId xmlns:a16="http://schemas.microsoft.com/office/drawing/2014/main" id="{CCCE72A5-6BAB-4D77-9DB3-3BD33619084F}"/>
              </a:ext>
            </a:extLst>
          </p:cNvPr>
          <p:cNvSpPr/>
          <p:nvPr/>
        </p:nvSpPr>
        <p:spPr>
          <a:xfrm>
            <a:off x="4664359" y="4870099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Ellipsi 63">
            <a:extLst>
              <a:ext uri="{FF2B5EF4-FFF2-40B4-BE49-F238E27FC236}">
                <a16:creationId xmlns:a16="http://schemas.microsoft.com/office/drawing/2014/main" id="{61C0399D-42A7-4050-9A67-A50637C9A0F2}"/>
              </a:ext>
            </a:extLst>
          </p:cNvPr>
          <p:cNvSpPr/>
          <p:nvPr/>
        </p:nvSpPr>
        <p:spPr>
          <a:xfrm>
            <a:off x="5219168" y="5377034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5" name="Ellipsi 64">
            <a:extLst>
              <a:ext uri="{FF2B5EF4-FFF2-40B4-BE49-F238E27FC236}">
                <a16:creationId xmlns:a16="http://schemas.microsoft.com/office/drawing/2014/main" id="{315B4F60-92D2-4A20-BD76-0116456B579A}"/>
              </a:ext>
            </a:extLst>
          </p:cNvPr>
          <p:cNvSpPr/>
          <p:nvPr/>
        </p:nvSpPr>
        <p:spPr>
          <a:xfrm>
            <a:off x="4133179" y="5381724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6" name="Ellipsi 65">
            <a:extLst>
              <a:ext uri="{FF2B5EF4-FFF2-40B4-BE49-F238E27FC236}">
                <a16:creationId xmlns:a16="http://schemas.microsoft.com/office/drawing/2014/main" id="{9B8BC089-F895-48F7-9E20-98D539AF6C59}"/>
              </a:ext>
            </a:extLst>
          </p:cNvPr>
          <p:cNvSpPr/>
          <p:nvPr/>
        </p:nvSpPr>
        <p:spPr>
          <a:xfrm>
            <a:off x="5219168" y="4303287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7" name="Ellipsi 66">
            <a:extLst>
              <a:ext uri="{FF2B5EF4-FFF2-40B4-BE49-F238E27FC236}">
                <a16:creationId xmlns:a16="http://schemas.microsoft.com/office/drawing/2014/main" id="{0397B384-7968-461A-851C-5B5223CAAD33}"/>
              </a:ext>
            </a:extLst>
          </p:cNvPr>
          <p:cNvSpPr/>
          <p:nvPr/>
        </p:nvSpPr>
        <p:spPr>
          <a:xfrm>
            <a:off x="4613352" y="5343453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8" name="Ellipsi 67">
            <a:extLst>
              <a:ext uri="{FF2B5EF4-FFF2-40B4-BE49-F238E27FC236}">
                <a16:creationId xmlns:a16="http://schemas.microsoft.com/office/drawing/2014/main" id="{807E5949-0F55-4388-907F-BAC7909F9FC7}"/>
              </a:ext>
            </a:extLst>
          </p:cNvPr>
          <p:cNvSpPr/>
          <p:nvPr/>
        </p:nvSpPr>
        <p:spPr>
          <a:xfrm>
            <a:off x="5156948" y="4783850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9" name="Ellipsi 68">
            <a:extLst>
              <a:ext uri="{FF2B5EF4-FFF2-40B4-BE49-F238E27FC236}">
                <a16:creationId xmlns:a16="http://schemas.microsoft.com/office/drawing/2014/main" id="{A31509D0-CDDA-4E01-A779-4775C4F35259}"/>
              </a:ext>
            </a:extLst>
          </p:cNvPr>
          <p:cNvSpPr/>
          <p:nvPr/>
        </p:nvSpPr>
        <p:spPr>
          <a:xfrm>
            <a:off x="4078274" y="4772327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0" name="Ellipsi 69">
            <a:extLst>
              <a:ext uri="{FF2B5EF4-FFF2-40B4-BE49-F238E27FC236}">
                <a16:creationId xmlns:a16="http://schemas.microsoft.com/office/drawing/2014/main" id="{75E355AA-7EA7-4ECA-89B3-16A11B3C2CAB}"/>
              </a:ext>
            </a:extLst>
          </p:cNvPr>
          <p:cNvSpPr/>
          <p:nvPr/>
        </p:nvSpPr>
        <p:spPr>
          <a:xfrm>
            <a:off x="4614709" y="4240783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0" name="Ellipsi 79">
            <a:extLst>
              <a:ext uri="{FF2B5EF4-FFF2-40B4-BE49-F238E27FC236}">
                <a16:creationId xmlns:a16="http://schemas.microsoft.com/office/drawing/2014/main" id="{72FE56EE-66BE-41BC-A971-E5B2367E6791}"/>
              </a:ext>
            </a:extLst>
          </p:cNvPr>
          <p:cNvSpPr/>
          <p:nvPr/>
        </p:nvSpPr>
        <p:spPr>
          <a:xfrm>
            <a:off x="3214576" y="4854950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1" name="Ellipsi 80">
            <a:extLst>
              <a:ext uri="{FF2B5EF4-FFF2-40B4-BE49-F238E27FC236}">
                <a16:creationId xmlns:a16="http://schemas.microsoft.com/office/drawing/2014/main" id="{CAB3A06B-6827-4F26-A7BD-A47C4051D4B0}"/>
              </a:ext>
            </a:extLst>
          </p:cNvPr>
          <p:cNvSpPr/>
          <p:nvPr/>
        </p:nvSpPr>
        <p:spPr>
          <a:xfrm>
            <a:off x="2694781" y="4291701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2" name="Ellipsi 81">
            <a:extLst>
              <a:ext uri="{FF2B5EF4-FFF2-40B4-BE49-F238E27FC236}">
                <a16:creationId xmlns:a16="http://schemas.microsoft.com/office/drawing/2014/main" id="{BC7FA554-3E8D-4ACB-8409-44622FCFB233}"/>
              </a:ext>
            </a:extLst>
          </p:cNvPr>
          <p:cNvSpPr/>
          <p:nvPr/>
        </p:nvSpPr>
        <p:spPr>
          <a:xfrm>
            <a:off x="2174986" y="4854950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3" name="Ellipsi 82">
            <a:extLst>
              <a:ext uri="{FF2B5EF4-FFF2-40B4-BE49-F238E27FC236}">
                <a16:creationId xmlns:a16="http://schemas.microsoft.com/office/drawing/2014/main" id="{EC4CBC06-29B0-425D-BF6F-0CC5F7A075B2}"/>
              </a:ext>
            </a:extLst>
          </p:cNvPr>
          <p:cNvSpPr/>
          <p:nvPr/>
        </p:nvSpPr>
        <p:spPr>
          <a:xfrm>
            <a:off x="2680803" y="5370139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4" name="Ellipsi 83">
            <a:extLst>
              <a:ext uri="{FF2B5EF4-FFF2-40B4-BE49-F238E27FC236}">
                <a16:creationId xmlns:a16="http://schemas.microsoft.com/office/drawing/2014/main" id="{088D3225-D0A9-4F5F-9680-3FDB3C2AD1A8}"/>
              </a:ext>
            </a:extLst>
          </p:cNvPr>
          <p:cNvSpPr/>
          <p:nvPr/>
        </p:nvSpPr>
        <p:spPr>
          <a:xfrm>
            <a:off x="3144565" y="4229196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5" name="Ellipsi 84">
            <a:extLst>
              <a:ext uri="{FF2B5EF4-FFF2-40B4-BE49-F238E27FC236}">
                <a16:creationId xmlns:a16="http://schemas.microsoft.com/office/drawing/2014/main" id="{B82C0A05-45D0-413E-BE3C-9A3A6095F5AF}"/>
              </a:ext>
            </a:extLst>
          </p:cNvPr>
          <p:cNvSpPr/>
          <p:nvPr/>
        </p:nvSpPr>
        <p:spPr>
          <a:xfrm>
            <a:off x="2102259" y="4229196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Ellipsi 85">
            <a:extLst>
              <a:ext uri="{FF2B5EF4-FFF2-40B4-BE49-F238E27FC236}">
                <a16:creationId xmlns:a16="http://schemas.microsoft.com/office/drawing/2014/main" id="{D4D84FDF-1291-429F-AC23-207238174F94}"/>
              </a:ext>
            </a:extLst>
          </p:cNvPr>
          <p:cNvSpPr/>
          <p:nvPr/>
        </p:nvSpPr>
        <p:spPr>
          <a:xfrm>
            <a:off x="2618584" y="4756979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Ellipsi 86">
            <a:extLst>
              <a:ext uri="{FF2B5EF4-FFF2-40B4-BE49-F238E27FC236}">
                <a16:creationId xmlns:a16="http://schemas.microsoft.com/office/drawing/2014/main" id="{FD2F76B4-16F9-4EDA-8BD2-8CFF58BBFAEE}"/>
              </a:ext>
            </a:extLst>
          </p:cNvPr>
          <p:cNvSpPr/>
          <p:nvPr/>
        </p:nvSpPr>
        <p:spPr>
          <a:xfrm>
            <a:off x="3144565" y="5307632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8" name="Ellipsi 87">
            <a:extLst>
              <a:ext uri="{FF2B5EF4-FFF2-40B4-BE49-F238E27FC236}">
                <a16:creationId xmlns:a16="http://schemas.microsoft.com/office/drawing/2014/main" id="{C3642C3B-AB39-4BA3-9728-B2A653E11D33}"/>
              </a:ext>
            </a:extLst>
          </p:cNvPr>
          <p:cNvSpPr/>
          <p:nvPr/>
        </p:nvSpPr>
        <p:spPr>
          <a:xfrm>
            <a:off x="2116242" y="5307634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6" name="Ellipsi 115">
            <a:extLst>
              <a:ext uri="{FF2B5EF4-FFF2-40B4-BE49-F238E27FC236}">
                <a16:creationId xmlns:a16="http://schemas.microsoft.com/office/drawing/2014/main" id="{D213D0C7-E4E1-4E4A-AE3D-51DD2A4790F5}"/>
              </a:ext>
            </a:extLst>
          </p:cNvPr>
          <p:cNvSpPr/>
          <p:nvPr/>
        </p:nvSpPr>
        <p:spPr>
          <a:xfrm>
            <a:off x="9758263" y="4537943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7" name="Ellipsi 116">
            <a:extLst>
              <a:ext uri="{FF2B5EF4-FFF2-40B4-BE49-F238E27FC236}">
                <a16:creationId xmlns:a16="http://schemas.microsoft.com/office/drawing/2014/main" id="{DBCCDE3E-372F-456E-96E4-696C5F8445BE}"/>
              </a:ext>
            </a:extLst>
          </p:cNvPr>
          <p:cNvSpPr/>
          <p:nvPr/>
        </p:nvSpPr>
        <p:spPr>
          <a:xfrm>
            <a:off x="9238468" y="3974694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8" name="Ellipsi 117">
            <a:extLst>
              <a:ext uri="{FF2B5EF4-FFF2-40B4-BE49-F238E27FC236}">
                <a16:creationId xmlns:a16="http://schemas.microsoft.com/office/drawing/2014/main" id="{B58F1D4D-F432-40FE-B973-3E9A409F69FC}"/>
              </a:ext>
            </a:extLst>
          </p:cNvPr>
          <p:cNvSpPr/>
          <p:nvPr/>
        </p:nvSpPr>
        <p:spPr>
          <a:xfrm>
            <a:off x="8718673" y="4537943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9" name="Ellipsi 118">
            <a:extLst>
              <a:ext uri="{FF2B5EF4-FFF2-40B4-BE49-F238E27FC236}">
                <a16:creationId xmlns:a16="http://schemas.microsoft.com/office/drawing/2014/main" id="{D4FAE9BD-E734-44E0-8176-B963384D44F9}"/>
              </a:ext>
            </a:extLst>
          </p:cNvPr>
          <p:cNvSpPr/>
          <p:nvPr/>
        </p:nvSpPr>
        <p:spPr>
          <a:xfrm>
            <a:off x="9224490" y="5053132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0" name="Ellipsi 119">
            <a:extLst>
              <a:ext uri="{FF2B5EF4-FFF2-40B4-BE49-F238E27FC236}">
                <a16:creationId xmlns:a16="http://schemas.microsoft.com/office/drawing/2014/main" id="{7B3A3FD9-408B-49C9-9652-A839EBB23EEF}"/>
              </a:ext>
            </a:extLst>
          </p:cNvPr>
          <p:cNvSpPr/>
          <p:nvPr/>
        </p:nvSpPr>
        <p:spPr>
          <a:xfrm>
            <a:off x="9688252" y="3912189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1" name="Ellipsi 120">
            <a:extLst>
              <a:ext uri="{FF2B5EF4-FFF2-40B4-BE49-F238E27FC236}">
                <a16:creationId xmlns:a16="http://schemas.microsoft.com/office/drawing/2014/main" id="{930519D2-0ACD-4630-BE71-5D30898787A8}"/>
              </a:ext>
            </a:extLst>
          </p:cNvPr>
          <p:cNvSpPr/>
          <p:nvPr/>
        </p:nvSpPr>
        <p:spPr>
          <a:xfrm>
            <a:off x="8645946" y="3912189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2" name="Ellipsi 121">
            <a:extLst>
              <a:ext uri="{FF2B5EF4-FFF2-40B4-BE49-F238E27FC236}">
                <a16:creationId xmlns:a16="http://schemas.microsoft.com/office/drawing/2014/main" id="{8842B873-95B4-4C9B-B038-6641F7545645}"/>
              </a:ext>
            </a:extLst>
          </p:cNvPr>
          <p:cNvSpPr/>
          <p:nvPr/>
        </p:nvSpPr>
        <p:spPr>
          <a:xfrm>
            <a:off x="9162271" y="4439972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Ellipsi 122">
            <a:extLst>
              <a:ext uri="{FF2B5EF4-FFF2-40B4-BE49-F238E27FC236}">
                <a16:creationId xmlns:a16="http://schemas.microsoft.com/office/drawing/2014/main" id="{CEC781C6-9AA1-4267-9851-0268889073F1}"/>
              </a:ext>
            </a:extLst>
          </p:cNvPr>
          <p:cNvSpPr/>
          <p:nvPr/>
        </p:nvSpPr>
        <p:spPr>
          <a:xfrm>
            <a:off x="9688252" y="4990625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Ellipsi 123">
            <a:extLst>
              <a:ext uri="{FF2B5EF4-FFF2-40B4-BE49-F238E27FC236}">
                <a16:creationId xmlns:a16="http://schemas.microsoft.com/office/drawing/2014/main" id="{DDA9D002-E370-4349-86D6-F20BFEDCCB1B}"/>
              </a:ext>
            </a:extLst>
          </p:cNvPr>
          <p:cNvSpPr/>
          <p:nvPr/>
        </p:nvSpPr>
        <p:spPr>
          <a:xfrm>
            <a:off x="8659929" y="4990627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5" name="Ellipsi 124">
            <a:extLst>
              <a:ext uri="{FF2B5EF4-FFF2-40B4-BE49-F238E27FC236}">
                <a16:creationId xmlns:a16="http://schemas.microsoft.com/office/drawing/2014/main" id="{E8C5D175-1B7A-4295-835B-22F3E2812D8D}"/>
              </a:ext>
            </a:extLst>
          </p:cNvPr>
          <p:cNvSpPr/>
          <p:nvPr/>
        </p:nvSpPr>
        <p:spPr>
          <a:xfrm>
            <a:off x="8448072" y="4192768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6" name="Ellipsi 125">
            <a:extLst>
              <a:ext uri="{FF2B5EF4-FFF2-40B4-BE49-F238E27FC236}">
                <a16:creationId xmlns:a16="http://schemas.microsoft.com/office/drawing/2014/main" id="{92D7B356-C385-4799-8CCC-B50011074258}"/>
              </a:ext>
            </a:extLst>
          </p:cNvPr>
          <p:cNvSpPr/>
          <p:nvPr/>
        </p:nvSpPr>
        <p:spPr>
          <a:xfrm>
            <a:off x="8971937" y="4759579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7" name="Ellipsi 126">
            <a:extLst>
              <a:ext uri="{FF2B5EF4-FFF2-40B4-BE49-F238E27FC236}">
                <a16:creationId xmlns:a16="http://schemas.microsoft.com/office/drawing/2014/main" id="{7DEA6F65-45F4-4AAE-9EC2-66FD933B34F2}"/>
              </a:ext>
            </a:extLst>
          </p:cNvPr>
          <p:cNvSpPr/>
          <p:nvPr/>
        </p:nvSpPr>
        <p:spPr>
          <a:xfrm>
            <a:off x="9526746" y="5266514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8" name="Ellipsi 127">
            <a:extLst>
              <a:ext uri="{FF2B5EF4-FFF2-40B4-BE49-F238E27FC236}">
                <a16:creationId xmlns:a16="http://schemas.microsoft.com/office/drawing/2014/main" id="{2393BB50-3875-4899-8098-DC26A2310290}"/>
              </a:ext>
            </a:extLst>
          </p:cNvPr>
          <p:cNvSpPr/>
          <p:nvPr/>
        </p:nvSpPr>
        <p:spPr>
          <a:xfrm>
            <a:off x="8440757" y="5271204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9" name="Ellipsi 128">
            <a:extLst>
              <a:ext uri="{FF2B5EF4-FFF2-40B4-BE49-F238E27FC236}">
                <a16:creationId xmlns:a16="http://schemas.microsoft.com/office/drawing/2014/main" id="{09432539-1289-48D3-81F8-232A9A926F7E}"/>
              </a:ext>
            </a:extLst>
          </p:cNvPr>
          <p:cNvSpPr/>
          <p:nvPr/>
        </p:nvSpPr>
        <p:spPr>
          <a:xfrm>
            <a:off x="9526746" y="4192767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0" name="Ellipsi 129">
            <a:extLst>
              <a:ext uri="{FF2B5EF4-FFF2-40B4-BE49-F238E27FC236}">
                <a16:creationId xmlns:a16="http://schemas.microsoft.com/office/drawing/2014/main" id="{CBE844AB-BB95-4AA3-B897-410316D9B087}"/>
              </a:ext>
            </a:extLst>
          </p:cNvPr>
          <p:cNvSpPr/>
          <p:nvPr/>
        </p:nvSpPr>
        <p:spPr>
          <a:xfrm>
            <a:off x="8920930" y="5232933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1" name="Ellipsi 130">
            <a:extLst>
              <a:ext uri="{FF2B5EF4-FFF2-40B4-BE49-F238E27FC236}">
                <a16:creationId xmlns:a16="http://schemas.microsoft.com/office/drawing/2014/main" id="{57A00314-66CF-448C-969D-161A509CDCED}"/>
              </a:ext>
            </a:extLst>
          </p:cNvPr>
          <p:cNvSpPr/>
          <p:nvPr/>
        </p:nvSpPr>
        <p:spPr>
          <a:xfrm>
            <a:off x="9464526" y="4673330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2" name="Ellipsi 131">
            <a:extLst>
              <a:ext uri="{FF2B5EF4-FFF2-40B4-BE49-F238E27FC236}">
                <a16:creationId xmlns:a16="http://schemas.microsoft.com/office/drawing/2014/main" id="{49FF8F49-7848-457F-853F-985FD07809DB}"/>
              </a:ext>
            </a:extLst>
          </p:cNvPr>
          <p:cNvSpPr/>
          <p:nvPr/>
        </p:nvSpPr>
        <p:spPr>
          <a:xfrm>
            <a:off x="8385852" y="4661807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3" name="Ellipsi 132">
            <a:extLst>
              <a:ext uri="{FF2B5EF4-FFF2-40B4-BE49-F238E27FC236}">
                <a16:creationId xmlns:a16="http://schemas.microsoft.com/office/drawing/2014/main" id="{24AE09D9-DC08-4C04-8E1A-9E69BA4DC7BC}"/>
              </a:ext>
            </a:extLst>
          </p:cNvPr>
          <p:cNvSpPr/>
          <p:nvPr/>
        </p:nvSpPr>
        <p:spPr>
          <a:xfrm>
            <a:off x="8922287" y="4130263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7" name="Ellipsi 106">
            <a:extLst>
              <a:ext uri="{FF2B5EF4-FFF2-40B4-BE49-F238E27FC236}">
                <a16:creationId xmlns:a16="http://schemas.microsoft.com/office/drawing/2014/main" id="{62BBAF0C-6F38-4773-99B7-761A62B1BF53}"/>
              </a:ext>
            </a:extLst>
          </p:cNvPr>
          <p:cNvSpPr/>
          <p:nvPr/>
        </p:nvSpPr>
        <p:spPr>
          <a:xfrm>
            <a:off x="9276376" y="5003219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8" name="Ellipsi 107">
            <a:extLst>
              <a:ext uri="{FF2B5EF4-FFF2-40B4-BE49-F238E27FC236}">
                <a16:creationId xmlns:a16="http://schemas.microsoft.com/office/drawing/2014/main" id="{CFBC1239-8198-442B-A69B-2C2135774BDB}"/>
              </a:ext>
            </a:extLst>
          </p:cNvPr>
          <p:cNvSpPr/>
          <p:nvPr/>
        </p:nvSpPr>
        <p:spPr>
          <a:xfrm>
            <a:off x="8756581" y="4439970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9" name="Ellipsi 108">
            <a:extLst>
              <a:ext uri="{FF2B5EF4-FFF2-40B4-BE49-F238E27FC236}">
                <a16:creationId xmlns:a16="http://schemas.microsoft.com/office/drawing/2014/main" id="{C73CC403-6F26-4088-9778-AEF39F2743C4}"/>
              </a:ext>
            </a:extLst>
          </p:cNvPr>
          <p:cNvSpPr/>
          <p:nvPr/>
        </p:nvSpPr>
        <p:spPr>
          <a:xfrm>
            <a:off x="8236786" y="5003219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0" name="Ellipsi 109">
            <a:extLst>
              <a:ext uri="{FF2B5EF4-FFF2-40B4-BE49-F238E27FC236}">
                <a16:creationId xmlns:a16="http://schemas.microsoft.com/office/drawing/2014/main" id="{DE72AE2E-6262-46D5-9F2B-CD7917CF59CB}"/>
              </a:ext>
            </a:extLst>
          </p:cNvPr>
          <p:cNvSpPr/>
          <p:nvPr/>
        </p:nvSpPr>
        <p:spPr>
          <a:xfrm>
            <a:off x="8742603" y="5518408"/>
            <a:ext cx="391886" cy="4027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1" name="Ellipsi 110">
            <a:extLst>
              <a:ext uri="{FF2B5EF4-FFF2-40B4-BE49-F238E27FC236}">
                <a16:creationId xmlns:a16="http://schemas.microsoft.com/office/drawing/2014/main" id="{E5851002-2163-4B1F-BE4E-FA2504157CAA}"/>
              </a:ext>
            </a:extLst>
          </p:cNvPr>
          <p:cNvSpPr/>
          <p:nvPr/>
        </p:nvSpPr>
        <p:spPr>
          <a:xfrm>
            <a:off x="9206365" y="4377465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2" name="Ellipsi 111">
            <a:extLst>
              <a:ext uri="{FF2B5EF4-FFF2-40B4-BE49-F238E27FC236}">
                <a16:creationId xmlns:a16="http://schemas.microsoft.com/office/drawing/2014/main" id="{7A517AEE-30BF-40C6-BCE3-1EFD8A37FEC9}"/>
              </a:ext>
            </a:extLst>
          </p:cNvPr>
          <p:cNvSpPr/>
          <p:nvPr/>
        </p:nvSpPr>
        <p:spPr>
          <a:xfrm>
            <a:off x="8164059" y="4377465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3" name="Ellipsi 112">
            <a:extLst>
              <a:ext uri="{FF2B5EF4-FFF2-40B4-BE49-F238E27FC236}">
                <a16:creationId xmlns:a16="http://schemas.microsoft.com/office/drawing/2014/main" id="{5560468F-CA2C-45DC-8321-3A191E723D0E}"/>
              </a:ext>
            </a:extLst>
          </p:cNvPr>
          <p:cNvSpPr/>
          <p:nvPr/>
        </p:nvSpPr>
        <p:spPr>
          <a:xfrm>
            <a:off x="8680384" y="4905248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4" name="Ellipsi 113">
            <a:extLst>
              <a:ext uri="{FF2B5EF4-FFF2-40B4-BE49-F238E27FC236}">
                <a16:creationId xmlns:a16="http://schemas.microsoft.com/office/drawing/2014/main" id="{E6770D6B-0F60-41F7-B595-73E583072310}"/>
              </a:ext>
            </a:extLst>
          </p:cNvPr>
          <p:cNvSpPr/>
          <p:nvPr/>
        </p:nvSpPr>
        <p:spPr>
          <a:xfrm>
            <a:off x="9206365" y="5455901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5" name="Ellipsi 114">
            <a:extLst>
              <a:ext uri="{FF2B5EF4-FFF2-40B4-BE49-F238E27FC236}">
                <a16:creationId xmlns:a16="http://schemas.microsoft.com/office/drawing/2014/main" id="{6136A387-825E-4FF1-B78F-1E3AA15FD3CA}"/>
              </a:ext>
            </a:extLst>
          </p:cNvPr>
          <p:cNvSpPr/>
          <p:nvPr/>
        </p:nvSpPr>
        <p:spPr>
          <a:xfrm>
            <a:off x="8178042" y="5455903"/>
            <a:ext cx="516325" cy="52778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5" name="Suora nuoliyhdysviiva 134">
            <a:extLst>
              <a:ext uri="{FF2B5EF4-FFF2-40B4-BE49-F238E27FC236}">
                <a16:creationId xmlns:a16="http://schemas.microsoft.com/office/drawing/2014/main" id="{D1011861-599F-478E-9ED6-38D0C81DFE00}"/>
              </a:ext>
            </a:extLst>
          </p:cNvPr>
          <p:cNvCxnSpPr/>
          <p:nvPr/>
        </p:nvCxnSpPr>
        <p:spPr>
          <a:xfrm>
            <a:off x="6338972" y="4990625"/>
            <a:ext cx="131043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800562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LightSeedRightStep">
      <a:dk1>
        <a:srgbClr val="000000"/>
      </a:dk1>
      <a:lt1>
        <a:srgbClr val="FFFFFF"/>
      </a:lt1>
      <a:dk2>
        <a:srgbClr val="37371F"/>
      </a:dk2>
      <a:lt2>
        <a:srgbClr val="E2E7E8"/>
      </a:lt2>
      <a:accent1>
        <a:srgbClr val="E48978"/>
      </a:accent1>
      <a:accent2>
        <a:srgbClr val="D8963E"/>
      </a:accent2>
      <a:accent3>
        <a:srgbClr val="A6A658"/>
      </a:accent3>
      <a:accent4>
        <a:srgbClr val="86B148"/>
      </a:accent4>
      <a:accent5>
        <a:srgbClr val="60B44D"/>
      </a:accent5>
      <a:accent6>
        <a:srgbClr val="4AB965"/>
      </a:accent6>
      <a:hlink>
        <a:srgbClr val="5A8B95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172</Words>
  <Application>Microsoft Office PowerPoint</Application>
  <PresentationFormat>Laajakuva</PresentationFormat>
  <Paragraphs>39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Calisto MT</vt:lpstr>
      <vt:lpstr>Univers Condensed</vt:lpstr>
      <vt:lpstr>ChronicleVTI</vt:lpstr>
      <vt:lpstr>Metalli-ionit ja epämetalli-ionit</vt:lpstr>
      <vt:lpstr>METALLI-ionit</vt:lpstr>
      <vt:lpstr>EPÄMETALLI-ionit</vt:lpstr>
      <vt:lpstr>TEHTÄVÄ:</vt:lpstr>
      <vt:lpstr>IONIYHDISTE</vt:lpstr>
      <vt:lpstr>KIDE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Anisa</dc:creator>
  <cp:lastModifiedBy>Anisa Harju</cp:lastModifiedBy>
  <cp:revision>4</cp:revision>
  <dcterms:created xsi:type="dcterms:W3CDTF">2021-10-10T14:04:13Z</dcterms:created>
  <dcterms:modified xsi:type="dcterms:W3CDTF">2021-10-12T19:11:25Z</dcterms:modified>
</cp:coreProperties>
</file>