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0" r:id="rId7"/>
    <p:sldId id="269" r:id="rId8"/>
    <p:sldId id="259" r:id="rId9"/>
    <p:sldId id="261" r:id="rId10"/>
    <p:sldId id="262" r:id="rId11"/>
    <p:sldId id="271" r:id="rId12"/>
    <p:sldId id="264" r:id="rId13"/>
    <p:sldId id="263" r:id="rId14"/>
    <p:sldId id="266" r:id="rId15"/>
    <p:sldId id="265" r:id="rId16"/>
    <p:sldId id="267" r:id="rId17"/>
    <p:sldId id="268" r:id="rId18"/>
    <p:sldId id="258" r:id="rId19"/>
    <p:sldId id="272" r:id="rId20"/>
    <p:sldId id="273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92A84-3D8F-45C0-80F4-B40F02C5111C}" v="14" dt="2022-05-31T17:22:34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8" autoAdjust="0"/>
    <p:restoredTop sz="94660"/>
  </p:normalViewPr>
  <p:slideViewPr>
    <p:cSldViewPr snapToGrid="0">
      <p:cViewPr>
        <p:scale>
          <a:sx n="46" d="100"/>
          <a:sy n="46" d="100"/>
        </p:scale>
        <p:origin x="2262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96AA6C-D6A5-EFB3-63D6-2813080C9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9D06D2F-8E9F-8CE8-CE06-27C330B51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89A6CBE-6650-7965-14B8-B2F86BFD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3919BB-9C0D-C5E0-186B-824C59741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6DB2C4-242D-223F-5AF5-C04516DB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137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26C3168-4E81-0AED-B804-9C0A8FD0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7F317E9-6D4B-C646-C3A4-CDAE561BD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F40D99-DEE4-747D-6879-332B55F9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1CA6B52-BB21-EDA5-A7C8-D3D93EAC1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35A4757-280D-0EBF-FEA7-B589485E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59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E6F20BB-C110-72C3-401B-30D36E5521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B4589BE-7D0D-3A08-CE36-0CD6F99DB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298313A-D867-21E1-2F4A-BCDB0F58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0C934C4-CE67-DAD9-CD4E-C295CC4CE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B89707-F775-CC0E-E2DB-4CC5A660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015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076793-2CF6-4F92-F0BA-C8A041623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85AF51-BDCF-D0FD-E70B-EF11F63B2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08D6BCB-3931-8286-CCF6-39139E28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2014FE5-A8ED-1F53-EFF6-4775CA8A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209F9-10B0-22C8-2DE7-FD60A579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835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686279-F70A-E080-201C-7647E20B7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C522AC6-4FA9-3EFF-E074-FA6503C93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2E7739E-F192-E4C0-06A8-52C1CEB9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93BC24-B8DE-1B24-441A-F4A51290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6CFCCAC-F5FC-7B86-8525-64D00616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118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94DB59-361D-3A39-36BF-0063E520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AA67CC-0135-DF66-7B3A-E3309F304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5247682-7A3D-94EA-35D1-EBF1F8301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1A33C77-2F16-FD08-44AB-C23E0690B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27AE45C-DDF7-E3BD-8FC1-F3715686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6B30336-893C-F739-1451-F4B9DABF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120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3A833C-5A49-CE0D-D01E-A2034151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8D4E2A8-F8B5-6423-7960-F80844C5D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63548E1-5948-F121-6179-5BEA39DE4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7BFFDC2-1215-0A09-D92A-A2C187467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25EFB4D-3497-4728-E71B-5B2DAB9D9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7C7C358-0C06-2162-0180-FD06B339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23D23D8-E683-47EA-AE6D-3B6D490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EC83914-5388-788B-67ED-49BFFF29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400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461E55-8D9B-BC9C-5970-B396C630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6C16134-0C5B-8C93-12A6-228D76E2C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9674B64-4A4A-45DC-2B1A-71C4A155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CACDCEF-4CC6-C417-7F9F-FFE943DB7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968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A712876-D776-FF77-CB08-0CB71843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F0D8345-0400-F929-F685-43D063524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E0BA92-06EB-2E66-E18E-459CC8CE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179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5F4871-B3B3-FFBD-49F8-9C090671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8DEB95-ECDE-C927-366C-2B1D557E2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C033084-8032-C9BE-79A2-B17A38DA4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4626E69-A79B-4601-B78D-28FD84DAF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0B98189-BB35-2AC7-009F-192DE318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8B76CB8-4746-DA0A-53C6-C99E473F9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243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268E53-AB8B-E9D5-D918-60663F6D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9F15594-6147-C9BF-1875-E39B1B688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8B8694A-E352-E3F3-31D5-379F6BF6A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9B8508E-D9C4-3CA4-8525-99D43AFA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B152BC2-EEC3-A596-7209-B7E539BBD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9CD1F81-E986-7654-1E70-A8D66FC7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874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6BBF3BC-12C1-8F8E-58F8-619513928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CE07C2-1950-DF47-6DA2-30107DE3D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E74D49B-A331-9068-DBD5-DEB14DEB8C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1D721-397A-430F-8444-F4550E67941E}" type="datetimeFigureOut">
              <a:rPr lang="fi-FI" smtClean="0"/>
              <a:t>31.5.2022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90D25AC-C7E6-2852-4C71-7081F9772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46F5543-0512-F3D1-FB08-629094C13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78E5F-A67C-4101-8AD4-9C37BC7186E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7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upload.wikimedia.org/wikipedia/commons/5/52/Mets%C3%A4%2C_taivas_ja_merikin.jp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flickr.com/photos/mikeancient/49879355283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upload.wikimedia.org/wikipedia/commons/5/52/Mets%C3%A4%2C_taivas_ja_merikin.jpg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upload.wikimedia.org/wikipedia/commons/5/52/Mets%C3%A4%2C_taivas_ja_merikin.jp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448720-0626-31A2-DAE1-A45B1132ED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9138320-AC8A-6236-0575-A00303ADBC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hlinkClick r:id="rId2"/>
            <a:extLst>
              <a:ext uri="{FF2B5EF4-FFF2-40B4-BE49-F238E27FC236}">
                <a16:creationId xmlns:a16="http://schemas.microsoft.com/office/drawing/2014/main" id="{CFDA76EC-6ABE-8F5E-BB31-ACE3869C9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4191"/>
            <a:ext cx="12184562" cy="810143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510952B-D5EE-F180-53CB-5E7C96862E8C}"/>
              </a:ext>
            </a:extLst>
          </p:cNvPr>
          <p:cNvSpPr txBox="1"/>
          <p:nvPr/>
        </p:nvSpPr>
        <p:spPr>
          <a:xfrm>
            <a:off x="7438" y="6273209"/>
            <a:ext cx="11645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Anssi Koskinen, CC BY 2.0 &lt;https://creativecommons.org/licenses/by/2.0&gt;, via Wikimedia </a:t>
            </a:r>
            <a:r>
              <a:rPr lang="fi-FI" sz="2000" dirty="0" err="1">
                <a:solidFill>
                  <a:schemeClr val="bg1"/>
                </a:solidFill>
              </a:rPr>
              <a:t>Commons</a:t>
            </a:r>
            <a:endParaRPr lang="fi-F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4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1" y="305068"/>
            <a:ext cx="115733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Ensisijaisesti metsätalouden harjoittamiseen varattua metsää kutsutaan talousmetsäksi</a:t>
            </a:r>
            <a:endParaRPr lang="fi-FI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39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uu, ruoho, ulko, kasvi&#10;&#10;Kuvaus luotu automaattisesti">
            <a:hlinkClick r:id="rId2"/>
            <a:extLst>
              <a:ext uri="{FF2B5EF4-FFF2-40B4-BE49-F238E27FC236}">
                <a16:creationId xmlns:a16="http://schemas.microsoft.com/office/drawing/2014/main" id="{2F039772-488E-F542-ABBC-8DCD05F2E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6555"/>
            <a:ext cx="12192000" cy="1625071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8BC7320-1D3F-CF54-27D5-841794F2EEB5}"/>
              </a:ext>
            </a:extLst>
          </p:cNvPr>
          <p:cNvSpPr txBox="1"/>
          <p:nvPr/>
        </p:nvSpPr>
        <p:spPr>
          <a:xfrm>
            <a:off x="415636" y="6172199"/>
            <a:ext cx="10536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Mikko Muinonen</a:t>
            </a:r>
          </a:p>
        </p:txBody>
      </p:sp>
    </p:spTree>
    <p:extLst>
      <p:ext uri="{BB962C8B-B14F-4D97-AF65-F5344CB8AC3E}">
        <p14:creationId xmlns:p14="http://schemas.microsoft.com/office/powerpoint/2010/main" val="4171644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1" y="305068"/>
            <a:ext cx="115733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Mutta metsällä on myös muita arvoja kuin raha.</a:t>
            </a:r>
          </a:p>
          <a:p>
            <a:endParaRPr lang="fi-FI" sz="8000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r>
              <a:rPr lang="fi-FI" sz="8000" dirty="0">
                <a:solidFill>
                  <a:srgbClr val="4D5156"/>
                </a:solidFill>
                <a:latin typeface="arial" panose="020B0604020202020204" pitchFamily="34" charset="0"/>
              </a:rPr>
              <a:t>				Mainitse jokin!</a:t>
            </a:r>
            <a:endParaRPr lang="fi-FI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60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366203-36B9-C80F-549C-F4275415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4"/>
            <a:ext cx="12192000" cy="5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826ECBC-030C-A508-0954-B1C6A08C07B7}"/>
              </a:ext>
            </a:extLst>
          </p:cNvPr>
          <p:cNvSpPr txBox="1"/>
          <p:nvPr/>
        </p:nvSpPr>
        <p:spPr>
          <a:xfrm>
            <a:off x="-41565" y="5879812"/>
            <a:ext cx="12365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000" dirty="0"/>
              <a:t>5. a) Orivesi   b) Ivalo    c) </a:t>
            </a:r>
            <a:r>
              <a:rPr lang="fi-FI" sz="6000" dirty="0" err="1"/>
              <a:t>Halden</a:t>
            </a:r>
            <a:r>
              <a:rPr lang="fi-FI" sz="6000" dirty="0"/>
              <a:t>, Norja</a:t>
            </a:r>
          </a:p>
        </p:txBody>
      </p:sp>
    </p:spTree>
    <p:extLst>
      <p:ext uri="{BB962C8B-B14F-4D97-AF65-F5344CB8AC3E}">
        <p14:creationId xmlns:p14="http://schemas.microsoft.com/office/powerpoint/2010/main" val="1764096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366203-36B9-C80F-549C-F4275415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564"/>
            <a:ext cx="12192000" cy="5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826ECBC-030C-A508-0954-B1C6A08C07B7}"/>
              </a:ext>
            </a:extLst>
          </p:cNvPr>
          <p:cNvSpPr txBox="1"/>
          <p:nvPr/>
        </p:nvSpPr>
        <p:spPr>
          <a:xfrm>
            <a:off x="-41565" y="5879812"/>
            <a:ext cx="12365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dirty="0"/>
              <a:t>Kuvan ottanut Jyrki Kokko</a:t>
            </a:r>
          </a:p>
        </p:txBody>
      </p:sp>
    </p:spTree>
    <p:extLst>
      <p:ext uri="{BB962C8B-B14F-4D97-AF65-F5344CB8AC3E}">
        <p14:creationId xmlns:p14="http://schemas.microsoft.com/office/powerpoint/2010/main" val="2719901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448720-0626-31A2-DAE1-A45B1132ED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9138320-AC8A-6236-0575-A00303ADBC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hlinkClick r:id="rId2"/>
            <a:extLst>
              <a:ext uri="{FF2B5EF4-FFF2-40B4-BE49-F238E27FC236}">
                <a16:creationId xmlns:a16="http://schemas.microsoft.com/office/drawing/2014/main" id="{CFDA76EC-6ABE-8F5E-BB31-ACE3869C9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4191"/>
            <a:ext cx="12184562" cy="8101437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7438" y="1658679"/>
            <a:ext cx="90302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dirty="0">
                <a:solidFill>
                  <a:schemeClr val="bg1"/>
                </a:solidFill>
              </a:rPr>
              <a:t>6. Metsätyyppi: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bg1"/>
                </a:solidFill>
              </a:rPr>
              <a:t>Tuore kangas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bg1"/>
                </a:solidFill>
              </a:rPr>
              <a:t>Kuiva kangas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bg1"/>
                </a:solidFill>
              </a:rPr>
              <a:t>Lehto</a:t>
            </a:r>
          </a:p>
        </p:txBody>
      </p:sp>
    </p:spTree>
    <p:extLst>
      <p:ext uri="{BB962C8B-B14F-4D97-AF65-F5344CB8AC3E}">
        <p14:creationId xmlns:p14="http://schemas.microsoft.com/office/powerpoint/2010/main" val="2986952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0" y="0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72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Metsätyyppi määritellään opaskasvien mukaan. </a:t>
            </a:r>
            <a:r>
              <a:rPr lang="fi-FI" sz="7200" dirty="0">
                <a:solidFill>
                  <a:srgbClr val="4D5156"/>
                </a:solidFill>
                <a:latin typeface="arial" panose="020B0604020202020204" pitchFamily="34" charset="0"/>
              </a:rPr>
              <a:t>Mm. siksi on hyvä oppia tunnistamaan kasveja, koska silloin voi tunnistaa metsätyypin. </a:t>
            </a:r>
            <a:endParaRPr lang="fi-FI" sz="7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98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0" y="0"/>
            <a:ext cx="1219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Kun metsätyyppi on tunnistettu, on mahdollista suunnitella tarkoituksenmukaiset metsänhoitotoimenpiteet onpa metsän käyttötarkoitus mikä tahansa</a:t>
            </a:r>
            <a:r>
              <a:rPr lang="fi-FI" sz="6600" dirty="0">
                <a:solidFill>
                  <a:srgbClr val="4D5156"/>
                </a:solidFill>
                <a:latin typeface="arial" panose="020B0604020202020204" pitchFamily="34" charset="0"/>
              </a:rPr>
              <a:t>. </a:t>
            </a:r>
            <a:endParaRPr lang="fi-FI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7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448720-0626-31A2-DAE1-A45B1132ED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9138320-AC8A-6236-0575-A00303ADBC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hlinkClick r:id="rId2"/>
            <a:extLst>
              <a:ext uri="{FF2B5EF4-FFF2-40B4-BE49-F238E27FC236}">
                <a16:creationId xmlns:a16="http://schemas.microsoft.com/office/drawing/2014/main" id="{CFDA76EC-6ABE-8F5E-BB31-ACE3869C9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24191"/>
            <a:ext cx="12184562" cy="8101437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7438" y="1658679"/>
            <a:ext cx="90302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dirty="0">
                <a:solidFill>
                  <a:schemeClr val="bg1"/>
                </a:solidFill>
              </a:rPr>
              <a:t>Pieni</a:t>
            </a:r>
          </a:p>
          <a:p>
            <a:r>
              <a:rPr lang="fi-FI" sz="8000" dirty="0">
                <a:solidFill>
                  <a:schemeClr val="bg1"/>
                </a:solidFill>
              </a:rPr>
              <a:t>metsätaloustietoisku</a:t>
            </a:r>
          </a:p>
        </p:txBody>
      </p:sp>
    </p:spTree>
    <p:extLst>
      <p:ext uri="{BB962C8B-B14F-4D97-AF65-F5344CB8AC3E}">
        <p14:creationId xmlns:p14="http://schemas.microsoft.com/office/powerpoint/2010/main" val="3965154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618635" y="305068"/>
            <a:ext cx="1095472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1. Suomen maapinta-alasta metsää on 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25 %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50 %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75 %</a:t>
            </a:r>
          </a:p>
        </p:txBody>
      </p:sp>
    </p:spTree>
    <p:extLst>
      <p:ext uri="{BB962C8B-B14F-4D97-AF65-F5344CB8AC3E}">
        <p14:creationId xmlns:p14="http://schemas.microsoft.com/office/powerpoint/2010/main" val="2126750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618635" y="305068"/>
            <a:ext cx="1095472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2. Suomessa on metsää asukasta kohti</a:t>
            </a:r>
          </a:p>
          <a:p>
            <a:pPr marL="1371600" indent="-1371600">
              <a:buFontTx/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0,024 hehtaaria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3,6 hehtaaria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130 hehtaaria</a:t>
            </a:r>
          </a:p>
        </p:txBody>
      </p:sp>
    </p:spTree>
    <p:extLst>
      <p:ext uri="{BB962C8B-B14F-4D97-AF65-F5344CB8AC3E}">
        <p14:creationId xmlns:p14="http://schemas.microsoft.com/office/powerpoint/2010/main" val="17722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0" y="-310485"/>
            <a:ext cx="12192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3. Se vastaa 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puolta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kahta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kuutta </a:t>
            </a:r>
          </a:p>
          <a:p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täysimittaista jalkapallokenttää</a:t>
            </a:r>
          </a:p>
        </p:txBody>
      </p:sp>
    </p:spTree>
    <p:extLst>
      <p:ext uri="{BB962C8B-B14F-4D97-AF65-F5344CB8AC3E}">
        <p14:creationId xmlns:p14="http://schemas.microsoft.com/office/powerpoint/2010/main" val="4019117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0" y="0"/>
            <a:ext cx="1095472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Metsätaloudella tarkoitetaan ensisijaisesti puuston kasvatusta, korjuuta ja myyntiä. </a:t>
            </a:r>
            <a:endParaRPr lang="fi-FI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94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0" y="-310485"/>
            <a:ext cx="1219199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Laajemmassa merkityksessä metsätaloudella tarkoitetaan myös puunjalostusteollisuuden toimintaa. </a:t>
            </a:r>
            <a:endParaRPr lang="fi-FI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12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0" y="-310485"/>
            <a:ext cx="1219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6600" dirty="0">
                <a:solidFill>
                  <a:schemeClr val="accent6">
                    <a:lumMod val="75000"/>
                  </a:schemeClr>
                </a:solidFill>
              </a:rPr>
              <a:t>4. Mikä seuraavista ei ole puunjalostusteollisuutta?</a:t>
            </a:r>
          </a:p>
          <a:p>
            <a:pPr marL="1371600" indent="-1371600">
              <a:buAutoNum type="alphaLcParenR"/>
            </a:pPr>
            <a:r>
              <a:rPr lang="fi-FI" sz="6000" dirty="0">
                <a:solidFill>
                  <a:schemeClr val="accent6">
                    <a:lumMod val="75000"/>
                  </a:schemeClr>
                </a:solidFill>
              </a:rPr>
              <a:t>sahateollisuus, </a:t>
            </a:r>
          </a:p>
          <a:p>
            <a:pPr marL="1371600" indent="-1371600">
              <a:buAutoNum type="alphaLcParenR"/>
            </a:pPr>
            <a:r>
              <a:rPr lang="fi-FI" sz="6000" dirty="0">
                <a:solidFill>
                  <a:schemeClr val="accent6">
                    <a:lumMod val="75000"/>
                  </a:schemeClr>
                </a:solidFill>
              </a:rPr>
              <a:t>vaneri- ja lastulevyteollisuus</a:t>
            </a:r>
          </a:p>
          <a:p>
            <a:pPr marL="1371600" indent="-1371600">
              <a:buAutoNum type="alphaLcParenR"/>
            </a:pPr>
            <a:r>
              <a:rPr lang="fi-FI" sz="6000" dirty="0">
                <a:solidFill>
                  <a:schemeClr val="accent6">
                    <a:lumMod val="75000"/>
                  </a:schemeClr>
                </a:solidFill>
              </a:rPr>
              <a:t>puutaloteollisuus</a:t>
            </a:r>
          </a:p>
          <a:p>
            <a:pPr marL="1371600" indent="-1371600">
              <a:buAutoNum type="alphaLcParenR"/>
            </a:pPr>
            <a:r>
              <a:rPr lang="fi-FI" sz="6000" dirty="0">
                <a:solidFill>
                  <a:schemeClr val="accent6">
                    <a:lumMod val="75000"/>
                  </a:schemeClr>
                </a:solidFill>
              </a:rPr>
              <a:t>sellu-, paperi- ja kartonkiteollisuus</a:t>
            </a:r>
          </a:p>
          <a:p>
            <a:pPr marL="1371600" indent="-1371600">
              <a:buAutoNum type="alphaLcParenR"/>
            </a:pPr>
            <a:r>
              <a:rPr lang="fi-FI" sz="6000" dirty="0">
                <a:solidFill>
                  <a:schemeClr val="accent6">
                    <a:lumMod val="75000"/>
                  </a:schemeClr>
                </a:solidFill>
              </a:rPr>
              <a:t>sellutehtaan rakentaminen</a:t>
            </a:r>
          </a:p>
        </p:txBody>
      </p:sp>
    </p:spTree>
    <p:extLst>
      <p:ext uri="{BB962C8B-B14F-4D97-AF65-F5344CB8AC3E}">
        <p14:creationId xmlns:p14="http://schemas.microsoft.com/office/powerpoint/2010/main" val="425511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0B147CD4-37B5-9987-8848-17CBA7575B2A}"/>
              </a:ext>
            </a:extLst>
          </p:cNvPr>
          <p:cNvSpPr txBox="1"/>
          <p:nvPr/>
        </p:nvSpPr>
        <p:spPr>
          <a:xfrm>
            <a:off x="0" y="-310485"/>
            <a:ext cx="1203267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5. Vuonna 2018 Suomen metsäteollisuuden viennin arvo oli henkeä kohti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5,6 euroa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347 euroa</a:t>
            </a:r>
          </a:p>
          <a:p>
            <a:pPr marL="1371600" indent="-1371600">
              <a:buAutoNum type="alphaLcParenR"/>
            </a:pPr>
            <a:r>
              <a:rPr lang="fi-FI" sz="8000" dirty="0">
                <a:solidFill>
                  <a:schemeClr val="accent6">
                    <a:lumMod val="75000"/>
                  </a:schemeClr>
                </a:solidFill>
              </a:rPr>
              <a:t>2400 euroa</a:t>
            </a:r>
          </a:p>
        </p:txBody>
      </p:sp>
    </p:spTree>
    <p:extLst>
      <p:ext uri="{BB962C8B-B14F-4D97-AF65-F5344CB8AC3E}">
        <p14:creationId xmlns:p14="http://schemas.microsoft.com/office/powerpoint/2010/main" val="2006250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1B182FB1D35394CB6D0DF5772DFFE76" ma:contentTypeVersion="14" ma:contentTypeDescription="Luo uusi asiakirja." ma:contentTypeScope="" ma:versionID="478f488a563e9e0587ba23537f565151">
  <xsd:schema xmlns:xsd="http://www.w3.org/2001/XMLSchema" xmlns:xs="http://www.w3.org/2001/XMLSchema" xmlns:p="http://schemas.microsoft.com/office/2006/metadata/properties" xmlns:ns3="2c221da1-3dd9-42cf-aebf-60fadd0a5abf" xmlns:ns4="161504ea-6310-40f5-9c49-6840b5b1c9f0" targetNamespace="http://schemas.microsoft.com/office/2006/metadata/properties" ma:root="true" ma:fieldsID="e1287d4b03743d1095c992f48961652a" ns3:_="" ns4:_="">
    <xsd:import namespace="2c221da1-3dd9-42cf-aebf-60fadd0a5abf"/>
    <xsd:import namespace="161504ea-6310-40f5-9c49-6840b5b1c9f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221da1-3dd9-42cf-aebf-60fadd0a5a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504ea-6310-40f5-9c49-6840b5b1c9f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2C8F69-2ABD-4223-92D9-AD96EB6405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221da1-3dd9-42cf-aebf-60fadd0a5abf"/>
    <ds:schemaRef ds:uri="161504ea-6310-40f5-9c49-6840b5b1c9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E919F5-382F-465B-AD77-69A0016B1A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CAE794-12C5-4885-B2EC-CCD284220C1E}">
  <ds:schemaRefs>
    <ds:schemaRef ds:uri="161504ea-6310-40f5-9c49-6840b5b1c9f0"/>
    <ds:schemaRef ds:uri="http://purl.org/dc/elements/1.1/"/>
    <ds:schemaRef ds:uri="http://schemas.microsoft.com/office/2006/metadata/properties"/>
    <ds:schemaRef ds:uri="2c221da1-3dd9-42cf-aebf-60fadd0a5ab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201</Words>
  <Application>Microsoft Office PowerPoint</Application>
  <PresentationFormat>Laajakuva</PresentationFormat>
  <Paragraphs>41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2" baseType="lpstr">
      <vt:lpstr>Arial</vt:lpstr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Kiema Pasi</dc:creator>
  <cp:lastModifiedBy>Kiema Pasi</cp:lastModifiedBy>
  <cp:revision>2</cp:revision>
  <dcterms:created xsi:type="dcterms:W3CDTF">2022-05-31T16:39:48Z</dcterms:created>
  <dcterms:modified xsi:type="dcterms:W3CDTF">2022-05-31T18:03:04Z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0x01010021B182FB1D35394CB6D0DF5772DFFE76</vt:lpwstr>
  </property>
</Properties>
</file>