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4" r:id="rId4"/>
    <p:sldId id="258" r:id="rId5"/>
    <p:sldId id="265" r:id="rId6"/>
    <p:sldId id="269" r:id="rId7"/>
    <p:sldId id="270" r:id="rId8"/>
    <p:sldId id="257" r:id="rId9"/>
    <p:sldId id="268" r:id="rId10"/>
    <p:sldId id="267" r:id="rId11"/>
    <p:sldId id="271" r:id="rId12"/>
    <p:sldId id="272" r:id="rId13"/>
    <p:sldId id="273" r:id="rId14"/>
    <p:sldId id="274" r:id="rId15"/>
    <p:sldId id="275" r:id="rId16"/>
    <p:sldId id="263" r:id="rId17"/>
    <p:sldId id="276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4B33A-82EE-7F8B-5E30-407FA41D2B0A}" v="58" dt="2026-03-10T08:38:12.661"/>
    <p1510:client id="{E8EF32CF-0775-D3CD-2B53-AD24C1D3F5EA}" v="240" dt="2026-03-09T11:40:45.713"/>
    <p1510:client id="{F4817D80-DD37-48CC-BBA5-2FAE3FFF50FA}" v="2454" dt="2026-03-10T10:39:27.569"/>
    <p1510:client id="{FD5882DF-DACF-124E-2611-A72E0535A5A1}" v="11" dt="2026-03-10T07:51:4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10.3.2026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9BDC9-D664-AF5A-EA66-CC80B6FF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7EDBFD-16D1-9382-207C-8C517B1EA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fi-FI" sz="6600">
                <a:ea typeface="+mj-lt"/>
                <a:cs typeface="+mj-lt"/>
              </a:rPr>
              <a:t>Tekoäly koodaamisen apuna yläkoulussa </a:t>
            </a:r>
            <a:br>
              <a:rPr lang="fi-FI" sz="5400">
                <a:ea typeface="+mj-lt"/>
                <a:cs typeface="+mj-lt"/>
              </a:rPr>
            </a:br>
            <a:r>
              <a:rPr lang="fi-FI" sz="3600">
                <a:ea typeface="+mj-lt"/>
                <a:cs typeface="+mj-lt"/>
              </a:rPr>
              <a:t>Pasi Kiema, Orivesi</a:t>
            </a:r>
            <a:endParaRPr lang="en-US" sz="36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138866B-016F-6A01-5CD6-FC1C69D26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/>
            <a:r>
              <a:rPr lang="fi-FI" sz="3000">
                <a:ea typeface="+mn-lt"/>
                <a:cs typeface="+mn-lt"/>
              </a:rPr>
              <a:t>Perusopetuksen digiosaamisen iltapäivä 11.3.2026, </a:t>
            </a:r>
            <a:r>
              <a:rPr lang="fi-FI" sz="3000" err="1">
                <a:ea typeface="+mn-lt"/>
                <a:cs typeface="+mn-lt"/>
              </a:rPr>
              <a:t>Lamminrahkan</a:t>
            </a:r>
            <a:r>
              <a:rPr lang="fi-FI" sz="3000">
                <a:ea typeface="+mn-lt"/>
                <a:cs typeface="+mn-lt"/>
              </a:rPr>
              <a:t> koulu, Kangasala</a:t>
            </a:r>
          </a:p>
          <a:p>
            <a:pPr algn="l"/>
            <a:endParaRPr lang="fi-FI">
              <a:ea typeface="+mn-lt"/>
              <a:cs typeface="+mn-lt"/>
            </a:endParaRPr>
          </a:p>
          <a:p>
            <a:pPr algn="l"/>
            <a:r>
              <a:rPr lang="fi-FI" sz="1900">
                <a:ea typeface="+mn-lt"/>
                <a:cs typeface="+mn-lt"/>
              </a:rPr>
              <a:t>Kuva: Ada </a:t>
            </a:r>
            <a:r>
              <a:rPr lang="fi-FI" sz="1900" err="1">
                <a:ea typeface="+mn-lt"/>
                <a:cs typeface="+mn-lt"/>
              </a:rPr>
              <a:t>Lovelace</a:t>
            </a:r>
            <a:r>
              <a:rPr lang="fi-FI" sz="1900">
                <a:ea typeface="+mn-lt"/>
                <a:cs typeface="+mn-lt"/>
              </a:rPr>
              <a:t>, 1800‑luvulta (</a:t>
            </a:r>
            <a:r>
              <a:rPr lang="fi-FI" sz="1900" err="1">
                <a:ea typeface="+mn-lt"/>
                <a:cs typeface="+mn-lt"/>
              </a:rPr>
              <a:t>public</a:t>
            </a:r>
            <a:r>
              <a:rPr lang="fi-FI" sz="1900">
                <a:ea typeface="+mn-lt"/>
                <a:cs typeface="+mn-lt"/>
              </a:rPr>
              <a:t> domain, Wikimedia </a:t>
            </a:r>
            <a:r>
              <a:rPr lang="fi-FI" sz="1900" err="1">
                <a:ea typeface="+mn-lt"/>
                <a:cs typeface="+mn-lt"/>
              </a:rPr>
              <a:t>Commons</a:t>
            </a:r>
            <a:r>
              <a:rPr lang="fi-FI" sz="1900">
                <a:ea typeface="+mn-lt"/>
                <a:cs typeface="+mn-lt"/>
              </a:rPr>
              <a:t>)</a:t>
            </a:r>
            <a:endParaRPr lang="fi-FI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B4D8D-ECBE-C6E1-5CAE-0A33CEFD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6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C1D1BE8-394A-CCAC-3EAD-876AD9D7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3" y="2271159"/>
            <a:ext cx="8029982" cy="43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0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D1436-AC63-5B34-B412-18DF3580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410755" cy="662782"/>
          </a:xfrm>
        </p:spPr>
        <p:txBody>
          <a:bodyPr>
            <a:normAutofit fontScale="90000"/>
          </a:bodyPr>
          <a:lstStyle/>
          <a:p>
            <a:r>
              <a:rPr lang="fi-FI"/>
              <a:t>”</a:t>
            </a:r>
            <a:r>
              <a:rPr lang="fi-FI" err="1"/>
              <a:t>Promptit</a:t>
            </a:r>
            <a:r>
              <a:rPr lang="fi-FI"/>
              <a:t>” 1/5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31B67CA-A6E9-C1BE-4006-6103FE52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0" y="681038"/>
            <a:ext cx="11837918" cy="54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A5F46-B28C-7F36-E506-F3CAF8D90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0F932-D2C6-C62F-7603-00566EF1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410755" cy="662782"/>
          </a:xfrm>
        </p:spPr>
        <p:txBody>
          <a:bodyPr>
            <a:normAutofit fontScale="90000"/>
          </a:bodyPr>
          <a:lstStyle/>
          <a:p>
            <a:r>
              <a:rPr lang="fi-FI"/>
              <a:t>”</a:t>
            </a:r>
            <a:r>
              <a:rPr lang="fi-FI" err="1"/>
              <a:t>Promptit</a:t>
            </a:r>
            <a:r>
              <a:rPr lang="fi-FI"/>
              <a:t>” 2/5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42D81EF-03C7-5841-5A16-AD571B25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1" y="568960"/>
            <a:ext cx="11960276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BCC78-5389-9D2F-B345-7614AF730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033D38-D053-8E1E-D4A5-939A4171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410755" cy="662782"/>
          </a:xfrm>
        </p:spPr>
        <p:txBody>
          <a:bodyPr>
            <a:normAutofit fontScale="90000"/>
          </a:bodyPr>
          <a:lstStyle/>
          <a:p>
            <a:r>
              <a:rPr lang="fi-FI"/>
              <a:t>”</a:t>
            </a:r>
            <a:r>
              <a:rPr lang="fi-FI" err="1"/>
              <a:t>Promptit</a:t>
            </a:r>
            <a:r>
              <a:rPr lang="fi-FI"/>
              <a:t>” 3/5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F6A905E-BFB3-FE26-085D-1CF06286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" y="681038"/>
            <a:ext cx="11895807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2B286-52D9-8542-68F0-411D8AF40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F6B69-9094-E174-B745-4ACAE6E3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410755" cy="662782"/>
          </a:xfrm>
        </p:spPr>
        <p:txBody>
          <a:bodyPr>
            <a:normAutofit fontScale="90000"/>
          </a:bodyPr>
          <a:lstStyle/>
          <a:p>
            <a:r>
              <a:rPr lang="fi-FI"/>
              <a:t>”</a:t>
            </a:r>
            <a:r>
              <a:rPr lang="fi-FI" err="1"/>
              <a:t>Promptit</a:t>
            </a:r>
            <a:r>
              <a:rPr lang="fi-FI"/>
              <a:t>” 4/5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E0533E9-FEF8-A6B2-64D4-E2B9196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5" y="681038"/>
            <a:ext cx="11941049" cy="297031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A25919-9109-560A-5B82-8F95049F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9" y="5458159"/>
            <a:ext cx="11030101" cy="9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0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57C74-B246-39CE-39B2-911AD429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F9F1D1-FAE7-08AF-227C-AA63C194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410755" cy="662782"/>
          </a:xfrm>
        </p:spPr>
        <p:txBody>
          <a:bodyPr>
            <a:normAutofit fontScale="90000"/>
          </a:bodyPr>
          <a:lstStyle/>
          <a:p>
            <a:r>
              <a:rPr lang="fi-FI"/>
              <a:t>”</a:t>
            </a:r>
            <a:r>
              <a:rPr lang="fi-FI" err="1"/>
              <a:t>Promptit</a:t>
            </a:r>
            <a:r>
              <a:rPr lang="fi-FI"/>
              <a:t>” 5/5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76420FE-6346-9F7F-8839-91ABD9B0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9" y="1609874"/>
            <a:ext cx="10397993" cy="104176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1A08AE2-B57C-3F0C-6CE8-173FAD59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" y="3901171"/>
            <a:ext cx="3268262" cy="11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30EE903-C4E8-BAA2-33AC-362E8EC2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4" y="0"/>
            <a:ext cx="9223795" cy="68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989BC-CEB1-113C-EA14-7EE7D7E5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22870" cy="1659716"/>
          </a:xfrm>
        </p:spPr>
        <p:txBody>
          <a:bodyPr>
            <a:normAutofit/>
          </a:bodyPr>
          <a:lstStyle/>
          <a:p>
            <a:r>
              <a:rPr lang="fi-FI" sz="5400"/>
              <a:t>Työn ohessa vapaamuotoista keskustelua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7EDEF-DD1B-7995-6515-40898691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0" y="1552246"/>
            <a:ext cx="11789790" cy="5065369"/>
          </a:xfrm>
        </p:spPr>
        <p:txBody>
          <a:bodyPr>
            <a:normAutofit lnSpcReduction="10000"/>
          </a:bodyPr>
          <a:lstStyle/>
          <a:p>
            <a:r>
              <a:rPr lang="fi-FI" sz="4400"/>
              <a:t>Tuothan rohkeasti esiin omia kokemuksiasi!</a:t>
            </a:r>
          </a:p>
          <a:p>
            <a:r>
              <a:rPr lang="fi-FI" sz="4400"/>
              <a:t>Miten sinun mielestäsi ohjelmointia ja algoritmista ajattelua tulisi opettaa oppilaille?</a:t>
            </a:r>
          </a:p>
          <a:p>
            <a:r>
              <a:rPr lang="fi-FI" sz="4400"/>
              <a:t>Voisiko opettajille olla oikeasti hyötyä joko omaan työhön tai opetukseen (mm. eriyttämiseen) osata tehdä tällaisia selainsovelluksia?</a:t>
            </a:r>
          </a:p>
          <a:p>
            <a:r>
              <a:rPr lang="fi-FI" sz="4400"/>
              <a:t>Mitä tahansa muita ajatuksia…</a:t>
            </a:r>
          </a:p>
        </p:txBody>
      </p:sp>
    </p:spTree>
    <p:extLst>
      <p:ext uri="{BB962C8B-B14F-4D97-AF65-F5344CB8AC3E}">
        <p14:creationId xmlns:p14="http://schemas.microsoft.com/office/powerpoint/2010/main" val="18916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Metsuri kaataa ikimäntyä moottorisahalla Sallassa 1969.jpg">
            <a:extLst>
              <a:ext uri="{FF2B5EF4-FFF2-40B4-BE49-F238E27FC236}">
                <a16:creationId xmlns:a16="http://schemas.microsoft.com/office/drawing/2014/main" id="{43B29936-75F1-7A4E-11F2-525C0C4D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" y="-2761"/>
            <a:ext cx="4881355" cy="6863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DBAF9-E7D8-893E-6440-152A5463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374" y="-1"/>
            <a:ext cx="7306554" cy="5400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2FA9B8-9B08-3F40-A43B-BE066DAEF136}"/>
              </a:ext>
            </a:extLst>
          </p:cNvPr>
          <p:cNvSpPr txBox="1"/>
          <p:nvPr/>
        </p:nvSpPr>
        <p:spPr>
          <a:xfrm>
            <a:off x="5185833" y="5503333"/>
            <a:ext cx="67309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Vasen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kuva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Teollisuusvalokuvaamo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Mannelin</a:t>
            </a:r>
            <a:r>
              <a:rPr lang="en-US">
                <a:ea typeface="+mn-lt"/>
                <a:cs typeface="+mn-lt"/>
              </a:rPr>
              <a:t>, 1969 – CC BY 4.0, Wikimedia Commons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Oikea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kuva</a:t>
            </a:r>
            <a:r>
              <a:rPr lang="en-US">
                <a:ea typeface="+mn-lt"/>
                <a:cs typeface="+mn-lt"/>
              </a:rPr>
              <a:t>: presse03 – CC BY-SA 3.0, Wikimedia Commons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39D71A-A9EC-21E7-169A-B3DC1744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422" y="2668378"/>
            <a:ext cx="5079521" cy="1325563"/>
          </a:xfrm>
        </p:spPr>
        <p:txBody>
          <a:bodyPr>
            <a:normAutofit fontScale="90000"/>
          </a:bodyPr>
          <a:lstStyle/>
          <a:p>
            <a:r>
              <a:rPr lang="fi-FI" sz="9600"/>
              <a:t>Johdanto</a:t>
            </a:r>
          </a:p>
        </p:txBody>
      </p:sp>
    </p:spTree>
    <p:extLst>
      <p:ext uri="{BB962C8B-B14F-4D97-AF65-F5344CB8AC3E}">
        <p14:creationId xmlns:p14="http://schemas.microsoft.com/office/powerpoint/2010/main" val="266565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446D-B5BD-FA43-5972-20FF61AC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365125"/>
            <a:ext cx="11197087" cy="1877743"/>
          </a:xfrm>
        </p:spPr>
        <p:txBody>
          <a:bodyPr>
            <a:normAutofit fontScale="90000"/>
          </a:bodyPr>
          <a:lstStyle/>
          <a:p>
            <a:r>
              <a:rPr lang="en-US" sz="5400" err="1"/>
              <a:t>Mitä</a:t>
            </a:r>
            <a:r>
              <a:rPr lang="en-US" sz="5400"/>
              <a:t> </a:t>
            </a:r>
            <a:r>
              <a:rPr lang="en-US" sz="5400" err="1"/>
              <a:t>tänään</a:t>
            </a:r>
            <a:r>
              <a:rPr lang="en-US" sz="5400"/>
              <a:t> </a:t>
            </a:r>
            <a:r>
              <a:rPr lang="en-US" sz="5400" err="1"/>
              <a:t>tarvitsee</a:t>
            </a:r>
            <a:r>
              <a:rPr lang="en-US" sz="5400"/>
              <a:t> </a:t>
            </a:r>
            <a:r>
              <a:rPr lang="en-US" sz="5400" err="1"/>
              <a:t>osata</a:t>
            </a:r>
            <a:r>
              <a:rPr lang="en-US" sz="5400"/>
              <a:t> </a:t>
            </a:r>
            <a:r>
              <a:rPr lang="en-US" sz="5400" err="1"/>
              <a:t>koodatakseen</a:t>
            </a:r>
            <a:r>
              <a:rPr lang="en-US" sz="5400"/>
              <a:t>?</a:t>
            </a:r>
            <a:br>
              <a:rPr lang="en-US" sz="5400"/>
            </a:br>
            <a:r>
              <a:rPr lang="en-US" sz="5400" err="1"/>
              <a:t>Esimerkki</a:t>
            </a:r>
            <a:r>
              <a:rPr lang="en-US" sz="5400"/>
              <a:t> Python-</a:t>
            </a:r>
            <a:r>
              <a:rPr lang="en-US" sz="5400" err="1"/>
              <a:t>ohjelmoinnista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BA10-E478-9324-1171-6A81C71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err="1">
                <a:ea typeface="+mn-lt"/>
                <a:cs typeface="+mn-lt"/>
              </a:rPr>
              <a:t>Kirjoita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funktio</a:t>
            </a:r>
            <a:r>
              <a:rPr lang="en-US" sz="4000">
                <a:ea typeface="+mn-lt"/>
                <a:cs typeface="+mn-lt"/>
              </a:rPr>
              <a:t>, </a:t>
            </a:r>
            <a:r>
              <a:rPr lang="en-US" sz="4000" err="1">
                <a:ea typeface="+mn-lt"/>
                <a:cs typeface="+mn-lt"/>
              </a:rPr>
              <a:t>joka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tarkistaa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parametrina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annetun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luvun</a:t>
            </a:r>
            <a:r>
              <a:rPr lang="en-US" sz="4000">
                <a:ea typeface="+mn-lt"/>
                <a:cs typeface="+mn-lt"/>
              </a:rPr>
              <a:t> n </a:t>
            </a:r>
            <a:r>
              <a:rPr lang="en-US" sz="4000" err="1">
                <a:ea typeface="+mn-lt"/>
                <a:cs typeface="+mn-lt"/>
              </a:rPr>
              <a:t>jaollisuuden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kokonaisluvuilla</a:t>
            </a:r>
            <a:r>
              <a:rPr lang="en-US" sz="4000">
                <a:ea typeface="+mn-lt"/>
                <a:cs typeface="+mn-lt"/>
              </a:rPr>
              <a:t> 2...n. (Lähde: </a:t>
            </a:r>
            <a:r>
              <a:rPr lang="en-US" sz="4000" err="1"/>
              <a:t>Kuutio</a:t>
            </a:r>
            <a:r>
              <a:rPr lang="en-US" sz="4000"/>
              <a:t> 9, s. 46, t. 23)</a:t>
            </a:r>
          </a:p>
        </p:txBody>
      </p:sp>
    </p:spTree>
    <p:extLst>
      <p:ext uri="{BB962C8B-B14F-4D97-AF65-F5344CB8AC3E}">
        <p14:creationId xmlns:p14="http://schemas.microsoft.com/office/powerpoint/2010/main" val="2243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1928F2-1D2D-209D-047B-0C99DE45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5310B7-F349-A369-5CFF-1B6751E5B864}"/>
              </a:ext>
            </a:extLst>
          </p:cNvPr>
          <p:cNvSpPr txBox="1">
            <a:spLocks/>
          </p:cNvSpPr>
          <p:nvPr/>
        </p:nvSpPr>
        <p:spPr>
          <a:xfrm>
            <a:off x="400552" y="3825851"/>
            <a:ext cx="1218768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err="1"/>
              <a:t>Tämä</a:t>
            </a:r>
            <a:r>
              <a:rPr lang="en-US" sz="5400"/>
              <a:t> on </a:t>
            </a:r>
            <a:r>
              <a:rPr lang="en-US" sz="5400" err="1"/>
              <a:t>ChatGPT:n</a:t>
            </a:r>
            <a:r>
              <a:rPr lang="en-US" sz="5400"/>
              <a:t> </a:t>
            </a:r>
            <a:r>
              <a:rPr lang="en-US" sz="5400" err="1"/>
              <a:t>antama</a:t>
            </a:r>
            <a:r>
              <a:rPr lang="en-US" sz="5400"/>
              <a:t> </a:t>
            </a:r>
            <a:r>
              <a:rPr lang="en-US" sz="5400" u="sng" err="1"/>
              <a:t>ensimmäinen</a:t>
            </a:r>
            <a:r>
              <a:rPr lang="en-US" sz="5400"/>
              <a:t> </a:t>
            </a:r>
            <a:r>
              <a:rPr lang="en-US" sz="5400" err="1"/>
              <a:t>versio</a:t>
            </a:r>
            <a:r>
              <a:rPr lang="en-US" sz="5400"/>
              <a:t> </a:t>
            </a:r>
            <a:r>
              <a:rPr lang="en-US" sz="5400" err="1"/>
              <a:t>koodista</a:t>
            </a:r>
            <a:r>
              <a:rPr lang="en-US" sz="54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57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2E768-DF7D-5DE8-01E8-B7CA2C6A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AE67-F437-4BB0-D954-7D7F43B4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365125"/>
            <a:ext cx="11197087" cy="1877743"/>
          </a:xfrm>
        </p:spPr>
        <p:txBody>
          <a:bodyPr>
            <a:normAutofit/>
          </a:bodyPr>
          <a:lstStyle/>
          <a:p>
            <a:r>
              <a:rPr lang="en-US" sz="5400"/>
              <a:t>“</a:t>
            </a:r>
            <a:r>
              <a:rPr lang="en-US" sz="5400" err="1"/>
              <a:t>Prompti</a:t>
            </a:r>
            <a:r>
              <a:rPr lang="en-US" sz="5400"/>
              <a:t>” </a:t>
            </a:r>
            <a:r>
              <a:rPr lang="en-US" sz="5400" err="1"/>
              <a:t>sisältää</a:t>
            </a:r>
            <a:r>
              <a:rPr lang="en-US" sz="5400"/>
              <a:t> </a:t>
            </a:r>
            <a:r>
              <a:rPr lang="en-US" sz="5400" err="1"/>
              <a:t>ohjelmointiosaamista</a:t>
            </a:r>
            <a:r>
              <a:rPr lang="en-US" sz="540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9CDEC-FB8D-7008-A423-75352E57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2510287"/>
            <a:ext cx="10870721" cy="3666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err="1">
                <a:ea typeface="+mn-lt"/>
                <a:cs typeface="+mn-lt"/>
              </a:rPr>
              <a:t>Kirjoita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funktio</a:t>
            </a:r>
            <a:r>
              <a:rPr lang="en-US" sz="4000">
                <a:ea typeface="+mn-lt"/>
                <a:cs typeface="+mn-lt"/>
              </a:rPr>
              <a:t>, </a:t>
            </a:r>
            <a:r>
              <a:rPr lang="en-US" sz="4000" err="1">
                <a:ea typeface="+mn-lt"/>
                <a:cs typeface="+mn-lt"/>
              </a:rPr>
              <a:t>joka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tarkistaa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parametrina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annetun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luvun</a:t>
            </a:r>
            <a:r>
              <a:rPr lang="en-US" sz="4000">
                <a:ea typeface="+mn-lt"/>
                <a:cs typeface="+mn-lt"/>
              </a:rPr>
              <a:t> n </a:t>
            </a:r>
            <a:r>
              <a:rPr lang="en-US" sz="4000" err="1">
                <a:ea typeface="+mn-lt"/>
                <a:cs typeface="+mn-lt"/>
              </a:rPr>
              <a:t>jaollisuuden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kokonaisluvuilla</a:t>
            </a:r>
            <a:r>
              <a:rPr lang="en-US" sz="4000">
                <a:ea typeface="+mn-lt"/>
                <a:cs typeface="+mn-lt"/>
              </a:rPr>
              <a:t> 2...n. (Lähde: </a:t>
            </a:r>
            <a:r>
              <a:rPr lang="en-US" sz="4000" err="1"/>
              <a:t>Kuutio</a:t>
            </a:r>
            <a:r>
              <a:rPr lang="en-US" sz="4000"/>
              <a:t> 9, s. 46, t. 23)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 sz="4000"/>
              <a:t>Tosin </a:t>
            </a:r>
            <a:r>
              <a:rPr lang="en-US" sz="4000" err="1"/>
              <a:t>ohjelman</a:t>
            </a:r>
            <a:r>
              <a:rPr lang="en-US" sz="4000"/>
              <a:t> </a:t>
            </a:r>
            <a:r>
              <a:rPr lang="en-US" sz="4000" err="1"/>
              <a:t>olisi</a:t>
            </a:r>
            <a:r>
              <a:rPr lang="en-US" sz="4000"/>
              <a:t> </a:t>
            </a:r>
            <a:r>
              <a:rPr lang="en-US" sz="4000" err="1"/>
              <a:t>varmasti</a:t>
            </a:r>
            <a:r>
              <a:rPr lang="en-US" sz="4000"/>
              <a:t> </a:t>
            </a:r>
            <a:r>
              <a:rPr lang="en-US" sz="4000" err="1"/>
              <a:t>saanut</a:t>
            </a:r>
            <a:r>
              <a:rPr lang="en-US" sz="4000"/>
              <a:t> </a:t>
            </a:r>
            <a:r>
              <a:rPr lang="en-US" sz="4000" err="1"/>
              <a:t>tekoälyltä</a:t>
            </a:r>
            <a:r>
              <a:rPr lang="en-US" sz="4000"/>
              <a:t> </a:t>
            </a:r>
            <a:r>
              <a:rPr lang="en-US" sz="4000" err="1"/>
              <a:t>myös</a:t>
            </a:r>
            <a:r>
              <a:rPr lang="en-US" sz="4000"/>
              <a:t> </a:t>
            </a:r>
            <a:r>
              <a:rPr lang="en-US" sz="4000" err="1"/>
              <a:t>ilman</a:t>
            </a:r>
            <a:r>
              <a:rPr lang="en-US" sz="4000"/>
              <a:t> </a:t>
            </a:r>
            <a:r>
              <a:rPr lang="en-US" sz="4000" err="1"/>
              <a:t>ohjelmointisanastoa</a:t>
            </a:r>
            <a:endParaRPr lang="en-US" sz="400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DA110298-85E2-B4B3-43D2-88B75FCE2569}"/>
              </a:ext>
            </a:extLst>
          </p:cNvPr>
          <p:cNvSpPr/>
          <p:nvPr/>
        </p:nvSpPr>
        <p:spPr>
          <a:xfrm>
            <a:off x="2122099" y="2372265"/>
            <a:ext cx="1759788" cy="828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A08EC45-597D-B3BD-E14A-534BE31E4385}"/>
              </a:ext>
            </a:extLst>
          </p:cNvPr>
          <p:cNvSpPr/>
          <p:nvPr/>
        </p:nvSpPr>
        <p:spPr>
          <a:xfrm>
            <a:off x="6898258" y="2380890"/>
            <a:ext cx="2823713" cy="828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34DFAC-7BE0-373D-60D2-F7F91DA3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" y="69011"/>
            <a:ext cx="12051102" cy="2355012"/>
          </a:xfrm>
        </p:spPr>
        <p:txBody>
          <a:bodyPr>
            <a:normAutofit/>
          </a:bodyPr>
          <a:lstStyle/>
          <a:p>
            <a:r>
              <a:rPr lang="fi-FI" sz="6000"/>
              <a:t>Työpajassa koodaamme nyt ilman minkäänlaista ohjelmointiosaamista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F06650-8066-EAE8-53CC-E3FD82DF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1" y="23259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err="1"/>
              <a:t>Laadimme</a:t>
            </a:r>
            <a:r>
              <a:rPr lang="en-US" sz="4000"/>
              <a:t> </a:t>
            </a:r>
            <a:r>
              <a:rPr lang="en-US" sz="4000" err="1"/>
              <a:t>siis</a:t>
            </a:r>
            <a:r>
              <a:rPr lang="en-US" sz="4000"/>
              <a:t> </a:t>
            </a:r>
            <a:r>
              <a:rPr lang="en-US" sz="4000" err="1"/>
              <a:t>nyt</a:t>
            </a:r>
            <a:r>
              <a:rPr lang="en-US" sz="4000"/>
              <a:t> </a:t>
            </a:r>
            <a:r>
              <a:rPr lang="en-US" sz="4000" err="1"/>
              <a:t>selaimessa</a:t>
            </a:r>
            <a:r>
              <a:rPr lang="en-US" sz="4000"/>
              <a:t> </a:t>
            </a:r>
            <a:r>
              <a:rPr lang="en-US" sz="4000" err="1"/>
              <a:t>toimivan</a:t>
            </a:r>
            <a:r>
              <a:rPr lang="en-US" sz="4000"/>
              <a:t> </a:t>
            </a:r>
            <a:r>
              <a:rPr lang="en-US" sz="4000" err="1"/>
              <a:t>opetusohjelman</a:t>
            </a:r>
            <a:r>
              <a:rPr lang="en-US" sz="4000"/>
              <a:t> </a:t>
            </a:r>
            <a:r>
              <a:rPr lang="en-US" sz="4000" err="1"/>
              <a:t>tekoälyn</a:t>
            </a:r>
            <a:r>
              <a:rPr lang="en-US" sz="4000"/>
              <a:t> </a:t>
            </a:r>
            <a:r>
              <a:rPr lang="en-US" sz="4000" err="1"/>
              <a:t>avulla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Jos </a:t>
            </a:r>
            <a:r>
              <a:rPr lang="en-US" sz="4000" err="1"/>
              <a:t>mielessäsi</a:t>
            </a:r>
            <a:r>
              <a:rPr lang="en-US" sz="4000"/>
              <a:t> on </a:t>
            </a:r>
            <a:r>
              <a:rPr lang="en-US" sz="4000" err="1"/>
              <a:t>jokin</a:t>
            </a:r>
            <a:r>
              <a:rPr lang="en-US" sz="4000"/>
              <a:t> </a:t>
            </a:r>
            <a:r>
              <a:rPr lang="en-US" sz="4000" err="1"/>
              <a:t>muu</a:t>
            </a:r>
            <a:r>
              <a:rPr lang="en-US" sz="4000"/>
              <a:t> idea, </a:t>
            </a:r>
            <a:r>
              <a:rPr lang="en-US" sz="4000" err="1"/>
              <a:t>olet</a:t>
            </a:r>
            <a:r>
              <a:rPr lang="en-US" sz="4000"/>
              <a:t> </a:t>
            </a:r>
            <a:r>
              <a:rPr lang="en-US" sz="4000" err="1"/>
              <a:t>tietenkin</a:t>
            </a:r>
            <a:r>
              <a:rPr lang="en-US" sz="4000"/>
              <a:t> </a:t>
            </a:r>
            <a:r>
              <a:rPr lang="en-US" sz="4000" err="1"/>
              <a:t>vapaa</a:t>
            </a:r>
            <a:r>
              <a:rPr lang="en-US" sz="4000"/>
              <a:t> </a:t>
            </a:r>
            <a:r>
              <a:rPr lang="en-US" sz="4000" err="1"/>
              <a:t>kehittelemään</a:t>
            </a:r>
            <a:r>
              <a:rPr lang="en-US" sz="4000"/>
              <a:t> </a:t>
            </a:r>
            <a:r>
              <a:rPr lang="en-US" sz="4000" err="1"/>
              <a:t>sitä</a:t>
            </a:r>
            <a:r>
              <a:rPr lang="en-US" sz="4000"/>
              <a:t>!</a:t>
            </a:r>
          </a:p>
          <a:p>
            <a:pPr marL="0" indent="0">
              <a:buNone/>
            </a:pPr>
            <a:r>
              <a:rPr lang="en-US" sz="4000" err="1"/>
              <a:t>Valinnaisen</a:t>
            </a:r>
            <a:r>
              <a:rPr lang="en-US" sz="4000"/>
              <a:t> </a:t>
            </a:r>
            <a:r>
              <a:rPr lang="en-US" sz="4000" err="1"/>
              <a:t>ohjelmoinnin</a:t>
            </a:r>
            <a:r>
              <a:rPr lang="en-US" sz="4000"/>
              <a:t> ja </a:t>
            </a:r>
            <a:r>
              <a:rPr lang="en-US" sz="4000" err="1"/>
              <a:t>TVT:n</a:t>
            </a:r>
            <a:r>
              <a:rPr lang="en-US" sz="4000"/>
              <a:t> </a:t>
            </a:r>
            <a:r>
              <a:rPr lang="en-US" sz="4000" err="1"/>
              <a:t>kurssilla</a:t>
            </a:r>
            <a:r>
              <a:rPr lang="en-US" sz="4000"/>
              <a:t> </a:t>
            </a:r>
            <a:r>
              <a:rPr lang="en-US" sz="4000" err="1"/>
              <a:t>oppilaat</a:t>
            </a:r>
            <a:r>
              <a:rPr lang="en-US" sz="4000"/>
              <a:t> </a:t>
            </a:r>
            <a:r>
              <a:rPr lang="en-US" sz="4000" err="1"/>
              <a:t>ovat</a:t>
            </a:r>
            <a:r>
              <a:rPr lang="en-US" sz="4000"/>
              <a:t> </a:t>
            </a:r>
            <a:r>
              <a:rPr lang="en-US" sz="4000" err="1"/>
              <a:t>laatineet</a:t>
            </a:r>
            <a:r>
              <a:rPr lang="en-US" sz="4000"/>
              <a:t> </a:t>
            </a:r>
            <a:r>
              <a:rPr lang="en-US" sz="4000" err="1"/>
              <a:t>selaimessa</a:t>
            </a:r>
            <a:r>
              <a:rPr lang="en-US" sz="4000"/>
              <a:t> </a:t>
            </a:r>
            <a:r>
              <a:rPr lang="en-US" sz="4000" err="1"/>
              <a:t>toimivia</a:t>
            </a:r>
            <a:r>
              <a:rPr lang="en-US" sz="4000"/>
              <a:t> </a:t>
            </a:r>
            <a:r>
              <a:rPr lang="en-US" sz="4000" err="1"/>
              <a:t>pelejä</a:t>
            </a: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1601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9C7C-5107-227F-06A1-44C08C8D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4" y="112143"/>
            <a:ext cx="11757803" cy="6633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err="1"/>
              <a:t>Tarvitset</a:t>
            </a:r>
            <a:r>
              <a:rPr lang="en-US" sz="3600"/>
              <a:t> </a:t>
            </a:r>
            <a:r>
              <a:rPr lang="en-US" sz="3600" err="1"/>
              <a:t>läppärin</a:t>
            </a:r>
            <a:endParaRPr lang="en-US" sz="3600"/>
          </a:p>
          <a:p>
            <a:r>
              <a:rPr lang="en-US" sz="3600" err="1"/>
              <a:t>NotePad</a:t>
            </a:r>
            <a:r>
              <a:rPr lang="en-US" sz="3600"/>
              <a:t>++ </a:t>
            </a:r>
            <a:r>
              <a:rPr lang="en-US" sz="3600" err="1"/>
              <a:t>parempi</a:t>
            </a:r>
            <a:endParaRPr lang="en-US" sz="3600"/>
          </a:p>
          <a:p>
            <a:r>
              <a:rPr lang="en-US" sz="3600" err="1"/>
              <a:t>Muistiollakin</a:t>
            </a:r>
            <a:r>
              <a:rPr lang="en-US" sz="3600"/>
              <a:t> </a:t>
            </a:r>
            <a:r>
              <a:rPr lang="en-US" sz="3600" err="1"/>
              <a:t>pärjää</a:t>
            </a:r>
            <a:endParaRPr lang="en-US" sz="3600"/>
          </a:p>
          <a:p>
            <a:r>
              <a:rPr lang="en-US" sz="3600" err="1"/>
              <a:t>Valitse</a:t>
            </a:r>
            <a:r>
              <a:rPr lang="en-US" sz="3600"/>
              <a:t> </a:t>
            </a:r>
            <a:r>
              <a:rPr lang="en-US" sz="3600" err="1"/>
              <a:t>aihepiiri</a:t>
            </a:r>
            <a:endParaRPr lang="en-US" sz="3600"/>
          </a:p>
          <a:p>
            <a:r>
              <a:rPr lang="en-US" sz="3600" err="1"/>
              <a:t>Kuvaile</a:t>
            </a:r>
            <a:r>
              <a:rPr lang="en-US" sz="3600"/>
              <a:t>, </a:t>
            </a:r>
            <a:r>
              <a:rPr lang="en-US" sz="3600" err="1"/>
              <a:t>mitä</a:t>
            </a:r>
            <a:r>
              <a:rPr lang="en-US" sz="3600"/>
              <a:t> </a:t>
            </a:r>
            <a:r>
              <a:rPr lang="en-US" sz="3600" err="1"/>
              <a:t>ohjelman</a:t>
            </a:r>
            <a:r>
              <a:rPr lang="en-US" sz="3600"/>
              <a:t> </a:t>
            </a:r>
            <a:r>
              <a:rPr lang="en-US" sz="3600" err="1"/>
              <a:t>pitäisi</a:t>
            </a:r>
            <a:r>
              <a:rPr lang="en-US" sz="3600"/>
              <a:t> </a:t>
            </a:r>
            <a:r>
              <a:rPr lang="en-US" sz="3600" err="1"/>
              <a:t>tehdä</a:t>
            </a:r>
            <a:endParaRPr lang="en-US" sz="3600"/>
          </a:p>
          <a:p>
            <a:r>
              <a:rPr lang="en-US" sz="3600" err="1"/>
              <a:t>Kopioi</a:t>
            </a:r>
            <a:r>
              <a:rPr lang="en-US" sz="3600"/>
              <a:t> </a:t>
            </a:r>
            <a:r>
              <a:rPr lang="en-US" sz="3600" err="1"/>
              <a:t>koodi</a:t>
            </a:r>
            <a:r>
              <a:rPr lang="en-US" sz="3600"/>
              <a:t> ja </a:t>
            </a:r>
            <a:r>
              <a:rPr lang="en-US" sz="3600" err="1"/>
              <a:t>tallenna</a:t>
            </a:r>
            <a:r>
              <a:rPr lang="en-US" sz="3600"/>
              <a:t> se </a:t>
            </a:r>
            <a:r>
              <a:rPr lang="en-US" sz="3600" err="1"/>
              <a:t>esimerkiksi</a:t>
            </a:r>
            <a:r>
              <a:rPr lang="en-US" sz="3600"/>
              <a:t> </a:t>
            </a:r>
            <a:r>
              <a:rPr lang="en-US" sz="3600" err="1"/>
              <a:t>Lataukset-kansioon</a:t>
            </a:r>
            <a:r>
              <a:rPr lang="en-US" sz="3600"/>
              <a:t> html-</a:t>
            </a:r>
            <a:r>
              <a:rPr lang="en-US" sz="3600" err="1"/>
              <a:t>tyyppisenä</a:t>
            </a:r>
            <a:endParaRPr lang="en-US" sz="3600"/>
          </a:p>
          <a:p>
            <a:r>
              <a:rPr lang="en-US" sz="3600" err="1"/>
              <a:t>Testaa</a:t>
            </a:r>
            <a:r>
              <a:rPr lang="en-US" sz="3600"/>
              <a:t> ja </a:t>
            </a:r>
            <a:r>
              <a:rPr lang="en-US" sz="3600" err="1"/>
              <a:t>palaa</a:t>
            </a:r>
            <a:r>
              <a:rPr lang="en-US" sz="3600"/>
              <a:t> </a:t>
            </a:r>
            <a:r>
              <a:rPr lang="en-US" sz="3600" err="1"/>
              <a:t>tarkentamaan</a:t>
            </a:r>
            <a:r>
              <a:rPr lang="en-US" sz="3600"/>
              <a:t> </a:t>
            </a:r>
            <a:r>
              <a:rPr lang="en-US" sz="3600" err="1"/>
              <a:t>vaatimuksia</a:t>
            </a:r>
            <a:r>
              <a:rPr lang="en-US" sz="3600"/>
              <a:t> ja </a:t>
            </a:r>
            <a:r>
              <a:rPr lang="en-US" sz="3600" err="1"/>
              <a:t>pyytämään</a:t>
            </a:r>
            <a:r>
              <a:rPr lang="en-US" sz="3600"/>
              <a:t> </a:t>
            </a:r>
            <a:r>
              <a:rPr lang="en-US" sz="3600" err="1"/>
              <a:t>korjauksia</a:t>
            </a:r>
            <a:endParaRPr lang="en-US" sz="3600"/>
          </a:p>
          <a:p>
            <a:r>
              <a:rPr lang="en-US" sz="3600" err="1"/>
              <a:t>Esimerkit</a:t>
            </a:r>
            <a:r>
              <a:rPr lang="en-US" sz="3600"/>
              <a:t>: </a:t>
            </a:r>
            <a:r>
              <a:rPr lang="en-US" sz="3600" err="1"/>
              <a:t>prosenttilaskuharjoitus</a:t>
            </a:r>
            <a:r>
              <a:rPr lang="en-US" sz="3600"/>
              <a:t> ja </a:t>
            </a:r>
            <a:r>
              <a:rPr lang="en-US" sz="3600" err="1"/>
              <a:t>ruotsin</a:t>
            </a:r>
            <a:r>
              <a:rPr lang="en-US" sz="3600"/>
              <a:t> </a:t>
            </a:r>
            <a:r>
              <a:rPr lang="en-US" sz="3600" err="1"/>
              <a:t>epäsäännölliset</a:t>
            </a:r>
            <a:r>
              <a:rPr lang="en-US" sz="3600"/>
              <a:t> </a:t>
            </a:r>
            <a:r>
              <a:rPr lang="en-US" sz="3600" err="1"/>
              <a:t>verbit</a:t>
            </a:r>
            <a:r>
              <a:rPr lang="en-US" sz="3600"/>
              <a:t>…</a:t>
            </a:r>
          </a:p>
          <a:p>
            <a:endParaRPr lang="en-US" sz="36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6C69BBC-77E5-FC7E-1BFA-7861C2FF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13" y="600058"/>
            <a:ext cx="2331699" cy="73281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8555D75-CF82-16B9-596B-4A9ABDDC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13" y="1332876"/>
            <a:ext cx="1720216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9952446-DE94-292B-4721-6F70CCC7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1" y="125046"/>
            <a:ext cx="5430008" cy="310558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A0E52D6-8BE4-47DB-51EF-B8548785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1" y="3537051"/>
            <a:ext cx="5430008" cy="3096057"/>
          </a:xfrm>
          <a:prstGeom prst="rect">
            <a:avLst/>
          </a:prstGeom>
        </p:spPr>
      </p:pic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A3C3A4DE-E939-3B26-6B66-2E889FEA6656}"/>
              </a:ext>
            </a:extLst>
          </p:cNvPr>
          <p:cNvSpPr/>
          <p:nvPr/>
        </p:nvSpPr>
        <p:spPr>
          <a:xfrm>
            <a:off x="5695350" y="267419"/>
            <a:ext cx="5021534" cy="2597981"/>
          </a:xfrm>
          <a:prstGeom prst="wedgeRoundRectCallout">
            <a:avLst>
              <a:gd name="adj1" fmla="val -118421"/>
              <a:gd name="adj2" fmla="val 90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/>
              <a:t>Tekninen vaatimusmäärittely tekoälylle: oppilas pyöristää vastaukset kokonaisluvuiksi </a:t>
            </a:r>
            <a:r>
              <a:rPr lang="fi-FI" sz="2400">
                <a:sym typeface="Wingdings" panose="05000000000000000000" pitchFamily="2" charset="2"/>
              </a:rPr>
              <a:t> tekoälyn tulee tehdä koodi, joka tarkistaa vastaukset kokonaisten tarkkuudella</a:t>
            </a:r>
            <a:endParaRPr lang="fi-FI" sz="2400"/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BA1C0B1E-8B13-E086-AFCD-DDFB736C824B}"/>
              </a:ext>
            </a:extLst>
          </p:cNvPr>
          <p:cNvSpPr/>
          <p:nvPr/>
        </p:nvSpPr>
        <p:spPr>
          <a:xfrm>
            <a:off x="5632089" y="3361426"/>
            <a:ext cx="5021534" cy="2597981"/>
          </a:xfrm>
          <a:prstGeom prst="wedgeRoundRectCallout">
            <a:avLst>
              <a:gd name="adj1" fmla="val -117905"/>
              <a:gd name="adj2" fmla="val 60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/>
              <a:t>Didaktinen vaatimusmäärittely tekoälylle: tehtävätyyppien tulee vaihdella satunnaisesti prosenttiluvun laskemisen ja prosenttiarvon laskemisen kesken </a:t>
            </a:r>
          </a:p>
        </p:txBody>
      </p:sp>
    </p:spTree>
    <p:extLst>
      <p:ext uri="{BB962C8B-B14F-4D97-AF65-F5344CB8AC3E}">
        <p14:creationId xmlns:p14="http://schemas.microsoft.com/office/powerpoint/2010/main" val="7283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Office-teema</vt:lpstr>
      <vt:lpstr>Tekoäly koodaamisen apuna yläkoulussa  Pasi Kiema, Orivesi</vt:lpstr>
      <vt:lpstr>PowerPoint Presentation</vt:lpstr>
      <vt:lpstr>Johdanto</vt:lpstr>
      <vt:lpstr>Mitä tänään tarvitsee osata koodatakseen? Esimerkki Python-ohjelmoinnista</vt:lpstr>
      <vt:lpstr>PowerPoint Presentation</vt:lpstr>
      <vt:lpstr>“Prompti” sisältää ohjelmointiosaamista!</vt:lpstr>
      <vt:lpstr>Työpajassa koodaamme nyt ilman minkäänlaista ohjelmointiosaamista </vt:lpstr>
      <vt:lpstr>PowerPoint Presentation</vt:lpstr>
      <vt:lpstr>PowerPoint Presentation</vt:lpstr>
      <vt:lpstr>PowerPoint Presentation</vt:lpstr>
      <vt:lpstr>”Promptit” 1/5</vt:lpstr>
      <vt:lpstr>”Promptit” 2/5</vt:lpstr>
      <vt:lpstr>”Promptit” 3/5</vt:lpstr>
      <vt:lpstr>”Promptit” 4/5</vt:lpstr>
      <vt:lpstr>”Promptit” 5/5</vt:lpstr>
      <vt:lpstr>PowerPoint Presentation</vt:lpstr>
      <vt:lpstr>Työn ohessa vapaamuotoista keskustelua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2026-03-09T07:57:26Z</dcterms:created>
  <dcterms:modified xsi:type="dcterms:W3CDTF">2026-03-10T13:24:38Z</dcterms:modified>
</cp:coreProperties>
</file>