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70" r:id="rId11"/>
    <p:sldId id="268" r:id="rId12"/>
    <p:sldId id="271" r:id="rId13"/>
    <p:sldId id="265" r:id="rId14"/>
    <p:sldId id="262" r:id="rId15"/>
    <p:sldId id="272" r:id="rId16"/>
    <p:sldId id="274" r:id="rId17"/>
    <p:sldId id="273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5286-BB0D-4D34-91ED-134C5EC1EC63}" type="datetimeFigureOut">
              <a:rPr lang="fi-FI" smtClean="0"/>
              <a:t>27.1.2015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3D88-2CB7-47AF-94AC-6B9B2586DA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801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5286-BB0D-4D34-91ED-134C5EC1EC63}" type="datetimeFigureOut">
              <a:rPr lang="fi-FI" smtClean="0"/>
              <a:t>27.1.2015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3D88-2CB7-47AF-94AC-6B9B2586DA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354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5286-BB0D-4D34-91ED-134C5EC1EC63}" type="datetimeFigureOut">
              <a:rPr lang="fi-FI" smtClean="0"/>
              <a:t>27.1.2015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3D88-2CB7-47AF-94AC-6B9B2586DA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719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5286-BB0D-4D34-91ED-134C5EC1EC63}" type="datetimeFigureOut">
              <a:rPr lang="fi-FI" smtClean="0"/>
              <a:t>27.1.2015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3D88-2CB7-47AF-94AC-6B9B2586DA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199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5286-BB0D-4D34-91ED-134C5EC1EC63}" type="datetimeFigureOut">
              <a:rPr lang="fi-FI" smtClean="0"/>
              <a:t>27.1.2015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3D88-2CB7-47AF-94AC-6B9B2586DA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005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5286-BB0D-4D34-91ED-134C5EC1EC63}" type="datetimeFigureOut">
              <a:rPr lang="fi-FI" smtClean="0"/>
              <a:t>27.1.2015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3D88-2CB7-47AF-94AC-6B9B2586DA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07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5286-BB0D-4D34-91ED-134C5EC1EC63}" type="datetimeFigureOut">
              <a:rPr lang="fi-FI" smtClean="0"/>
              <a:t>27.1.2015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3D88-2CB7-47AF-94AC-6B9B2586DA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91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5286-BB0D-4D34-91ED-134C5EC1EC63}" type="datetimeFigureOut">
              <a:rPr lang="fi-FI" smtClean="0"/>
              <a:t>27.1.2015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3D88-2CB7-47AF-94AC-6B9B2586DA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161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5286-BB0D-4D34-91ED-134C5EC1EC63}" type="datetimeFigureOut">
              <a:rPr lang="fi-FI" smtClean="0"/>
              <a:t>27.1.2015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3D88-2CB7-47AF-94AC-6B9B2586DA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345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5286-BB0D-4D34-91ED-134C5EC1EC63}" type="datetimeFigureOut">
              <a:rPr lang="fi-FI" smtClean="0"/>
              <a:t>27.1.2015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3D88-2CB7-47AF-94AC-6B9B2586DA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645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5286-BB0D-4D34-91ED-134C5EC1EC63}" type="datetimeFigureOut">
              <a:rPr lang="fi-FI" smtClean="0"/>
              <a:t>27.1.2015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3D88-2CB7-47AF-94AC-6B9B2586DA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970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75286-BB0D-4D34-91ED-134C5EC1EC63}" type="datetimeFigureOut">
              <a:rPr lang="fi-FI" smtClean="0"/>
              <a:t>27.1.2015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63D88-2CB7-47AF-94AC-6B9B2586DA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508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6600" dirty="0" smtClean="0"/>
              <a:t>Klassinen todennäköisyys</a:t>
            </a:r>
            <a:endParaRPr lang="fi-FI" sz="6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4000" dirty="0" smtClean="0"/>
              <a:t>Kertaus ja alkeistapausten symmetrisyys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9801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000" dirty="0" smtClean="0"/>
              <a:t>Mitkä ovat alkeistapaukset?</a:t>
            </a:r>
            <a:endParaRPr lang="fi-FI" sz="6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i-FI" sz="6000" dirty="0" smtClean="0"/>
              <a:t>VASTAUS</a:t>
            </a:r>
          </a:p>
          <a:p>
            <a:r>
              <a:rPr lang="fi-FI" sz="6000" dirty="0" smtClean="0"/>
              <a:t>klaava – klaava</a:t>
            </a:r>
          </a:p>
          <a:p>
            <a:r>
              <a:rPr lang="fi-FI" sz="6000" dirty="0" smtClean="0"/>
              <a:t>klaava – kruunu</a:t>
            </a:r>
          </a:p>
          <a:p>
            <a:r>
              <a:rPr lang="fi-FI" sz="6000" dirty="0" smtClean="0"/>
              <a:t>kruunu – klaava</a:t>
            </a:r>
          </a:p>
          <a:p>
            <a:r>
              <a:rPr lang="fi-FI" sz="6000" dirty="0" smtClean="0"/>
              <a:t>kruunu - kruunu</a:t>
            </a:r>
            <a:endParaRPr lang="fi-FI" sz="6000" dirty="0"/>
          </a:p>
        </p:txBody>
      </p:sp>
    </p:spTree>
    <p:extLst>
      <p:ext uri="{BB962C8B-B14F-4D97-AF65-F5344CB8AC3E}">
        <p14:creationId xmlns:p14="http://schemas.microsoft.com/office/powerpoint/2010/main" val="27865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6000" dirty="0" smtClean="0"/>
              <a:t>Montako suotuisia ja kaikkia alkeistapauksia on?</a:t>
            </a:r>
            <a:endParaRPr lang="fi-FI" sz="6000" dirty="0"/>
          </a:p>
        </p:txBody>
      </p:sp>
    </p:spTree>
    <p:extLst>
      <p:ext uri="{BB962C8B-B14F-4D97-AF65-F5344CB8AC3E}">
        <p14:creationId xmlns:p14="http://schemas.microsoft.com/office/powerpoint/2010/main" val="101058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6000" dirty="0" smtClean="0"/>
              <a:t>Montako suotuisia ja kaikkia alkeistapauksia on?</a:t>
            </a:r>
            <a:endParaRPr lang="fi-FI" sz="6000" dirty="0"/>
          </a:p>
        </p:txBody>
      </p:sp>
      <p:sp>
        <p:nvSpPr>
          <p:cNvPr id="3" name="Tekstiruutu 2"/>
          <p:cNvSpPr txBox="1"/>
          <p:nvPr/>
        </p:nvSpPr>
        <p:spPr>
          <a:xfrm>
            <a:off x="1676400" y="2489200"/>
            <a:ext cx="8089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6000" dirty="0" smtClean="0"/>
              <a:t>Suotuisia on yksi.</a:t>
            </a:r>
          </a:p>
          <a:p>
            <a:r>
              <a:rPr lang="fi-FI" sz="6000" dirty="0" smtClean="0"/>
              <a:t>Kaikkia on neljä.</a:t>
            </a:r>
            <a:endParaRPr lang="fi-FI" sz="6000" dirty="0"/>
          </a:p>
        </p:txBody>
      </p:sp>
    </p:spTree>
    <p:extLst>
      <p:ext uri="{BB962C8B-B14F-4D97-AF65-F5344CB8AC3E}">
        <p14:creationId xmlns:p14="http://schemas.microsoft.com/office/powerpoint/2010/main" val="387656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758825"/>
            <a:ext cx="10515600" cy="1325563"/>
          </a:xfrm>
        </p:spPr>
        <p:txBody>
          <a:bodyPr>
            <a:noAutofit/>
          </a:bodyPr>
          <a:lstStyle/>
          <a:p>
            <a:r>
              <a:rPr lang="fi-FI" sz="6000" dirty="0" smtClean="0"/>
              <a:t>Mikä on todennäköisyys, että saadaan kaksi klaava heitettäessä kahta kolikkoa?</a:t>
            </a:r>
            <a:endParaRPr lang="fi-FI" sz="6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09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i-FI" sz="5400" dirty="0" smtClean="0"/>
                  <a:t>VASTAUS </a:t>
                </a:r>
                <a14:m>
                  <m:oMath xmlns:m="http://schemas.openxmlformats.org/officeDocument/2006/math">
                    <m:r>
                      <a:rPr lang="fi-FI" sz="5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fi-FI" sz="5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sz="5400" b="0" i="1" smtClean="0">
                            <a:latin typeface="Cambria Math" panose="02040503050406030204" pitchFamily="18" charset="0"/>
                          </a:rPr>
                          <m:t>𝑠𝑎𝑎𝑑𝑎𝑎𝑛</m:t>
                        </m:r>
                        <m:r>
                          <a:rPr lang="fi-FI" sz="5400" b="0" i="1" smtClean="0">
                            <a:latin typeface="Cambria Math" panose="02040503050406030204" pitchFamily="18" charset="0"/>
                          </a:rPr>
                          <m:t> 2 </m:t>
                        </m:r>
                        <m:r>
                          <a:rPr lang="fi-FI" sz="5400" b="0" i="1" smtClean="0">
                            <a:latin typeface="Cambria Math" panose="02040503050406030204" pitchFamily="18" charset="0"/>
                          </a:rPr>
                          <m:t>𝑘𝑙𝑎𝑎𝑣𝑎𝑎</m:t>
                        </m:r>
                      </m:e>
                    </m:d>
                    <m:r>
                      <a:rPr lang="fi-FI" sz="5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fi-FI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i-FI" sz="5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fi-FI" sz="5400" b="0" i="1" smtClean="0">
                        <a:latin typeface="Cambria Math" panose="02040503050406030204" pitchFamily="18" charset="0"/>
                      </a:rPr>
                      <m:t>=0,25=25 %</m:t>
                    </m:r>
                  </m:oMath>
                </a14:m>
                <a:endParaRPr lang="fi-FI" sz="5400" dirty="0"/>
              </a:p>
            </p:txBody>
          </p:sp>
        </mc:Choice>
        <mc:Fallback>
          <p:sp>
            <p:nvSpPr>
              <p:cNvPr id="3" name="Sisällön paikkamerkk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095625"/>
                <a:ext cx="10515600" cy="4351338"/>
              </a:xfrm>
              <a:blipFill rotWithShape="0">
                <a:blip r:embed="rId2"/>
                <a:stretch>
                  <a:fillRect l="-3130" t="-5742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004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1300" y="1152525"/>
            <a:ext cx="10515600" cy="1325563"/>
          </a:xfrm>
        </p:spPr>
        <p:txBody>
          <a:bodyPr>
            <a:noAutofit/>
          </a:bodyPr>
          <a:lstStyle/>
          <a:p>
            <a:r>
              <a:rPr lang="fi-FI" sz="6000" dirty="0" smtClean="0"/>
              <a:t>Alkeistapaukset </a:t>
            </a:r>
            <a:r>
              <a:rPr lang="fi-FI" sz="6000" u="sng" dirty="0" smtClean="0"/>
              <a:t>eivät</a:t>
            </a:r>
            <a:r>
              <a:rPr lang="fi-FI" sz="6000" dirty="0" smtClean="0"/>
              <a:t> ole symmetriset.</a:t>
            </a:r>
            <a:br>
              <a:rPr lang="fi-FI" sz="6000" dirty="0" smtClean="0"/>
            </a:br>
            <a:r>
              <a:rPr lang="fi-FI" sz="6000" dirty="0" smtClean="0"/>
              <a:t>Niiden todennäköisyydet ovat erisuuret.</a:t>
            </a:r>
            <a:endParaRPr lang="fi-FI" sz="6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49800" y="3479799"/>
            <a:ext cx="7226300" cy="3009901"/>
          </a:xfrm>
        </p:spPr>
        <p:txBody>
          <a:bodyPr>
            <a:normAutofit/>
          </a:bodyPr>
          <a:lstStyle/>
          <a:p>
            <a:r>
              <a:rPr lang="fi-FI" sz="4400" dirty="0" smtClean="0"/>
              <a:t>klaava ja klaava		25 %</a:t>
            </a:r>
          </a:p>
          <a:p>
            <a:r>
              <a:rPr lang="fi-FI" sz="4400" dirty="0" smtClean="0"/>
              <a:t>klaava ja kruunu		50 %</a:t>
            </a:r>
          </a:p>
          <a:p>
            <a:r>
              <a:rPr lang="fi-FI" sz="4400" dirty="0" smtClean="0"/>
              <a:t>kruunu ja kruunu</a:t>
            </a:r>
            <a:r>
              <a:rPr lang="fi-FI" sz="4400" dirty="0" smtClean="0"/>
              <a:t> 		25 %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31625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Muutamille oppilaille tiedoksi: Oikaisu sivun 103 tehtävään 10 a (kirjan takanakin on väärä vastaus)</a:t>
            </a:r>
            <a:endParaRPr lang="fi-F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 smtClean="0"/>
                  <a:t>Nea menee kauppaan yksin, jos Leevi nostaa pakasta </a:t>
                </a:r>
                <a:r>
                  <a:rPr lang="fi-FI" b="1" dirty="0" smtClean="0"/>
                  <a:t>suuremman</a:t>
                </a:r>
                <a:r>
                  <a:rPr lang="fi-FI" dirty="0" smtClean="0"/>
                  <a:t> kuin kahdeksan. Näitä suotuisia alkeistapauksia ovat kortit 9, 10, jätkä, kuningatar, kuningas ja ässä kussakin maassa </a:t>
                </a:r>
                <a:r>
                  <a:rPr lang="fi-FI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4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∙6=24</m:t>
                    </m:r>
                  </m:oMath>
                </a14:m>
                <a:r>
                  <a:rPr lang="fi-FI" b="0" dirty="0" smtClean="0"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</a:p>
              <a:p>
                <a:r>
                  <a:rPr lang="fi-FI" dirty="0" smtClean="0"/>
                  <a:t>Nea menee kauppaan myös  siinä tapauksessa, että tulee </a:t>
                </a:r>
                <a:r>
                  <a:rPr lang="fi-FI" dirty="0" err="1" smtClean="0"/>
                  <a:t>samankokoinen</a:t>
                </a:r>
                <a:r>
                  <a:rPr lang="fi-FI" dirty="0" smtClean="0"/>
                  <a:t> kortti. Niitä on pakassa jäljellä kolme.</a:t>
                </a:r>
              </a:p>
              <a:p>
                <a:r>
                  <a:rPr lang="fi-FI" dirty="0" smtClean="0"/>
                  <a:t>Yhteensä suotuisia alkeistapauksia on siis 24+3=27</a:t>
                </a:r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𝑁𝑒𝑎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𝑚𝑒𝑛𝑒𝑒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𝑘𝑎𝑢𝑝𝑝𝑎𝑎𝑛</m:t>
                        </m:r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51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≈0,53=53%</m:t>
                    </m:r>
                  </m:oMath>
                </a14:m>
                <a:endParaRPr lang="fi-FI" dirty="0"/>
              </a:p>
            </p:txBody>
          </p:sp>
        </mc:Choice>
        <mc:Fallback>
          <p:sp>
            <p:nvSpPr>
              <p:cNvPr id="3" name="Sisällön paikkamerkk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6412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2375"/>
          </a:xfrm>
        </p:spPr>
        <p:txBody>
          <a:bodyPr>
            <a:normAutofit/>
          </a:bodyPr>
          <a:lstStyle/>
          <a:p>
            <a:r>
              <a:rPr lang="fi-FI" sz="6000" dirty="0" smtClean="0"/>
              <a:t>Opiskele teoriaa sivulta 104 ja tee harjoituksia sivulta 105. Tarvittaessa voit täydentää aiempia harjoituksia</a:t>
            </a:r>
            <a:endParaRPr lang="fi-FI" sz="6000" dirty="0"/>
          </a:p>
        </p:txBody>
      </p:sp>
    </p:spTree>
    <p:extLst>
      <p:ext uri="{BB962C8B-B14F-4D97-AF65-F5344CB8AC3E}">
        <p14:creationId xmlns:p14="http://schemas.microsoft.com/office/powerpoint/2010/main" val="1084817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Joitakin malliratkaisuja </a:t>
            </a:r>
            <a:r>
              <a:rPr lang="fi-FI" dirty="0" smtClean="0"/>
              <a:t>s</a:t>
            </a:r>
            <a:r>
              <a:rPr lang="fi-FI" dirty="0" smtClean="0"/>
              <a:t>ivun</a:t>
            </a:r>
            <a:r>
              <a:rPr lang="fi-FI" dirty="0" smtClean="0"/>
              <a:t> 105 tehtäviin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3200" dirty="0" smtClean="0"/>
              <a:t>t. 11</a:t>
            </a:r>
          </a:p>
          <a:p>
            <a:pPr>
              <a:lnSpc>
                <a:spcPct val="150000"/>
              </a:lnSpc>
            </a:pPr>
            <a:r>
              <a:rPr lang="fi-FI" sz="3200" dirty="0"/>
              <a:t>t</a:t>
            </a:r>
            <a:r>
              <a:rPr lang="fi-FI" sz="3200" dirty="0" smtClean="0"/>
              <a:t>. 12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3200" dirty="0" smtClean="0"/>
              <a:t>Tehtävänanto on huono, sillä kolikon koolla voi olla vaikutus valittaessa.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3200" dirty="0" smtClean="0"/>
              <a:t>t.13 VIHJE: katso sivun 104 esimerkistä 2 mallia</a:t>
            </a:r>
            <a:endParaRPr lang="fi-FI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iruutu 2"/>
              <p:cNvSpPr txBox="1"/>
              <p:nvPr/>
            </p:nvSpPr>
            <p:spPr>
              <a:xfrm>
                <a:off x="2971800" y="1825625"/>
                <a:ext cx="6195029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fi-FI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𝑗𝑢𝑛𝑎</m:t>
                          </m:r>
                          <m: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𝑎𝑠𝑒𝑚𝑎𝑙𝑙𝑎</m:t>
                          </m:r>
                        </m:e>
                      </m:d>
                      <m:r>
                        <a:rPr lang="fi-FI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i-FI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fi-FI" sz="2800" b="0" i="1" smtClean="0">
                          <a:latin typeface="Cambria Math" panose="02040503050406030204" pitchFamily="18" charset="0"/>
                        </a:rPr>
                        <m:t>=0,4=40%</m:t>
                      </m:r>
                    </m:oMath>
                  </m:oMathPara>
                </a14:m>
                <a:endParaRPr lang="fi-FI" sz="2800" dirty="0"/>
              </a:p>
            </p:txBody>
          </p:sp>
        </mc:Choice>
        <mc:Fallback>
          <p:sp>
            <p:nvSpPr>
              <p:cNvPr id="3" name="Tekstiruut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825625"/>
                <a:ext cx="6195029" cy="80945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iruutu 4"/>
              <p:cNvSpPr txBox="1"/>
              <p:nvPr/>
            </p:nvSpPr>
            <p:spPr>
              <a:xfrm>
                <a:off x="3086100" y="2770014"/>
                <a:ext cx="6938246" cy="8150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fi-FI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𝑠𝑛𝑡</m:t>
                          </m:r>
                          <m: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𝑘𝑜𝑙𝑖𝑘𝑘𝑜</m:t>
                          </m:r>
                        </m:e>
                      </m:d>
                      <m:r>
                        <a:rPr lang="fi-FI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i-FI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7+4+4</m:t>
                          </m:r>
                        </m:den>
                      </m:f>
                      <m:r>
                        <a:rPr lang="fi-FI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fi-FI" sz="2800" b="0" i="1" smtClean="0">
                          <a:latin typeface="Cambria Math" panose="02040503050406030204" pitchFamily="18" charset="0"/>
                        </a:rPr>
                        <m:t>0,27=27%</m:t>
                      </m:r>
                    </m:oMath>
                  </m:oMathPara>
                </a14:m>
                <a:endParaRPr lang="fi-FI" sz="2800" dirty="0"/>
              </a:p>
            </p:txBody>
          </p:sp>
        </mc:Choice>
        <mc:Fallback>
          <p:sp>
            <p:nvSpPr>
              <p:cNvPr id="5" name="Tekstiruut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100" y="2770014"/>
                <a:ext cx="6938246" cy="8150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337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63600" y="1203325"/>
            <a:ext cx="10515600" cy="1325563"/>
          </a:xfrm>
        </p:spPr>
        <p:txBody>
          <a:bodyPr>
            <a:noAutofit/>
          </a:bodyPr>
          <a:lstStyle/>
          <a:p>
            <a:r>
              <a:rPr lang="fi-FI" sz="6000" dirty="0" smtClean="0"/>
              <a:t>Mikä on todennäköisyys, että saadaan klaava heitettäessä yhtä kolikkoa?</a:t>
            </a:r>
            <a:endParaRPr lang="fi-FI" sz="6000" dirty="0"/>
          </a:p>
        </p:txBody>
      </p:sp>
    </p:spTree>
    <p:extLst>
      <p:ext uri="{BB962C8B-B14F-4D97-AF65-F5344CB8AC3E}">
        <p14:creationId xmlns:p14="http://schemas.microsoft.com/office/powerpoint/2010/main" val="192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911225"/>
            <a:ext cx="10515600" cy="1325563"/>
          </a:xfrm>
        </p:spPr>
        <p:txBody>
          <a:bodyPr>
            <a:noAutofit/>
          </a:bodyPr>
          <a:lstStyle/>
          <a:p>
            <a:r>
              <a:rPr lang="fi-FI" sz="6000" dirty="0" smtClean="0"/>
              <a:t>Mikä on todennäköisyys, että saadaan klaava heitettäessä yhtä kolikkoa?</a:t>
            </a:r>
            <a:endParaRPr lang="fi-FI" sz="6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04812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i-FI" sz="5400" dirty="0" smtClean="0"/>
                  <a:t>VASTAUS </a:t>
                </a:r>
                <a14:m>
                  <m:oMath xmlns:m="http://schemas.openxmlformats.org/officeDocument/2006/math">
                    <m:r>
                      <a:rPr lang="fi-FI" sz="5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fi-FI" sz="5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sz="5400" b="0" i="1" smtClean="0">
                            <a:latin typeface="Cambria Math" panose="02040503050406030204" pitchFamily="18" charset="0"/>
                          </a:rPr>
                          <m:t>𝑠𝑎𝑎𝑑𝑎𝑎𝑛</m:t>
                        </m:r>
                        <m:r>
                          <a:rPr lang="fi-FI" sz="5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i-FI" sz="5400" b="0" i="1" smtClean="0">
                            <a:latin typeface="Cambria Math" panose="02040503050406030204" pitchFamily="18" charset="0"/>
                          </a:rPr>
                          <m:t>𝑘𝑙𝑎𝑎𝑣𝑎</m:t>
                        </m:r>
                      </m:e>
                    </m:d>
                    <m:r>
                      <a:rPr lang="fi-FI" sz="5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fi-FI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i-FI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fi-FI" sz="5400" b="0" i="1" smtClean="0">
                        <a:latin typeface="Cambria Math" panose="02040503050406030204" pitchFamily="18" charset="0"/>
                      </a:rPr>
                      <m:t>=0,5=50 %</m:t>
                    </m:r>
                  </m:oMath>
                </a14:m>
                <a:endParaRPr lang="fi-FI" sz="5400" dirty="0"/>
              </a:p>
            </p:txBody>
          </p:sp>
        </mc:Choice>
        <mc:Fallback>
          <p:sp>
            <p:nvSpPr>
              <p:cNvPr id="3" name="Sisällön paikkamerkk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048125"/>
                <a:ext cx="10515600" cy="4351338"/>
              </a:xfrm>
              <a:blipFill rotWithShape="0">
                <a:blip r:embed="rId2"/>
                <a:stretch>
                  <a:fillRect l="-3130" t="-5742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347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000" dirty="0" smtClean="0"/>
              <a:t>Mitkä olivat alkeistapaukset?</a:t>
            </a:r>
            <a:endParaRPr lang="fi-FI" sz="6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50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000" dirty="0" smtClean="0"/>
              <a:t>Mitkä olivat alkeistapaukset?</a:t>
            </a:r>
            <a:endParaRPr lang="fi-FI" sz="6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6000" dirty="0" smtClean="0"/>
              <a:t>VASTAUS: kruunu ja klaava (siis kaksi alkeistapausta)</a:t>
            </a:r>
            <a:endParaRPr lang="fi-FI" sz="6000" dirty="0"/>
          </a:p>
        </p:txBody>
      </p:sp>
    </p:spTree>
    <p:extLst>
      <p:ext uri="{BB962C8B-B14F-4D97-AF65-F5344CB8AC3E}">
        <p14:creationId xmlns:p14="http://schemas.microsoft.com/office/powerpoint/2010/main" val="162484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000" dirty="0" smtClean="0"/>
              <a:t>Mikä oli suotuisa alkeistapaus?</a:t>
            </a:r>
            <a:endParaRPr lang="fi-FI" sz="6000" dirty="0"/>
          </a:p>
        </p:txBody>
      </p:sp>
    </p:spTree>
    <p:extLst>
      <p:ext uri="{BB962C8B-B14F-4D97-AF65-F5344CB8AC3E}">
        <p14:creationId xmlns:p14="http://schemas.microsoft.com/office/powerpoint/2010/main" val="233616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000" dirty="0" smtClean="0"/>
              <a:t>Mikä oli suotuisa alkeistapaus?</a:t>
            </a:r>
            <a:endParaRPr lang="fi-FI" sz="6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6000" dirty="0" smtClean="0"/>
              <a:t>VASTAUS: klaava,</a:t>
            </a:r>
          </a:p>
          <a:p>
            <a:pPr marL="0" indent="0">
              <a:buNone/>
            </a:pPr>
            <a:r>
              <a:rPr lang="fi-FI" sz="6000" dirty="0" smtClean="0"/>
              <a:t>koska tapahtumaksi oli määritelty ”saadaan klaava”</a:t>
            </a:r>
            <a:endParaRPr lang="fi-FI" sz="6000" dirty="0"/>
          </a:p>
        </p:txBody>
      </p:sp>
    </p:spTree>
    <p:extLst>
      <p:ext uri="{BB962C8B-B14F-4D97-AF65-F5344CB8AC3E}">
        <p14:creationId xmlns:p14="http://schemas.microsoft.com/office/powerpoint/2010/main" val="151547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9000" y="949325"/>
            <a:ext cx="10515600" cy="1325563"/>
          </a:xfrm>
        </p:spPr>
        <p:txBody>
          <a:bodyPr>
            <a:noAutofit/>
          </a:bodyPr>
          <a:lstStyle/>
          <a:p>
            <a:r>
              <a:rPr lang="fi-FI" sz="6000" dirty="0" smtClean="0"/>
              <a:t>Mikä on todennäköisyys, että saadaan kaksi klaava heitettäessä kahta kolikkoa?</a:t>
            </a:r>
            <a:endParaRPr lang="fi-FI" sz="6000" dirty="0"/>
          </a:p>
        </p:txBody>
      </p:sp>
    </p:spTree>
    <p:extLst>
      <p:ext uri="{BB962C8B-B14F-4D97-AF65-F5344CB8AC3E}">
        <p14:creationId xmlns:p14="http://schemas.microsoft.com/office/powerpoint/2010/main" val="343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000" dirty="0" smtClean="0"/>
              <a:t>Mitkä ovat alkeistapaukset?</a:t>
            </a:r>
            <a:endParaRPr lang="fi-FI" sz="6000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01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273</Words>
  <Application>Microsoft Office PowerPoint</Application>
  <PresentationFormat>Laajakuva</PresentationFormat>
  <Paragraphs>43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Wingdings</vt:lpstr>
      <vt:lpstr>Office-teema</vt:lpstr>
      <vt:lpstr>Klassinen todennäköisyys</vt:lpstr>
      <vt:lpstr>Mikä on todennäköisyys, että saadaan klaava heitettäessä yhtä kolikkoa?</vt:lpstr>
      <vt:lpstr>Mikä on todennäköisyys, että saadaan klaava heitettäessä yhtä kolikkoa?</vt:lpstr>
      <vt:lpstr>Mitkä olivat alkeistapaukset?</vt:lpstr>
      <vt:lpstr>Mitkä olivat alkeistapaukset?</vt:lpstr>
      <vt:lpstr>Mikä oli suotuisa alkeistapaus?</vt:lpstr>
      <vt:lpstr>Mikä oli suotuisa alkeistapaus?</vt:lpstr>
      <vt:lpstr>Mikä on todennäköisyys, että saadaan kaksi klaava heitettäessä kahta kolikkoa?</vt:lpstr>
      <vt:lpstr>Mitkä ovat alkeistapaukset?</vt:lpstr>
      <vt:lpstr>Mitkä ovat alkeistapaukset?</vt:lpstr>
      <vt:lpstr>Montako suotuisia ja kaikkia alkeistapauksia on?</vt:lpstr>
      <vt:lpstr>Montako suotuisia ja kaikkia alkeistapauksia on?</vt:lpstr>
      <vt:lpstr>Mikä on todennäköisyys, että saadaan kaksi klaava heitettäessä kahta kolikkoa?</vt:lpstr>
      <vt:lpstr>Alkeistapaukset eivät ole symmetriset. Niiden todennäköisyydet ovat erisuuret.</vt:lpstr>
      <vt:lpstr>Muutamille oppilaille tiedoksi: Oikaisu sivun 103 tehtävään 10 a (kirjan takanakin on väärä vastaus)</vt:lpstr>
      <vt:lpstr>Opiskele teoriaa sivulta 104 ja tee harjoituksia sivulta 105. Tarvittaessa voit täydentää aiempia harjoituksia</vt:lpstr>
      <vt:lpstr>Joitakin malliratkaisuja sivun 105 tehtäviin</vt:lpstr>
    </vt:vector>
  </TitlesOfParts>
  <Company>Sivistysosasto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Klassinen todennäköisyys</dc:title>
  <dc:creator>Pasi Kiema</dc:creator>
  <cp:lastModifiedBy>Pasi Kiema</cp:lastModifiedBy>
  <cp:revision>4</cp:revision>
  <dcterms:created xsi:type="dcterms:W3CDTF">2015-01-27T11:14:54Z</dcterms:created>
  <dcterms:modified xsi:type="dcterms:W3CDTF">2015-01-27T11:41:45Z</dcterms:modified>
</cp:coreProperties>
</file>