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F07AF-C3CD-4835-9A51-D22422433DEF}" v="2717" dt="2020-10-27T21:10:06.569"/>
    <p1510:client id="{D550B6A7-1B06-7F1C-7737-86C7FA5ACB64}" v="13" dt="2020-10-28T03:42:04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27.10.2020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uva 5" descr="Kuva, joka sisältää kohteen objekti, lippu, ulko, sininen&#10;&#10;Kuvaus luotu automaattisesti">
            <a:extLst>
              <a:ext uri="{FF2B5EF4-FFF2-40B4-BE49-F238E27FC236}">
                <a16:creationId xmlns:a16="http://schemas.microsoft.com/office/drawing/2014/main" id="{577E809E-20C6-4E67-8C9F-D094D9B820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9441" r="-1" b="3239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Kuva 4" descr="Kuva, joka sisältää kohteen ulko, lumi, luonto, auringonlasku&#10;&#10;Kuvaus luotu automaattisesti">
            <a:extLst>
              <a:ext uri="{FF2B5EF4-FFF2-40B4-BE49-F238E27FC236}">
                <a16:creationId xmlns:a16="http://schemas.microsoft.com/office/drawing/2014/main" id="{EE96D0CA-12BF-4189-9D9B-5E0651864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9" r="-1" b="13682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fi-FI" sz="5000">
                <a:solidFill>
                  <a:schemeClr val="bg1"/>
                </a:solidFill>
                <a:cs typeface="Calibri Light"/>
              </a:rPr>
              <a:t>FINLAND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 sz="2000" dirty="0">
                <a:solidFill>
                  <a:schemeClr val="bg1"/>
                </a:solidFill>
                <a:cs typeface="Calibri"/>
              </a:rPr>
              <a:t>Suomi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ulko, lumi, hiihtäminen, mies&#10;&#10;Kuvaus luotu automaattisesti">
            <a:extLst>
              <a:ext uri="{FF2B5EF4-FFF2-40B4-BE49-F238E27FC236}">
                <a16:creationId xmlns:a16="http://schemas.microsoft.com/office/drawing/2014/main" id="{79FD5353-E4C2-4921-AC5E-AFE7CA57C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7" r="-2" b="1385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Kuva 5" descr="Kuva, joka sisältää kohteen kirja, teksti, piirtäminen&#10;&#10;Kuvaus luotu automaattisesti">
            <a:extLst>
              <a:ext uri="{FF2B5EF4-FFF2-40B4-BE49-F238E27FC236}">
                <a16:creationId xmlns:a16="http://schemas.microsoft.com/office/drawing/2014/main" id="{58DAFD47-FEDA-479C-BDE6-751130A0A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9" r="-2" b="4554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DC32DA-4A7F-4611-B772-7879DF0C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fi-FI" sz="3400">
                <a:cs typeface="Calibri Light"/>
              </a:rPr>
              <a:t>HISTORY</a:t>
            </a:r>
            <a:endParaRPr lang="fi-FI" sz="3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EB2661-B45D-4610-839A-0225DD0BF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95262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 dirty="0">
                <a:cs typeface="Calibri"/>
              </a:rPr>
              <a:t>Finland </a:t>
            </a:r>
            <a:r>
              <a:rPr lang="fi-FI" sz="2000" dirty="0" err="1">
                <a:cs typeface="Calibri"/>
              </a:rPr>
              <a:t>declared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independence</a:t>
            </a:r>
            <a:r>
              <a:rPr lang="fi-FI" sz="2000" dirty="0">
                <a:cs typeface="Calibri"/>
              </a:rPr>
              <a:t> on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6th of </a:t>
            </a:r>
            <a:r>
              <a:rPr lang="fi-FI" sz="2000" dirty="0" err="1">
                <a:cs typeface="Calibri"/>
              </a:rPr>
              <a:t>December</a:t>
            </a:r>
            <a:r>
              <a:rPr lang="fi-FI" sz="2000" dirty="0">
                <a:cs typeface="Calibri"/>
              </a:rPr>
              <a:t> 1917.</a:t>
            </a:r>
          </a:p>
          <a:p>
            <a:r>
              <a:rPr lang="fi-FI" sz="2000" dirty="0" err="1">
                <a:cs typeface="Calibri"/>
              </a:rPr>
              <a:t>Before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its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indepence</a:t>
            </a:r>
            <a:r>
              <a:rPr lang="fi-FI" sz="2000" dirty="0">
                <a:cs typeface="Calibri"/>
              </a:rPr>
              <a:t>, Finland </a:t>
            </a:r>
            <a:r>
              <a:rPr lang="fi-FI" sz="2000" dirty="0" err="1">
                <a:cs typeface="Calibri"/>
              </a:rPr>
              <a:t>was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part</a:t>
            </a:r>
            <a:r>
              <a:rPr lang="fi-FI" sz="2000" dirty="0">
                <a:cs typeface="Calibri"/>
              </a:rPr>
              <a:t> of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kingdom</a:t>
            </a:r>
            <a:r>
              <a:rPr lang="fi-FI" sz="2000" dirty="0">
                <a:cs typeface="Calibri"/>
              </a:rPr>
              <a:t> of </a:t>
            </a:r>
            <a:r>
              <a:rPr lang="fi-FI" sz="2000" dirty="0" err="1">
                <a:cs typeface="Calibri"/>
              </a:rPr>
              <a:t>Sweden</a:t>
            </a:r>
            <a:r>
              <a:rPr lang="fi-FI" sz="2000" dirty="0">
                <a:cs typeface="Calibri"/>
              </a:rPr>
              <a:t> and, </a:t>
            </a:r>
            <a:r>
              <a:rPr lang="fi-FI" sz="2000" dirty="0" err="1">
                <a:cs typeface="Calibri"/>
              </a:rPr>
              <a:t>after</a:t>
            </a:r>
            <a:r>
              <a:rPr lang="fi-FI" sz="2000" dirty="0">
                <a:cs typeface="Calibri"/>
              </a:rPr>
              <a:t> </a:t>
            </a:r>
            <a:r>
              <a:rPr lang="fi-FI" sz="2000" dirty="0" err="1">
                <a:cs typeface="Calibri"/>
              </a:rPr>
              <a:t>Finland's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land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was</a:t>
            </a:r>
            <a:r>
              <a:rPr lang="fi-FI" sz="2000" dirty="0">
                <a:cs typeface="Calibri"/>
              </a:rPr>
              <a:t> </a:t>
            </a:r>
            <a:r>
              <a:rPr lang="fi-FI" sz="2000" dirty="0" err="1">
                <a:cs typeface="Calibri"/>
              </a:rPr>
              <a:t>conquered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by</a:t>
            </a:r>
            <a:r>
              <a:rPr lang="fi-FI" sz="2000" dirty="0">
                <a:cs typeface="Calibri"/>
              </a:rPr>
              <a:t> it, </a:t>
            </a:r>
            <a:r>
              <a:rPr lang="fi-FI" sz="2000" dirty="0" err="1">
                <a:cs typeface="Calibri"/>
              </a:rPr>
              <a:t>Russia</a:t>
            </a:r>
            <a:r>
              <a:rPr lang="fi-FI" sz="2000" dirty="0">
                <a:cs typeface="Calibri"/>
              </a:rPr>
              <a:t>.</a:t>
            </a:r>
          </a:p>
          <a:p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first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book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written</a:t>
            </a:r>
            <a:r>
              <a:rPr lang="fi-FI" sz="2000" dirty="0">
                <a:cs typeface="Calibri"/>
              </a:rPr>
              <a:t> in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Finnish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language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was</a:t>
            </a:r>
            <a:r>
              <a:rPr lang="fi-FI" sz="2000" dirty="0">
                <a:cs typeface="Calibri"/>
              </a:rPr>
              <a:t> </a:t>
            </a:r>
            <a:r>
              <a:rPr lang="fi-FI" sz="2000" dirty="0" err="1">
                <a:cs typeface="Calibri"/>
              </a:rPr>
              <a:t>the</a:t>
            </a:r>
            <a:r>
              <a:rPr lang="fi-FI" sz="2000" dirty="0">
                <a:cs typeface="Calibri"/>
              </a:rPr>
              <a:t> </a:t>
            </a:r>
            <a:r>
              <a:rPr lang="fi-FI" sz="2000" i="1" dirty="0">
                <a:cs typeface="Calibri"/>
              </a:rPr>
              <a:t>ABC </a:t>
            </a:r>
            <a:r>
              <a:rPr lang="fi-FI" sz="2000" i="1" dirty="0" err="1">
                <a:cs typeface="Calibri"/>
              </a:rPr>
              <a:t>Book</a:t>
            </a:r>
            <a:r>
              <a:rPr lang="fi-FI" sz="2000" b="1" i="1" dirty="0">
                <a:cs typeface="Calibri"/>
              </a:rPr>
              <a:t> </a:t>
            </a:r>
            <a:r>
              <a:rPr lang="fi-FI" sz="2000" dirty="0" err="1">
                <a:cs typeface="Calibri"/>
              </a:rPr>
              <a:t>by</a:t>
            </a:r>
            <a:r>
              <a:rPr lang="fi-FI" sz="2000" dirty="0">
                <a:cs typeface="Calibri"/>
              </a:rPr>
              <a:t> </a:t>
            </a:r>
            <a:r>
              <a:rPr lang="fi-FI" sz="2000" dirty="0">
                <a:ea typeface="+mn-lt"/>
                <a:cs typeface="+mn-lt"/>
              </a:rPr>
              <a:t>Mikael Agricola, </a:t>
            </a:r>
            <a:r>
              <a:rPr lang="fi-FI" sz="2000" dirty="0" err="1">
                <a:ea typeface="+mn-lt"/>
                <a:cs typeface="+mn-lt"/>
              </a:rPr>
              <a:t>the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founder</a:t>
            </a:r>
            <a:r>
              <a:rPr lang="fi-FI" sz="2000" dirty="0">
                <a:ea typeface="+mn-lt"/>
                <a:cs typeface="+mn-lt"/>
              </a:rPr>
              <a:t> of </a:t>
            </a:r>
            <a:r>
              <a:rPr lang="fi-FI" sz="2000" dirty="0" err="1">
                <a:ea typeface="+mn-lt"/>
                <a:cs typeface="+mn-lt"/>
              </a:rPr>
              <a:t>the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Finnish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language</a:t>
            </a:r>
            <a:r>
              <a:rPr lang="fi-FI" sz="2000" dirty="0">
                <a:ea typeface="+mn-lt"/>
                <a:cs typeface="+mn-lt"/>
              </a:rPr>
              <a:t>.</a:t>
            </a:r>
            <a:endParaRPr lang="fi-FI" sz="2000" dirty="0" err="1">
              <a:cs typeface="Calibri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4BFEE6F-E691-44F5-8ED6-49ED83B29A4A}"/>
              </a:ext>
            </a:extLst>
          </p:cNvPr>
          <p:cNvSpPr txBox="1"/>
          <p:nvPr/>
        </p:nvSpPr>
        <p:spPr>
          <a:xfrm>
            <a:off x="3693826" y="183630"/>
            <a:ext cx="142531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 dirty="0" err="1"/>
              <a:t>Finnish</a:t>
            </a:r>
            <a:r>
              <a:rPr lang="fi-FI" sz="1100" dirty="0"/>
              <a:t> </a:t>
            </a:r>
            <a:r>
              <a:rPr lang="fi-FI" sz="1100" dirty="0" err="1"/>
              <a:t>snipers</a:t>
            </a:r>
            <a:r>
              <a:rPr lang="fi-FI" sz="1100" dirty="0"/>
              <a:t> </a:t>
            </a:r>
            <a:r>
              <a:rPr lang="fi-FI" sz="1100" dirty="0" err="1"/>
              <a:t>during</a:t>
            </a:r>
            <a:r>
              <a:rPr lang="fi-FI" sz="1100" dirty="0"/>
              <a:t> </a:t>
            </a:r>
            <a:r>
              <a:rPr lang="fi-FI" sz="1100" dirty="0" err="1"/>
              <a:t>the</a:t>
            </a:r>
            <a:r>
              <a:rPr lang="fi-FI" sz="1100" dirty="0"/>
              <a:t> Winter </a:t>
            </a:r>
            <a:r>
              <a:rPr lang="fi-FI" sz="1100" dirty="0" err="1"/>
              <a:t>War</a:t>
            </a:r>
            <a:endParaRPr lang="fi-FI" sz="1100" dirty="0"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AF036F1B-EE81-4290-AAFF-E491384F51EB}"/>
              </a:ext>
            </a:extLst>
          </p:cNvPr>
          <p:cNvSpPr txBox="1"/>
          <p:nvPr/>
        </p:nvSpPr>
        <p:spPr>
          <a:xfrm>
            <a:off x="3543144" y="6310077"/>
            <a:ext cx="173136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 dirty="0">
                <a:cs typeface="Calibri"/>
              </a:rPr>
              <a:t>Mikael Agricola </a:t>
            </a:r>
            <a:r>
              <a:rPr lang="fi-FI" sz="1100" dirty="0" err="1">
                <a:cs typeface="Calibri"/>
              </a:rPr>
              <a:t>translating</a:t>
            </a:r>
            <a:r>
              <a:rPr lang="fi-FI" sz="1100" dirty="0">
                <a:cs typeface="Calibri"/>
              </a:rPr>
              <a:t> </a:t>
            </a:r>
            <a:r>
              <a:rPr lang="fi-FI" sz="1100" dirty="0" err="1">
                <a:cs typeface="Calibri"/>
              </a:rPr>
              <a:t>the</a:t>
            </a:r>
            <a:r>
              <a:rPr lang="fi-FI" sz="1100" dirty="0">
                <a:cs typeface="Calibri"/>
              </a:rPr>
              <a:t> </a:t>
            </a:r>
            <a:r>
              <a:rPr lang="fi-FI" sz="1100" dirty="0" err="1">
                <a:cs typeface="Calibri"/>
              </a:rPr>
              <a:t>Bible</a:t>
            </a:r>
            <a:r>
              <a:rPr lang="fi-FI" sz="1100" dirty="0">
                <a:cs typeface="Calibri"/>
              </a:rPr>
              <a:t> to </a:t>
            </a:r>
            <a:r>
              <a:rPr lang="fi-FI" sz="1100" dirty="0" err="1">
                <a:cs typeface="Calibri"/>
              </a:rPr>
              <a:t>Finnish</a:t>
            </a:r>
            <a:endParaRPr lang="fi-FI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59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DC2B806-3B11-4B75-B755-FF0A4FBB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486184"/>
            <a:ext cx="7363990" cy="1325563"/>
          </a:xfrm>
        </p:spPr>
        <p:txBody>
          <a:bodyPr>
            <a:normAutofit/>
          </a:bodyPr>
          <a:lstStyle/>
          <a:p>
            <a:r>
              <a:rPr lang="fi-FI" dirty="0">
                <a:cs typeface="Calibri Light"/>
              </a:rPr>
              <a:t>HISTORICAL FIGURES</a:t>
            </a:r>
            <a:endParaRPr lang="fi-FI" dirty="0"/>
          </a:p>
        </p:txBody>
      </p:sp>
      <p:pic>
        <p:nvPicPr>
          <p:cNvPr id="5" name="Kuva 5" descr="Kuva, joka sisältää kohteen henkilö, silmälasit, sininen, nainen&#10;&#10;Kuvaus luotu automaattisesti">
            <a:extLst>
              <a:ext uri="{FF2B5EF4-FFF2-40B4-BE49-F238E27FC236}">
                <a16:creationId xmlns:a16="http://schemas.microsoft.com/office/drawing/2014/main" id="{7CB58CCB-CD24-4C60-89D0-05399DE7C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r="3" b="23253"/>
          <a:stretch/>
        </p:blipFill>
        <p:spPr>
          <a:xfrm>
            <a:off x="581526" y="189437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6" name="Kuva 6" descr="Kuva, joka sisältää kohteen mies, henkilö, solmio, puku&#10;&#10;Kuvaus luotu automaattisesti">
            <a:extLst>
              <a:ext uri="{FF2B5EF4-FFF2-40B4-BE49-F238E27FC236}">
                <a16:creationId xmlns:a16="http://schemas.microsoft.com/office/drawing/2014/main" id="{113193CC-3485-4040-8295-959282A0E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"/>
          <a:stretch/>
        </p:blipFill>
        <p:spPr>
          <a:xfrm>
            <a:off x="581526" y="3511433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35F6D3-9F56-41B9-A10B-3AE2954ED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1946684"/>
            <a:ext cx="736399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>
                <a:ea typeface="+mn-lt"/>
                <a:cs typeface="+mn-lt"/>
              </a:rPr>
              <a:t>Alexander I of </a:t>
            </a:r>
            <a:r>
              <a:rPr lang="fi-FI" dirty="0" err="1">
                <a:ea typeface="+mn-lt"/>
                <a:cs typeface="+mn-lt"/>
              </a:rPr>
              <a:t>Russia</a:t>
            </a:r>
          </a:p>
          <a:p>
            <a:pPr lvl="1"/>
            <a:r>
              <a:rPr lang="fi-FI" dirty="0" err="1">
                <a:ea typeface="+mn-lt"/>
                <a:cs typeface="+mn-lt"/>
              </a:rPr>
              <a:t>The</a:t>
            </a:r>
            <a:r>
              <a:rPr lang="fi-FI" dirty="0">
                <a:ea typeface="+mn-lt"/>
                <a:cs typeface="+mn-lt"/>
              </a:rPr>
              <a:t> Russian </a:t>
            </a:r>
            <a:r>
              <a:rPr lang="fi-FI" dirty="0" err="1">
                <a:ea typeface="+mn-lt"/>
                <a:cs typeface="+mn-lt"/>
              </a:rPr>
              <a:t>Tsar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who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conquered</a:t>
            </a:r>
            <a:r>
              <a:rPr lang="fi-FI" dirty="0">
                <a:ea typeface="+mn-lt"/>
                <a:cs typeface="+mn-lt"/>
              </a:rPr>
              <a:t> Finland in 1809</a:t>
            </a:r>
          </a:p>
          <a:p>
            <a:r>
              <a:rPr lang="fi-FI" dirty="0">
                <a:ea typeface="+mn-lt"/>
                <a:cs typeface="+mn-lt"/>
              </a:rPr>
              <a:t>Kaarlo Juho Ståhlberg</a:t>
            </a:r>
            <a:endParaRPr lang="fi-FI" dirty="0"/>
          </a:p>
          <a:p>
            <a:pPr lvl="1"/>
            <a:r>
              <a:rPr lang="fi-FI" dirty="0" err="1">
                <a:ea typeface="+mn-lt"/>
                <a:cs typeface="+mn-lt"/>
              </a:rPr>
              <a:t>Finland's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first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president</a:t>
            </a:r>
          </a:p>
          <a:p>
            <a:r>
              <a:rPr lang="fi-FI" dirty="0">
                <a:ea typeface="+mn-lt"/>
                <a:cs typeface="+mn-lt"/>
              </a:rPr>
              <a:t>Carl Gustaf Emil Mannerheim</a:t>
            </a:r>
          </a:p>
          <a:p>
            <a:pPr lvl="1"/>
            <a:r>
              <a:rPr lang="fi-FI" dirty="0">
                <a:ea typeface="+mn-lt"/>
                <a:cs typeface="+mn-lt"/>
              </a:rPr>
              <a:t>Commander of </a:t>
            </a:r>
            <a:r>
              <a:rPr lang="fi-FI" dirty="0" err="1">
                <a:ea typeface="+mn-lt"/>
                <a:cs typeface="+mn-lt"/>
              </a:rPr>
              <a:t>the</a:t>
            </a: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 err="1">
                <a:ea typeface="+mn-lt"/>
                <a:cs typeface="+mn-lt"/>
              </a:rPr>
              <a:t>victorious</a:t>
            </a:r>
            <a:r>
              <a:rPr lang="fi-FI" dirty="0">
                <a:ea typeface="+mn-lt"/>
                <a:cs typeface="+mn-lt"/>
              </a:rPr>
              <a:t> side </a:t>
            </a:r>
            <a:r>
              <a:rPr lang="fi-FI" dirty="0" err="1">
                <a:ea typeface="+mn-lt"/>
                <a:cs typeface="+mn-lt"/>
              </a:rPr>
              <a:t>during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the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Finnish</a:t>
            </a:r>
            <a:r>
              <a:rPr lang="fi-FI" dirty="0">
                <a:ea typeface="+mn-lt"/>
                <a:cs typeface="+mn-lt"/>
              </a:rPr>
              <a:t> </a:t>
            </a:r>
            <a:r>
              <a:rPr lang="fi-FI" dirty="0" err="1">
                <a:ea typeface="+mn-lt"/>
                <a:cs typeface="+mn-lt"/>
              </a:rPr>
              <a:t>Civil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War</a:t>
            </a:r>
            <a:r>
              <a:rPr lang="fi-FI" dirty="0">
                <a:ea typeface="+mn-lt"/>
                <a:cs typeface="+mn-lt"/>
              </a:rPr>
              <a:t> of 1918</a:t>
            </a:r>
          </a:p>
          <a:p>
            <a:r>
              <a:rPr lang="fi-FI" dirty="0">
                <a:ea typeface="+mn-lt"/>
                <a:cs typeface="+mn-lt"/>
              </a:rPr>
              <a:t>Tarja Kaarina Halonen</a:t>
            </a:r>
            <a:endParaRPr lang="fi-FI" dirty="0"/>
          </a:p>
          <a:p>
            <a:pPr lvl="1"/>
            <a:r>
              <a:rPr lang="fi-FI" dirty="0" err="1">
                <a:ea typeface="+mn-lt"/>
                <a:cs typeface="+mn-lt"/>
              </a:rPr>
              <a:t>Finland's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first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female</a:t>
            </a:r>
            <a:r>
              <a:rPr lang="fi-FI" dirty="0">
                <a:ea typeface="+mn-lt"/>
                <a:cs typeface="+mn-lt"/>
              </a:rPr>
              <a:t> </a:t>
            </a:r>
            <a:r>
              <a:rPr lang="fi-FI" dirty="0" err="1">
                <a:ea typeface="+mn-lt"/>
                <a:cs typeface="+mn-lt"/>
              </a:rPr>
              <a:t>president</a:t>
            </a:r>
          </a:p>
          <a:p>
            <a:endParaRPr lang="fi-FI" dirty="0">
              <a:ea typeface="+mn-lt"/>
              <a:cs typeface="+mn-lt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F88B712-1BCC-4CF5-AFA3-6BBB086A188F}"/>
              </a:ext>
            </a:extLst>
          </p:cNvPr>
          <p:cNvSpPr txBox="1"/>
          <p:nvPr/>
        </p:nvSpPr>
        <p:spPr>
          <a:xfrm>
            <a:off x="764499" y="659817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/>
              <a:t>Kaarlo Juho Ståhlberg</a:t>
            </a:r>
            <a:endParaRPr lang="fi-FI" sz="1100" dirty="0">
              <a:cs typeface="Calibri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0459AAA-5497-400A-9D3E-2EF940C7CFE6}"/>
              </a:ext>
            </a:extLst>
          </p:cNvPr>
          <p:cNvSpPr txBox="1"/>
          <p:nvPr/>
        </p:nvSpPr>
        <p:spPr>
          <a:xfrm>
            <a:off x="769964" y="3249587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/>
              <a:t>Tarja Kaarina Halonen</a:t>
            </a:r>
            <a:endParaRPr lang="fi-FI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475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97E221-0835-4113-983B-78579C24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fi-FI" sz="4000">
                <a:cs typeface="Calibri Light"/>
              </a:rPr>
              <a:t>LITERATURE</a:t>
            </a:r>
            <a:endParaRPr lang="fi-FI" sz="4000"/>
          </a:p>
        </p:txBody>
      </p:sp>
      <p:pic>
        <p:nvPicPr>
          <p:cNvPr id="5" name="Kuva 5" descr="Kuva, joka sisältää kohteen teksti, mies, vanha&#10;&#10;Kuvaus luotu automaattisesti">
            <a:extLst>
              <a:ext uri="{FF2B5EF4-FFF2-40B4-BE49-F238E27FC236}">
                <a16:creationId xmlns:a16="http://schemas.microsoft.com/office/drawing/2014/main" id="{3D2B7ECB-89CA-43E9-A560-D747E5E49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902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6" name="Kuva 6" descr="Kuva, joka sisältää kohteen teksti, kirja, valokuva, merkki&#10;&#10;Kuvaus luotu automaattisesti">
            <a:extLst>
              <a:ext uri="{FF2B5EF4-FFF2-40B4-BE49-F238E27FC236}">
                <a16:creationId xmlns:a16="http://schemas.microsoft.com/office/drawing/2014/main" id="{D4ACDDF3-AE19-4378-BADC-F33F46D245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64" r="4" b="1161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4" name="Kuva 4" descr="Kuva, joka sisältää kohteen pöytä, seepra, katettu, ryhmä&#10;&#10;Kuvaus luotu automaattisesti">
            <a:extLst>
              <a:ext uri="{FF2B5EF4-FFF2-40B4-BE49-F238E27FC236}">
                <a16:creationId xmlns:a16="http://schemas.microsoft.com/office/drawing/2014/main" id="{D058E5FF-3F4F-4085-A840-8617231BE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4072"/>
          <a:stretch/>
        </p:blipFill>
        <p:spPr>
          <a:xfrm>
            <a:off x="-6247" y="3518351"/>
            <a:ext cx="6195403" cy="317101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00BE76-F3D8-4EFD-9C1F-71895E93A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cs typeface="Calibri"/>
              </a:rPr>
              <a:t>Aleksis Kivi</a:t>
            </a:r>
          </a:p>
          <a:p>
            <a:pPr lvl="1"/>
            <a:r>
              <a:rPr lang="fi-FI" sz="2000">
                <a:ea typeface="+mn-lt"/>
                <a:cs typeface="+mn-lt"/>
              </a:rPr>
              <a:t>Seven Brothers, 1870</a:t>
            </a:r>
          </a:p>
          <a:p>
            <a:r>
              <a:rPr lang="fi-FI" sz="2000">
                <a:ea typeface="+mn-lt"/>
                <a:cs typeface="+mn-lt"/>
              </a:rPr>
              <a:t>Johan Ludvig Runeberg</a:t>
            </a:r>
          </a:p>
          <a:p>
            <a:pPr lvl="1"/>
            <a:r>
              <a:rPr lang="fi-FI" sz="2000">
                <a:ea typeface="+mn-lt"/>
                <a:cs typeface="+mn-lt"/>
              </a:rPr>
              <a:t>Our Land, Finnish national anthem, 1848 </a:t>
            </a:r>
          </a:p>
          <a:p>
            <a:pPr lvl="1"/>
            <a:r>
              <a:rPr lang="fi-FI" sz="2000">
                <a:ea typeface="+mn-lt"/>
                <a:cs typeface="+mn-lt"/>
              </a:rPr>
              <a:t>The Tales of Ensign Stål, 1848</a:t>
            </a:r>
          </a:p>
          <a:p>
            <a:r>
              <a:rPr lang="fi-FI" sz="2000">
                <a:ea typeface="+mn-lt"/>
                <a:cs typeface="+mn-lt"/>
              </a:rPr>
              <a:t>Elias Lönnrot</a:t>
            </a:r>
          </a:p>
          <a:p>
            <a:pPr lvl="1"/>
            <a:r>
              <a:rPr lang="fi-FI" sz="2000">
                <a:cs typeface="Calibri"/>
              </a:rPr>
              <a:t>Kalevala, </a:t>
            </a:r>
            <a:r>
              <a:rPr lang="fi-FI" sz="2000">
                <a:ea typeface="+mn-lt"/>
                <a:cs typeface="+mn-lt"/>
              </a:rPr>
              <a:t>1835, a collection of old folk stories that can be sang in its entirety. It is also the Finnish national epic</a:t>
            </a:r>
            <a:endParaRPr lang="fi-FI" sz="2000">
              <a:cs typeface="Calibr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4AD0213-3B86-46EF-B58F-82AB0795D5F3}"/>
              </a:ext>
            </a:extLst>
          </p:cNvPr>
          <p:cNvSpPr txBox="1"/>
          <p:nvPr/>
        </p:nvSpPr>
        <p:spPr>
          <a:xfrm>
            <a:off x="127416" y="330033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 err="1">
                <a:cs typeface="Calibri"/>
              </a:rPr>
              <a:t>Portrait</a:t>
            </a:r>
            <a:r>
              <a:rPr lang="fi-FI" sz="1100" dirty="0">
                <a:cs typeface="Calibri"/>
              </a:rPr>
              <a:t> of Johan Ludvig Runeberg</a:t>
            </a:r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A4305AC-9654-44C7-8F9E-F1B6A61BFB5D}"/>
              </a:ext>
            </a:extLst>
          </p:cNvPr>
          <p:cNvSpPr txBox="1"/>
          <p:nvPr/>
        </p:nvSpPr>
        <p:spPr>
          <a:xfrm>
            <a:off x="3324538" y="329955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 err="1"/>
              <a:t>Seven</a:t>
            </a:r>
            <a:r>
              <a:rPr lang="fi-FI" sz="1100" dirty="0"/>
              <a:t> Brothers </a:t>
            </a:r>
            <a:r>
              <a:rPr lang="fi-FI" sz="1100" dirty="0" err="1"/>
              <a:t>movie</a:t>
            </a:r>
            <a:r>
              <a:rPr lang="fi-FI" sz="1100" dirty="0"/>
              <a:t> </a:t>
            </a:r>
            <a:r>
              <a:rPr lang="fi-FI" sz="1100" dirty="0" err="1"/>
              <a:t>adaptation</a:t>
            </a:r>
            <a:r>
              <a:rPr lang="fi-FI" sz="1100" dirty="0"/>
              <a:t> </a:t>
            </a:r>
            <a:r>
              <a:rPr lang="fi-FI" sz="1100" dirty="0" err="1"/>
              <a:t>poster</a:t>
            </a:r>
            <a:endParaRPr lang="fi-FI" dirty="0" err="1">
              <a:cs typeface="Calibri" panose="020F0502020204030204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C3A8EF2-093F-4C00-96D7-A1F03291A957}"/>
              </a:ext>
            </a:extLst>
          </p:cNvPr>
          <p:cNvSpPr txBox="1"/>
          <p:nvPr/>
        </p:nvSpPr>
        <p:spPr>
          <a:xfrm>
            <a:off x="1718560" y="6627839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 err="1"/>
              <a:t>Iconic</a:t>
            </a:r>
            <a:r>
              <a:rPr lang="fi-FI" sz="1100" dirty="0"/>
              <a:t> </a:t>
            </a:r>
            <a:r>
              <a:rPr lang="fi-FI" sz="1100" dirty="0" err="1"/>
              <a:t>art</a:t>
            </a:r>
            <a:r>
              <a:rPr lang="fi-FI" sz="1100" dirty="0"/>
              <a:t> </a:t>
            </a:r>
            <a:r>
              <a:rPr lang="fi-FI" sz="1100" dirty="0" err="1"/>
              <a:t>piece</a:t>
            </a:r>
            <a:r>
              <a:rPr lang="fi-FI" sz="1100" dirty="0"/>
              <a:t> </a:t>
            </a:r>
            <a:r>
              <a:rPr lang="fi-FI" sz="1100" dirty="0" err="1"/>
              <a:t>from</a:t>
            </a:r>
            <a:r>
              <a:rPr lang="fi-FI" sz="1100" dirty="0"/>
              <a:t> Kalevala</a:t>
            </a: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2225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1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2E09FC-BBFA-4EA3-8243-BC09FE915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fi-FI" sz="3400">
                <a:cs typeface="Calibri Light"/>
              </a:rPr>
              <a:t>TRADITIONS 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6172D1-ECE1-4ABC-AD1F-D68534CF1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 dirty="0" err="1">
                <a:cs typeface="Calibri"/>
              </a:rPr>
              <a:t>Mid</a:t>
            </a:r>
            <a:r>
              <a:rPr lang="fi-FI" sz="1700" dirty="0">
                <a:cs typeface="Calibri"/>
              </a:rPr>
              <a:t> Summer</a:t>
            </a:r>
          </a:p>
          <a:p>
            <a:pPr lvl="1"/>
            <a:r>
              <a:rPr lang="fi-FI" sz="1700" dirty="0" err="1">
                <a:cs typeface="Calibri"/>
              </a:rPr>
              <a:t>Often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spent</a:t>
            </a:r>
            <a:r>
              <a:rPr lang="fi-FI" sz="1700" dirty="0">
                <a:cs typeface="Calibri"/>
              </a:rPr>
              <a:t> at a summer </a:t>
            </a:r>
            <a:r>
              <a:rPr lang="fi-FI" sz="1700" dirty="0" err="1">
                <a:cs typeface="Calibri"/>
              </a:rPr>
              <a:t>cottage</a:t>
            </a:r>
          </a:p>
          <a:p>
            <a:pPr lvl="1"/>
            <a:r>
              <a:rPr lang="fi-FI" sz="1700" dirty="0">
                <a:cs typeface="Calibri"/>
              </a:rPr>
              <a:t>Sauna and </a:t>
            </a:r>
            <a:r>
              <a:rPr lang="fi-FI" sz="1700" dirty="0" err="1">
                <a:cs typeface="Calibri"/>
              </a:rPr>
              <a:t>swimming</a:t>
            </a:r>
          </a:p>
          <a:p>
            <a:pPr lvl="1"/>
            <a:r>
              <a:rPr lang="fi-FI" sz="1700" dirty="0">
                <a:cs typeface="Calibri"/>
              </a:rPr>
              <a:t>A (</a:t>
            </a:r>
            <a:r>
              <a:rPr lang="fi-FI" sz="1700" dirty="0" err="1">
                <a:cs typeface="Calibri"/>
              </a:rPr>
              <a:t>excessively</a:t>
            </a:r>
            <a:r>
              <a:rPr lang="fi-FI" sz="1700" dirty="0">
                <a:cs typeface="Calibri"/>
              </a:rPr>
              <a:t>) </a:t>
            </a:r>
            <a:r>
              <a:rPr lang="fi-FI" sz="1700" dirty="0" err="1">
                <a:cs typeface="Calibri"/>
              </a:rPr>
              <a:t>large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fire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pit</a:t>
            </a:r>
            <a:r>
              <a:rPr lang="fi-FI" sz="1700" dirty="0">
                <a:cs typeface="Calibri"/>
              </a:rPr>
              <a:t> is </a:t>
            </a:r>
            <a:r>
              <a:rPr lang="fi-FI" sz="1700" dirty="0" err="1">
                <a:cs typeface="Calibri"/>
              </a:rPr>
              <a:t>lit</a:t>
            </a:r>
          </a:p>
          <a:p>
            <a:r>
              <a:rPr lang="fi-FI" sz="1700" dirty="0" err="1">
                <a:cs typeface="Calibri"/>
              </a:rPr>
              <a:t>Independence</a:t>
            </a:r>
            <a:r>
              <a:rPr lang="fi-FI" sz="1700" dirty="0">
                <a:cs typeface="Calibri"/>
              </a:rPr>
              <a:t> Day</a:t>
            </a:r>
          </a:p>
          <a:p>
            <a:pPr lvl="1"/>
            <a:r>
              <a:rPr lang="fi-FI" sz="1700" dirty="0" err="1">
                <a:cs typeface="Calibri"/>
              </a:rPr>
              <a:t>All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lights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are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turned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off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with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the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exception</a:t>
            </a:r>
            <a:r>
              <a:rPr lang="fi-FI" sz="1700" dirty="0">
                <a:cs typeface="Calibri"/>
              </a:rPr>
              <a:t> of </a:t>
            </a:r>
            <a:r>
              <a:rPr lang="fi-FI" sz="1700" dirty="0" err="1">
                <a:cs typeface="Calibri"/>
              </a:rPr>
              <a:t>two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candles</a:t>
            </a:r>
            <a:r>
              <a:rPr lang="fi-FI" sz="1700" dirty="0">
                <a:cs typeface="Calibri"/>
              </a:rPr>
              <a:t>, </a:t>
            </a:r>
            <a:r>
              <a:rPr lang="fi-FI" sz="1700" dirty="0" err="1">
                <a:cs typeface="Calibri"/>
              </a:rPr>
              <a:t>which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are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lit</a:t>
            </a:r>
            <a:r>
              <a:rPr lang="fi-FI" sz="1700" dirty="0">
                <a:cs typeface="Calibri"/>
              </a:rPr>
              <a:t> on a </a:t>
            </a:r>
            <a:r>
              <a:rPr lang="fi-FI" sz="1700" dirty="0" err="1">
                <a:cs typeface="Calibri"/>
              </a:rPr>
              <a:t>window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sill</a:t>
            </a:r>
          </a:p>
          <a:p>
            <a:pPr lvl="1"/>
            <a:r>
              <a:rPr lang="fi-FI" sz="1700" dirty="0" err="1">
                <a:cs typeface="Calibri"/>
              </a:rPr>
              <a:t>Families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get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together</a:t>
            </a:r>
            <a:r>
              <a:rPr lang="fi-FI" sz="1700" dirty="0">
                <a:cs typeface="Calibri"/>
              </a:rPr>
              <a:t> to </a:t>
            </a:r>
            <a:r>
              <a:rPr lang="fi-FI" sz="1700" dirty="0" err="1">
                <a:cs typeface="Calibri"/>
              </a:rPr>
              <a:t>watch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The</a:t>
            </a:r>
            <a:r>
              <a:rPr lang="fi-FI" sz="1700" dirty="0">
                <a:cs typeface="Calibri"/>
              </a:rPr>
              <a:t> Unknown </a:t>
            </a:r>
            <a:r>
              <a:rPr lang="fi-FI" sz="1700" dirty="0" err="1">
                <a:cs typeface="Calibri"/>
              </a:rPr>
              <a:t>Soldier</a:t>
            </a:r>
            <a:r>
              <a:rPr lang="fi-FI" sz="1700" dirty="0">
                <a:cs typeface="Calibri"/>
              </a:rPr>
              <a:t>, a </a:t>
            </a:r>
            <a:r>
              <a:rPr lang="fi-FI" sz="1700" dirty="0" err="1">
                <a:cs typeface="Calibri"/>
              </a:rPr>
              <a:t>Finnish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war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film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depicting</a:t>
            </a:r>
            <a:r>
              <a:rPr lang="fi-FI" sz="1700" dirty="0">
                <a:cs typeface="Calibri"/>
              </a:rPr>
              <a:t> a </a:t>
            </a:r>
            <a:r>
              <a:rPr lang="fi-FI" sz="1700" dirty="0" err="1">
                <a:cs typeface="Calibri"/>
              </a:rPr>
              <a:t>group</a:t>
            </a:r>
            <a:r>
              <a:rPr lang="fi-FI" sz="1700" dirty="0">
                <a:cs typeface="Calibri"/>
              </a:rPr>
              <a:t> of </a:t>
            </a:r>
            <a:r>
              <a:rPr lang="fi-FI" sz="1700" dirty="0" err="1">
                <a:cs typeface="Calibri"/>
              </a:rPr>
              <a:t>Finnish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soldiers</a:t>
            </a:r>
            <a:r>
              <a:rPr lang="fi-FI" sz="1700" dirty="0">
                <a:cs typeface="Calibri"/>
              </a:rPr>
              <a:t> in 1941 in </a:t>
            </a:r>
            <a:r>
              <a:rPr lang="fi-FI" sz="1700" dirty="0" err="1">
                <a:cs typeface="Calibri"/>
              </a:rPr>
              <a:t>the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Continuation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War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against</a:t>
            </a:r>
            <a:r>
              <a:rPr lang="fi-FI" sz="1700" dirty="0">
                <a:cs typeface="Calibri"/>
              </a:rPr>
              <a:t> </a:t>
            </a:r>
            <a:r>
              <a:rPr lang="fi-FI" sz="1700" dirty="0" err="1">
                <a:cs typeface="Calibri"/>
              </a:rPr>
              <a:t>the</a:t>
            </a:r>
            <a:r>
              <a:rPr lang="fi-FI" sz="1700" dirty="0">
                <a:cs typeface="Calibri"/>
              </a:rPr>
              <a:t> </a:t>
            </a:r>
            <a:r>
              <a:rPr lang="fi-FI" sz="1700" dirty="0" err="1">
                <a:cs typeface="Calibri"/>
              </a:rPr>
              <a:t>Soviet</a:t>
            </a:r>
            <a:r>
              <a:rPr lang="fi-FI" sz="1700" dirty="0">
                <a:cs typeface="Calibri"/>
              </a:rPr>
              <a:t> Union</a:t>
            </a:r>
          </a:p>
        </p:txBody>
      </p:sp>
      <p:pic>
        <p:nvPicPr>
          <p:cNvPr id="4" name="Kuva 4" descr="Kuva, joka sisältää kohteen ulko, luonto, tuli, vesi&#10;&#10;Kuvaus luotu automaattisesti">
            <a:extLst>
              <a:ext uri="{FF2B5EF4-FFF2-40B4-BE49-F238E27FC236}">
                <a16:creationId xmlns:a16="http://schemas.microsoft.com/office/drawing/2014/main" id="{5A2E5290-0964-4411-8BA8-54B78982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362" y="1349115"/>
            <a:ext cx="7038991" cy="4710659"/>
          </a:xfrm>
          <a:prstGeom prst="rect">
            <a:avLst/>
          </a:prstGeom>
        </p:spPr>
      </p:pic>
      <p:pic>
        <p:nvPicPr>
          <p:cNvPr id="5" name="Kuva 5" descr="Kuva, joka sisältää kohteen ulko, henkilö, ase, mies&#10;&#10;Kuvaus luotu automaattisesti">
            <a:extLst>
              <a:ext uri="{FF2B5EF4-FFF2-40B4-BE49-F238E27FC236}">
                <a16:creationId xmlns:a16="http://schemas.microsoft.com/office/drawing/2014/main" id="{618827AC-2192-4D11-BDDE-97830FE43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23" y="1348305"/>
            <a:ext cx="3294337" cy="4710659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AD6D7F2-1FF9-4A38-8103-1C1443F3A025}"/>
              </a:ext>
            </a:extLst>
          </p:cNvPr>
          <p:cNvSpPr txBox="1"/>
          <p:nvPr/>
        </p:nvSpPr>
        <p:spPr>
          <a:xfrm>
            <a:off x="5879892" y="6048531"/>
            <a:ext cx="305549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 err="1"/>
              <a:t>The</a:t>
            </a:r>
            <a:r>
              <a:rPr lang="fi-FI" sz="1100" dirty="0"/>
              <a:t> Unknown </a:t>
            </a:r>
            <a:r>
              <a:rPr lang="fi-FI" sz="1100" dirty="0" err="1"/>
              <a:t>Soldier</a:t>
            </a:r>
            <a:r>
              <a:rPr lang="fi-FI" sz="1100" dirty="0"/>
              <a:t> 2017 </a:t>
            </a:r>
            <a:r>
              <a:rPr lang="fi-FI" sz="1100" dirty="0" err="1"/>
              <a:t>movie</a:t>
            </a:r>
            <a:r>
              <a:rPr lang="fi-FI" sz="1100" dirty="0"/>
              <a:t> </a:t>
            </a:r>
            <a:r>
              <a:rPr lang="fi-FI" sz="1100" dirty="0" err="1"/>
              <a:t>adaptation</a:t>
            </a:r>
            <a:endParaRPr lang="fi-FI" dirty="0" err="1">
              <a:cs typeface="Calibri" panose="020F0502020204030204"/>
            </a:endParaRP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BC46EB9C-2492-431B-ACF1-85F0C2D69846}"/>
              </a:ext>
            </a:extLst>
          </p:cNvPr>
          <p:cNvSpPr txBox="1"/>
          <p:nvPr/>
        </p:nvSpPr>
        <p:spPr>
          <a:xfrm>
            <a:off x="9301865" y="6047751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 err="1"/>
              <a:t>Mid</a:t>
            </a:r>
            <a:r>
              <a:rPr lang="fi-FI" sz="1100" dirty="0"/>
              <a:t> Summer </a:t>
            </a:r>
            <a:r>
              <a:rPr lang="fi-FI" sz="1100" dirty="0" err="1"/>
              <a:t>fire</a:t>
            </a:r>
            <a:r>
              <a:rPr lang="fi-FI" sz="1100" dirty="0"/>
              <a:t> </a:t>
            </a:r>
            <a:r>
              <a:rPr lang="fi-FI" sz="1100" dirty="0" err="1"/>
              <a:t>pit</a:t>
            </a:r>
            <a:r>
              <a:rPr lang="fi-FI" sz="1100" dirty="0"/>
              <a:t> at </a:t>
            </a:r>
            <a:r>
              <a:rPr lang="fi-FI" sz="1100" dirty="0" err="1"/>
              <a:t>night</a:t>
            </a:r>
            <a:endParaRPr lang="fi-FI" sz="11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05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5" descr="Kuva, joka sisältää kohteen henkilö, mies, solmio, puku&#10;&#10;Kuvaus luotu automaattisesti">
            <a:extLst>
              <a:ext uri="{FF2B5EF4-FFF2-40B4-BE49-F238E27FC236}">
                <a16:creationId xmlns:a16="http://schemas.microsoft.com/office/drawing/2014/main" id="{CACBA0AA-8B63-499F-9055-1DCC0DBF1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Kuva 4" descr="Kuva, joka sisältää kohteen henkilö, baseball, pelaaja, mies&#10;&#10;Kuvaus luotu automaattisesti">
            <a:extLst>
              <a:ext uri="{FF2B5EF4-FFF2-40B4-BE49-F238E27FC236}">
                <a16:creationId xmlns:a16="http://schemas.microsoft.com/office/drawing/2014/main" id="{C567DEA7-CD9A-44DD-A6FC-CCD6DB367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772"/>
          <a:stretch/>
        </p:blipFill>
        <p:spPr>
          <a:xfrm>
            <a:off x="3105159" y="-18728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Kuva 6" descr="Kuva, joka sisältää kohteen henkilö, ulko, rakennus, vaatetus&#10;&#10;Kuvaus luotu automaattisesti">
            <a:extLst>
              <a:ext uri="{FF2B5EF4-FFF2-40B4-BE49-F238E27FC236}">
                <a16:creationId xmlns:a16="http://schemas.microsoft.com/office/drawing/2014/main" id="{0EA7D024-F604-455A-AA7D-87F0C32BE5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5" r="12274" b="-1"/>
          <a:stretch/>
        </p:blipFill>
        <p:spPr>
          <a:xfrm>
            <a:off x="3164444" y="3493907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2557D37-36EF-4834-AB7C-F785E8E9F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fi-FI" sz="2800">
                <a:cs typeface="Calibri Light"/>
              </a:rPr>
              <a:t>MODERN NOTABLE FIGURES</a:t>
            </a:r>
            <a:endParaRPr lang="fi-FI" sz="2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9D75-C999-42DA-88AD-DD763332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1400">
                <a:ea typeface="+mn-lt"/>
                <a:cs typeface="+mn-lt"/>
              </a:rPr>
              <a:t>Kimi Räikkönen AKA "The Iceman"</a:t>
            </a:r>
          </a:p>
          <a:p>
            <a:pPr lvl="1"/>
            <a:r>
              <a:rPr lang="fi-FI" sz="1400">
                <a:ea typeface="+mn-lt"/>
                <a:cs typeface="+mn-lt"/>
              </a:rPr>
              <a:t>Finnish Formula One driver</a:t>
            </a:r>
          </a:p>
          <a:p>
            <a:r>
              <a:rPr lang="fi-FI" sz="1400">
                <a:ea typeface="+mn-lt"/>
                <a:cs typeface="+mn-lt"/>
              </a:rPr>
              <a:t>Ilkka Paananen</a:t>
            </a:r>
          </a:p>
          <a:p>
            <a:pPr lvl="1"/>
            <a:r>
              <a:rPr lang="fi-FI" sz="1400">
                <a:ea typeface="+mn-lt"/>
                <a:cs typeface="+mn-lt"/>
              </a:rPr>
              <a:t>CEO of Finnish video game company, Supercell</a:t>
            </a:r>
          </a:p>
          <a:p>
            <a:r>
              <a:rPr lang="fi-FI" sz="1400">
                <a:ea typeface="+mn-lt"/>
                <a:cs typeface="+mn-lt"/>
              </a:rPr>
              <a:t>Antti Tuisku</a:t>
            </a:r>
            <a:endParaRPr lang="fi-FI" sz="1400">
              <a:cs typeface="Calibri" panose="020F0502020204030204"/>
            </a:endParaRPr>
          </a:p>
          <a:p>
            <a:pPr lvl="1"/>
            <a:r>
              <a:rPr lang="fi-FI" sz="1400">
                <a:ea typeface="+mn-lt"/>
                <a:cs typeface="+mn-lt"/>
              </a:rPr>
              <a:t>Finnish pop singer</a:t>
            </a:r>
          </a:p>
          <a:p>
            <a:r>
              <a:rPr lang="fi-FI" sz="1400">
                <a:ea typeface="+mn-lt"/>
                <a:cs typeface="+mn-lt"/>
              </a:rPr>
              <a:t>Sauli Niinistö</a:t>
            </a:r>
          </a:p>
          <a:p>
            <a:pPr lvl="1"/>
            <a:r>
              <a:rPr lang="fi-FI" sz="1400">
                <a:ea typeface="+mn-lt"/>
                <a:cs typeface="+mn-lt"/>
              </a:rPr>
              <a:t>Finland's current president</a:t>
            </a:r>
          </a:p>
          <a:p>
            <a:r>
              <a:rPr lang="fi-FI" sz="1400">
                <a:ea typeface="+mn-lt"/>
                <a:cs typeface="+mn-lt"/>
              </a:rPr>
              <a:t>Sanna Marin</a:t>
            </a:r>
          </a:p>
          <a:p>
            <a:pPr lvl="1"/>
            <a:r>
              <a:rPr lang="fi-FI" sz="1400">
                <a:ea typeface="+mn-lt"/>
                <a:cs typeface="+mn-lt"/>
              </a:rPr>
              <a:t>Finland's current prime minister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EFAE0849-79D8-41BB-8481-69BCE9F019C7}"/>
              </a:ext>
            </a:extLst>
          </p:cNvPr>
          <p:cNvSpPr txBox="1"/>
          <p:nvPr/>
        </p:nvSpPr>
        <p:spPr>
          <a:xfrm>
            <a:off x="1370351" y="114925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1100" dirty="0"/>
              <a:t>Kimi Räikkönen</a:t>
            </a:r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5143FCA-9F6E-45CF-A8C0-DD922406682B}"/>
              </a:ext>
            </a:extLst>
          </p:cNvPr>
          <p:cNvSpPr txBox="1"/>
          <p:nvPr/>
        </p:nvSpPr>
        <p:spPr>
          <a:xfrm>
            <a:off x="2331439" y="6591144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 dirty="0"/>
              <a:t>Sanna Marin</a:t>
            </a:r>
            <a:endParaRPr lang="fi-FI" sz="1100" dirty="0">
              <a:cs typeface="Calibr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9C04F9D-558A-4799-BBF3-3E8E0457109D}"/>
              </a:ext>
            </a:extLst>
          </p:cNvPr>
          <p:cNvSpPr txBox="1"/>
          <p:nvPr/>
        </p:nvSpPr>
        <p:spPr>
          <a:xfrm>
            <a:off x="7308642" y="3311265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100" dirty="0"/>
              <a:t>Sauli Niinistö</a:t>
            </a:r>
            <a:endParaRPr lang="fi-FI" sz="1100" dirty="0">
              <a:ea typeface="+mn-lt"/>
              <a:cs typeface="+mn-lt"/>
            </a:endParaRPr>
          </a:p>
          <a:p>
            <a:endParaRPr lang="fi-FI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9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7" baseType="lpstr">
      <vt:lpstr>Office-teema</vt:lpstr>
      <vt:lpstr>FINLAND</vt:lpstr>
      <vt:lpstr>HISTORY</vt:lpstr>
      <vt:lpstr>HISTORICAL FIGURES</vt:lpstr>
      <vt:lpstr>LITERATURE</vt:lpstr>
      <vt:lpstr>TRADITIONS </vt:lpstr>
      <vt:lpstr>MODERN NOTABLE FIGURES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494</cp:revision>
  <dcterms:created xsi:type="dcterms:W3CDTF">2020-10-27T19:30:31Z</dcterms:created>
  <dcterms:modified xsi:type="dcterms:W3CDTF">2020-10-28T03:46:35Z</dcterms:modified>
</cp:coreProperties>
</file>