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</p:sldIdLst>
  <p:sldSz cx="18288000" cy="10287000"/>
  <p:notesSz cx="6858000" cy="9144000"/>
  <p:embeddedFontLst>
    <p:embeddedFont>
      <p:font typeface="Montserrat Classic" charset="1" panose="00000500000000000000"/>
      <p:regular r:id="rId6"/>
    </p:embeddedFont>
    <p:embeddedFont>
      <p:font typeface="Montserrat Classic Bold" charset="1" panose="000008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Montserrat Light" charset="1" panose="00000400000000000000"/>
      <p:regular r:id="rId12"/>
    </p:embeddedFont>
    <p:embeddedFont>
      <p:font typeface="Montserrat Light Bold" charset="1" panose="00000800000000000000"/>
      <p:regular r:id="rId13"/>
    </p:embeddedFont>
    <p:embeddedFont>
      <p:font typeface="Montserrat Light Italics" charset="1" panose="00000400000000000000"/>
      <p:regular r:id="rId14"/>
    </p:embeddedFont>
    <p:embeddedFont>
      <p:font typeface="Montserrat Light Bold Italics" charset="1" panose="000008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22" Target="slides/slide7.xml" Type="http://schemas.openxmlformats.org/officeDocument/2006/relationships/slide"/><Relationship Id="rId23" Target="slides/slide8.xml" Type="http://schemas.openxmlformats.org/officeDocument/2006/relationships/slide"/><Relationship Id="rId24" Target="slides/slide9.xml" Type="http://schemas.openxmlformats.org/officeDocument/2006/relationships/slide"/><Relationship Id="rId25" Target="slides/slide10.xml" Type="http://schemas.openxmlformats.org/officeDocument/2006/relationships/slide"/><Relationship Id="rId26" Target="slides/slide11.xml" Type="http://schemas.openxmlformats.org/officeDocument/2006/relationships/slide"/><Relationship Id="rId27" Target="slides/slide12.xml" Type="http://schemas.openxmlformats.org/officeDocument/2006/relationships/slide"/><Relationship Id="rId28" Target="slides/slide13.xml" Type="http://schemas.openxmlformats.org/officeDocument/2006/relationships/slide"/><Relationship Id="rId29" Target="slides/slide14.xml" Type="http://schemas.openxmlformats.org/officeDocument/2006/relationships/slide"/><Relationship Id="rId3" Target="viewProps.xml" Type="http://schemas.openxmlformats.org/officeDocument/2006/relationships/viewProps"/><Relationship Id="rId30" Target="slides/slide15.xml" Type="http://schemas.openxmlformats.org/officeDocument/2006/relationships/slide"/><Relationship Id="rId31" Target="slides/slide16.xml" Type="http://schemas.openxmlformats.org/officeDocument/2006/relationships/slide"/><Relationship Id="rId32" Target="slides/slide17.xml" Type="http://schemas.openxmlformats.org/officeDocument/2006/relationships/slide"/><Relationship Id="rId33" Target="slides/slide18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0.png" Type="http://schemas.openxmlformats.org/officeDocument/2006/relationships/image"/><Relationship Id="rId4" Target="../media/image6.png" Type="http://schemas.openxmlformats.org/officeDocument/2006/relationships/image"/><Relationship Id="rId5" Target="../media/image18.png" Type="http://schemas.openxmlformats.org/officeDocument/2006/relationships/image"/><Relationship Id="rId6" Target="../media/image17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1.jpeg" Type="http://schemas.openxmlformats.org/officeDocument/2006/relationships/image"/><Relationship Id="rId4" Target="../media/image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8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10.jpe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jpe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../media/image18.png" Type="http://schemas.openxmlformats.org/officeDocument/2006/relationships/image"/><Relationship Id="rId7" Target="../media/image1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7786" r="0" b="7786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82621" y="583388"/>
            <a:ext cx="15389468" cy="5603835"/>
            <a:chOff x="0" y="0"/>
            <a:chExt cx="20519291" cy="7471780"/>
          </a:xfrm>
        </p:grpSpPr>
        <p:sp>
          <p:nvSpPr>
            <p:cNvPr name="AutoShape 3" id="3"/>
            <p:cNvSpPr/>
            <p:nvPr/>
          </p:nvSpPr>
          <p:spPr>
            <a:xfrm rot="0">
              <a:off x="347208" y="3848560"/>
              <a:ext cx="19824874" cy="231790"/>
            </a:xfrm>
            <a:prstGeom prst="rect">
              <a:avLst/>
            </a:prstGeom>
            <a:solidFill>
              <a:srgbClr val="F8FBFD"/>
            </a:solidFill>
          </p:spPr>
        </p:sp>
        <p:sp>
          <p:nvSpPr>
            <p:cNvPr name="TextBox 4" id="4"/>
            <p:cNvSpPr txBox="true"/>
            <p:nvPr/>
          </p:nvSpPr>
          <p:spPr>
            <a:xfrm rot="0">
              <a:off x="444323" y="-57150"/>
              <a:ext cx="19630644" cy="7006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  <a:r>
                <a:rPr lang="en-US" sz="3200" spc="352">
                  <a:solidFill>
                    <a:srgbClr val="F8FBFD"/>
                  </a:solidFill>
                  <a:latin typeface="Montserrat Classic"/>
                </a:rPr>
                <a:t>ERASMUS+ KA2 -HANKE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1348212"/>
              <a:ext cx="20519291" cy="20761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664"/>
                </a:lnSpc>
              </a:pPr>
              <a:r>
                <a:rPr lang="en-US" sz="10800" spc="756">
                  <a:solidFill>
                    <a:srgbClr val="F8FBFD"/>
                  </a:solidFill>
                  <a:latin typeface="Montserrat Classic Bold"/>
                </a:rPr>
                <a:t>HELLO TEENAGER!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405686" y="4867857"/>
              <a:ext cx="19707919" cy="26039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919"/>
                </a:lnSpc>
              </a:pPr>
              <a:r>
                <a:rPr lang="en-US" sz="2800" spc="196">
                  <a:solidFill>
                    <a:srgbClr val="F8FBFD"/>
                  </a:solidFill>
                  <a:latin typeface="Montserrat Classic"/>
                </a:rPr>
                <a:t>Hanke-esittely</a:t>
              </a:r>
            </a:p>
            <a:p>
              <a:pPr algn="r">
                <a:lnSpc>
                  <a:spcPts val="3919"/>
                </a:lnSpc>
              </a:pPr>
              <a:r>
                <a:rPr lang="en-US" sz="2799" spc="195">
                  <a:solidFill>
                    <a:srgbClr val="F8FBFD"/>
                  </a:solidFill>
                  <a:latin typeface="Montserrat Classic"/>
                </a:rPr>
                <a:t>Oriveden yhteiskoulu</a:t>
              </a:r>
            </a:p>
            <a:p>
              <a:pPr algn="r">
                <a:lnSpc>
                  <a:spcPts val="3919"/>
                </a:lnSpc>
              </a:pPr>
              <a:r>
                <a:rPr lang="en-US" sz="2799" spc="195">
                  <a:solidFill>
                    <a:srgbClr val="F8FBFD"/>
                  </a:solidFill>
                  <a:latin typeface="Montserrat Classic"/>
                </a:rPr>
                <a:t>Oriveden lukio</a:t>
              </a:r>
            </a:p>
            <a:p>
              <a:pPr algn="r">
                <a:lnSpc>
                  <a:spcPts val="3919"/>
                </a:lnSpc>
              </a:pP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4178" r="0" b="4178"/>
          <a:stretch>
            <a:fillRect/>
          </a:stretch>
        </p:blipFill>
        <p:spPr>
          <a:xfrm flipH="false" flipV="false" rot="0">
            <a:off x="2406640" y="4041222"/>
            <a:ext cx="9429016" cy="5751688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3566589" y="7399135"/>
            <a:ext cx="3193127" cy="953947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4149572" y="8723690"/>
            <a:ext cx="3745673" cy="1069219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2496675" y="5856780"/>
            <a:ext cx="1474615" cy="12580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7786" r="0" b="7786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49266" y="1907318"/>
            <a:ext cx="15389468" cy="4846407"/>
            <a:chOff x="0" y="0"/>
            <a:chExt cx="20519291" cy="6461876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444323" y="-57150"/>
              <a:ext cx="19630644" cy="7006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291062"/>
              <a:ext cx="20519291" cy="3104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48"/>
                </a:lnSpc>
              </a:pPr>
              <a:r>
                <a:rPr lang="en-US" sz="5600" spc="392">
                  <a:solidFill>
                    <a:srgbClr val="F8FBFD"/>
                  </a:solidFill>
                  <a:latin typeface="Montserrat Classic Bold"/>
                </a:rPr>
                <a:t>HALUAISITKO SINÄ OLLA MUKANA VAIKUTTAMASSA NUORTEN HYVINVOINTIIN?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405686" y="5839153"/>
              <a:ext cx="19707919" cy="622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19"/>
                </a:lnSpc>
              </a:pP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7343160" y="6497616"/>
            <a:ext cx="3174832" cy="228587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7786" r="0" b="7786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49266" y="1781233"/>
            <a:ext cx="15389468" cy="4846407"/>
            <a:chOff x="0" y="0"/>
            <a:chExt cx="20519291" cy="6461876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444323" y="-57150"/>
              <a:ext cx="19630644" cy="7006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291062"/>
              <a:ext cx="20519291" cy="3104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48"/>
                </a:lnSpc>
              </a:pPr>
              <a:r>
                <a:rPr lang="en-US" sz="5600" spc="392">
                  <a:solidFill>
                    <a:srgbClr val="F8FBFD"/>
                  </a:solidFill>
                  <a:latin typeface="Montserrat Classic Bold"/>
                </a:rPr>
                <a:t>HALUAISITKO SINÄ OLLA MUKANA YHTEYDENPIDOSSA PARTNERIKOULUJEN KANSSA?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405686" y="5839153"/>
              <a:ext cx="19707919" cy="622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19"/>
                </a:lnSpc>
              </a:pP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-5400000">
            <a:off x="7451018" y="5220336"/>
            <a:ext cx="2745694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7786" r="0" b="7786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49266" y="2396999"/>
            <a:ext cx="15389468" cy="4084407"/>
            <a:chOff x="0" y="0"/>
            <a:chExt cx="20519291" cy="5445876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444323" y="-57150"/>
              <a:ext cx="19630644" cy="7006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291062"/>
              <a:ext cx="20519291" cy="2088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48"/>
                </a:lnSpc>
              </a:pPr>
              <a:r>
                <a:rPr lang="en-US" sz="5600" spc="392">
                  <a:solidFill>
                    <a:srgbClr val="F8FBFD"/>
                  </a:solidFill>
                  <a:latin typeface="Montserrat Classic Bold"/>
                </a:rPr>
                <a:t>HALUAISITKO SINÄ MATKUSTAA ULKOMAILLE?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405686" y="4823153"/>
              <a:ext cx="19707919" cy="622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19"/>
                </a:lnSpc>
              </a:pP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7766066" y="6141820"/>
            <a:ext cx="1914737" cy="231451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7786" r="0" b="7786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1212" y="1996147"/>
            <a:ext cx="15389468" cy="4846407"/>
            <a:chOff x="0" y="0"/>
            <a:chExt cx="20519291" cy="6461876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444323" y="-57150"/>
              <a:ext cx="19630644" cy="7006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291062"/>
              <a:ext cx="20519291" cy="31046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48"/>
                </a:lnSpc>
              </a:pPr>
              <a:r>
                <a:rPr lang="en-US" sz="5600" spc="392">
                  <a:solidFill>
                    <a:srgbClr val="F8FBFD"/>
                  </a:solidFill>
                  <a:latin typeface="Montserrat Classic Bold"/>
                </a:rPr>
                <a:t>HALUAISITKO SINÄ OLLA MUKANA RAKENTAMASSA KESTÄVÄMPÄÄ TULEVAISUUTTA?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405686" y="5839153"/>
              <a:ext cx="19707919" cy="622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19"/>
                </a:lnSpc>
              </a:pP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7871337" y="6458392"/>
            <a:ext cx="2545326" cy="241574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7786" r="0" b="7786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66700" y="3217672"/>
            <a:ext cx="18821400" cy="7296861"/>
          </a:xfrm>
          <a:prstGeom prst="rect">
            <a:avLst/>
          </a:prstGeom>
          <a:solidFill>
            <a:srgbClr val="6AA7DB">
              <a:alpha val="89803"/>
            </a:srgbClr>
          </a:solidFill>
        </p:spPr>
      </p:sp>
      <p:sp>
        <p:nvSpPr>
          <p:cNvPr name="AutoShape 3" id="3"/>
          <p:cNvSpPr/>
          <p:nvPr/>
        </p:nvSpPr>
        <p:spPr>
          <a:xfrm rot="0">
            <a:off x="762000" y="4267200"/>
            <a:ext cx="4076700" cy="5067300"/>
          </a:xfrm>
          <a:prstGeom prst="rect">
            <a:avLst/>
          </a:prstGeom>
          <a:solidFill>
            <a:srgbClr val="F8FBFD"/>
          </a:solidFill>
        </p:spPr>
      </p:sp>
      <p:sp>
        <p:nvSpPr>
          <p:cNvPr name="AutoShape 4" id="4"/>
          <p:cNvSpPr/>
          <p:nvPr/>
        </p:nvSpPr>
        <p:spPr>
          <a:xfrm rot="0">
            <a:off x="762000" y="4267200"/>
            <a:ext cx="4076700" cy="2286000"/>
          </a:xfrm>
          <a:prstGeom prst="rect">
            <a:avLst/>
          </a:prstGeom>
          <a:solidFill>
            <a:srgbClr val="053D57">
              <a:alpha val="19607"/>
            </a:srgbClr>
          </a:solidFill>
        </p:spPr>
      </p:sp>
      <p:sp>
        <p:nvSpPr>
          <p:cNvPr name="AutoShape 5" id="5"/>
          <p:cNvSpPr/>
          <p:nvPr/>
        </p:nvSpPr>
        <p:spPr>
          <a:xfrm rot="0">
            <a:off x="4991100" y="4267200"/>
            <a:ext cx="4076700" cy="5067300"/>
          </a:xfrm>
          <a:prstGeom prst="rect">
            <a:avLst/>
          </a:prstGeom>
          <a:solidFill>
            <a:srgbClr val="F8FBFD"/>
          </a:solidFill>
        </p:spPr>
      </p:sp>
      <p:sp>
        <p:nvSpPr>
          <p:cNvPr name="AutoShape 6" id="6"/>
          <p:cNvSpPr/>
          <p:nvPr/>
        </p:nvSpPr>
        <p:spPr>
          <a:xfrm rot="0">
            <a:off x="4991100" y="4267200"/>
            <a:ext cx="4076700" cy="2286000"/>
          </a:xfrm>
          <a:prstGeom prst="rect">
            <a:avLst/>
          </a:prstGeom>
          <a:solidFill>
            <a:srgbClr val="053D57">
              <a:alpha val="19607"/>
            </a:srgbClr>
          </a:solidFill>
        </p:spPr>
      </p:sp>
      <p:sp>
        <p:nvSpPr>
          <p:cNvPr name="AutoShape 7" id="7"/>
          <p:cNvSpPr/>
          <p:nvPr/>
        </p:nvSpPr>
        <p:spPr>
          <a:xfrm rot="0">
            <a:off x="9220200" y="4267200"/>
            <a:ext cx="4076700" cy="5067300"/>
          </a:xfrm>
          <a:prstGeom prst="rect">
            <a:avLst/>
          </a:prstGeom>
          <a:solidFill>
            <a:srgbClr val="F8FBFD"/>
          </a:solidFill>
        </p:spPr>
      </p:sp>
      <p:sp>
        <p:nvSpPr>
          <p:cNvPr name="AutoShape 8" id="8"/>
          <p:cNvSpPr/>
          <p:nvPr/>
        </p:nvSpPr>
        <p:spPr>
          <a:xfrm rot="0">
            <a:off x="9220200" y="4267200"/>
            <a:ext cx="4076700" cy="2286000"/>
          </a:xfrm>
          <a:prstGeom prst="rect">
            <a:avLst/>
          </a:prstGeom>
          <a:solidFill>
            <a:srgbClr val="053D57">
              <a:alpha val="19607"/>
            </a:srgbClr>
          </a:solidFill>
        </p:spPr>
      </p:sp>
      <p:sp>
        <p:nvSpPr>
          <p:cNvPr name="AutoShape 9" id="9"/>
          <p:cNvSpPr/>
          <p:nvPr/>
        </p:nvSpPr>
        <p:spPr>
          <a:xfrm rot="0">
            <a:off x="13449300" y="4267200"/>
            <a:ext cx="4076700" cy="5067300"/>
          </a:xfrm>
          <a:prstGeom prst="rect">
            <a:avLst/>
          </a:prstGeom>
          <a:solidFill>
            <a:srgbClr val="F8FBFD"/>
          </a:solidFill>
        </p:spPr>
      </p:sp>
      <p:sp>
        <p:nvSpPr>
          <p:cNvPr name="AutoShape 10" id="10"/>
          <p:cNvSpPr/>
          <p:nvPr/>
        </p:nvSpPr>
        <p:spPr>
          <a:xfrm rot="0">
            <a:off x="13449300" y="4267200"/>
            <a:ext cx="4076700" cy="2286000"/>
          </a:xfrm>
          <a:prstGeom prst="rect">
            <a:avLst/>
          </a:prstGeom>
          <a:solidFill>
            <a:srgbClr val="053D57">
              <a:alpha val="19607"/>
            </a:srgbClr>
          </a:solidFill>
        </p:spPr>
      </p:sp>
      <p:sp>
        <p:nvSpPr>
          <p:cNvPr name="TextBox 11" id="11"/>
          <p:cNvSpPr txBox="true"/>
          <p:nvPr/>
        </p:nvSpPr>
        <p:spPr>
          <a:xfrm rot="0">
            <a:off x="1028700" y="681101"/>
            <a:ext cx="16280770" cy="18477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336"/>
              </a:lnSpc>
            </a:pPr>
            <a:r>
              <a:rPr lang="en-US" sz="5600" spc="162">
                <a:solidFill>
                  <a:srgbClr val="F8FBFD"/>
                </a:solidFill>
                <a:latin typeface="Montserrat Classic Bold"/>
              </a:rPr>
              <a:t>JOS VASTASIT JOHONKIN </a:t>
            </a:r>
          </a:p>
          <a:p>
            <a:pPr>
              <a:lnSpc>
                <a:spcPts val="7336"/>
              </a:lnSpc>
            </a:pPr>
            <a:r>
              <a:rPr lang="en-US" sz="5600" spc="162">
                <a:solidFill>
                  <a:srgbClr val="F8FBFD"/>
                </a:solidFill>
                <a:latin typeface="Montserrat Classic Bold"/>
              </a:rPr>
              <a:t>KYSYMYKSISTÄ "KYLLÄ" 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2358639" y="1028700"/>
            <a:ext cx="3927121" cy="1820756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2208634" y="7781925"/>
            <a:ext cx="1183431" cy="1183431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9413521" y="4377881"/>
            <a:ext cx="3690058" cy="19979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3"/>
              </a:lnSpc>
            </a:pPr>
            <a:r>
              <a:rPr lang="en-US" sz="2100" spc="231">
                <a:solidFill>
                  <a:srgbClr val="053D57"/>
                </a:solidFill>
                <a:latin typeface="Montserrat Classic Bold"/>
              </a:rPr>
              <a:t>JOS HALUAT OLLA MUKANA RAKENTAMASSA KESTÄVÄMPÄÄ TULEVAISUUTTA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184421" y="4411637"/>
            <a:ext cx="3764447" cy="19979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3"/>
              </a:lnSpc>
            </a:pPr>
            <a:r>
              <a:rPr lang="en-US" sz="2100" spc="231">
                <a:solidFill>
                  <a:srgbClr val="053D57"/>
                </a:solidFill>
                <a:latin typeface="Montserrat Classic Bold"/>
              </a:rPr>
              <a:t>JOS HALUAT ULKOMAILLE TAI HALUAT PITÄÄ YHTEYTTÄ PARTNERIKOULUIHIN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62000" y="4687062"/>
            <a:ext cx="4076700" cy="13700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72"/>
              </a:lnSpc>
              <a:spcBef>
                <a:spcPct val="0"/>
              </a:spcBef>
            </a:pPr>
            <a:r>
              <a:rPr lang="en-US" sz="2400" spc="264">
                <a:solidFill>
                  <a:srgbClr val="000000"/>
                </a:solidFill>
                <a:latin typeface="Montserrat Classic Bold"/>
              </a:rPr>
              <a:t>JOS HALUAT LISÄTÄ NUORTEN HYVINVOINTIA</a:t>
            </a:r>
          </a:p>
        </p:txBody>
      </p:sp>
      <p:pic>
        <p:nvPicPr>
          <p:cNvPr name="Picture 17" id="1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6437734" y="7781925"/>
            <a:ext cx="1183431" cy="1183431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0796839" y="8282493"/>
            <a:ext cx="885323" cy="840252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13493042" y="4781740"/>
            <a:ext cx="3690058" cy="1190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3"/>
              </a:lnSpc>
            </a:pPr>
            <a:r>
              <a:rPr lang="en-US" sz="2100" spc="231">
                <a:solidFill>
                  <a:srgbClr val="053D57"/>
                </a:solidFill>
                <a:latin typeface="Montserrat Classic Bold"/>
              </a:rPr>
              <a:t>KOULUN HENKILÖKUNNAN JÄSEN: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375421" y="6723583"/>
            <a:ext cx="3728158" cy="1211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spc="21">
                <a:solidFill>
                  <a:srgbClr val="053D57"/>
                </a:solidFill>
                <a:latin typeface="Montserrat Light Bold"/>
              </a:rPr>
              <a:t>TULE MUKAAN KOULUN KESTÄVÄN KEHITYKSEN TIIMIIN!</a:t>
            </a:r>
          </a:p>
        </p:txBody>
      </p:sp>
      <p:pic>
        <p:nvPicPr>
          <p:cNvPr name="Picture 21" id="21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4996423" y="7935163"/>
            <a:ext cx="982453" cy="1187581"/>
          </a:xfrm>
          <a:prstGeom prst="rect">
            <a:avLst/>
          </a:prstGeom>
        </p:spPr>
      </p:pic>
      <p:sp>
        <p:nvSpPr>
          <p:cNvPr name="TextBox 22" id="22"/>
          <p:cNvSpPr txBox="true"/>
          <p:nvPr/>
        </p:nvSpPr>
        <p:spPr>
          <a:xfrm rot="0">
            <a:off x="13795021" y="6825615"/>
            <a:ext cx="3385258" cy="956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2500" spc="25">
                <a:solidFill>
                  <a:srgbClr val="053D57"/>
                </a:solidFill>
                <a:latin typeface="Montserrat Light Bold"/>
              </a:rPr>
              <a:t>LIITY KOULUN ERASMUS+ -TIIMIIN!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04892" y="6723583"/>
            <a:ext cx="3590915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spc="21">
                <a:solidFill>
                  <a:srgbClr val="053D57"/>
                </a:solidFill>
                <a:latin typeface="Montserrat Light Bold"/>
              </a:rPr>
              <a:t>RYHDY HYVINVOINTIAGENTIKSI!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184421" y="6723583"/>
            <a:ext cx="3590915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2100" spc="21">
                <a:solidFill>
                  <a:srgbClr val="053D57"/>
                </a:solidFill>
                <a:latin typeface="Montserrat Light Bold"/>
              </a:rPr>
              <a:t>RYHDY HYVINVOINTIAGENTIKSI!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7786" r="0" b="7786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497060" y="1688753"/>
            <a:ext cx="12323857" cy="7026982"/>
            <a:chOff x="0" y="0"/>
            <a:chExt cx="16431810" cy="9369309"/>
          </a:xfrm>
        </p:grpSpPr>
        <p:sp>
          <p:nvSpPr>
            <p:cNvPr name="AutoShape 3" id="3"/>
            <p:cNvSpPr/>
            <p:nvPr/>
          </p:nvSpPr>
          <p:spPr>
            <a:xfrm rot="0">
              <a:off x="0" y="0"/>
              <a:ext cx="16431810" cy="9369309"/>
            </a:xfrm>
            <a:prstGeom prst="rect">
              <a:avLst/>
            </a:prstGeom>
            <a:solidFill>
              <a:srgbClr val="F8FBFD">
                <a:alpha val="89803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 rot="0">
              <a:off x="633717" y="2836140"/>
              <a:ext cx="15164375" cy="57542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430"/>
                </a:lnSpc>
              </a:pPr>
              <a:r>
                <a:rPr lang="en-US" sz="3549" spc="390">
                  <a:solidFill>
                    <a:srgbClr val="053D57"/>
                  </a:solidFill>
                  <a:latin typeface="Montserrat Classic Bold"/>
                </a:rPr>
                <a:t>MITEN TOIMIN, JOTTA PÄÄSEN MUKAAN?</a:t>
              </a:r>
            </a:p>
            <a:p>
              <a:pPr algn="ctr">
                <a:lnSpc>
                  <a:spcPts val="3620"/>
                </a:lnSpc>
              </a:pPr>
            </a:p>
            <a:p>
              <a:pPr>
                <a:lnSpc>
                  <a:spcPts val="3620"/>
                </a:lnSpc>
              </a:pPr>
              <a:r>
                <a:rPr lang="en-US" sz="2366" spc="260">
                  <a:solidFill>
                    <a:srgbClr val="053D57"/>
                  </a:solidFill>
                  <a:latin typeface="Montserrat Classic"/>
                </a:rPr>
                <a:t>1) </a:t>
              </a:r>
              <a:r>
                <a:rPr lang="en-US" sz="2366" spc="260">
                  <a:solidFill>
                    <a:srgbClr val="053D57"/>
                  </a:solidFill>
                  <a:latin typeface="Montserrat Classic"/>
                </a:rPr>
                <a:t>LÄHETÄ WILMA-VIESTI  JENNI DECANDIALLE. </a:t>
              </a:r>
            </a:p>
            <a:p>
              <a:pPr>
                <a:lnSpc>
                  <a:spcPts val="3620"/>
                </a:lnSpc>
              </a:pPr>
            </a:p>
            <a:p>
              <a:pPr>
                <a:lnSpc>
                  <a:spcPts val="3620"/>
                </a:lnSpc>
              </a:pPr>
              <a:r>
                <a:rPr lang="en-US" sz="2366" spc="260">
                  <a:solidFill>
                    <a:srgbClr val="053D57"/>
                  </a:solidFill>
                  <a:latin typeface="Montserrat Classic"/>
                </a:rPr>
                <a:t>2) KERRO VIESTISSÄSI MIHIN TOIMINTAAN OLISIT HALUKAS LÄHTEMÄÄN MUKAAN. </a:t>
              </a:r>
            </a:p>
            <a:p>
              <a:pPr>
                <a:lnSpc>
                  <a:spcPts val="3620"/>
                </a:lnSpc>
              </a:pPr>
            </a:p>
            <a:p>
              <a:pPr>
                <a:lnSpc>
                  <a:spcPts val="3620"/>
                </a:lnSpc>
              </a:pPr>
              <a:r>
                <a:rPr lang="en-US" sz="2366" spc="260">
                  <a:solidFill>
                    <a:srgbClr val="053D57"/>
                  </a:solidFill>
                  <a:latin typeface="Montserrat Classic"/>
                </a:rPr>
                <a:t>3) JENNI VASTAA VIESTIISI JA KERTOO TARKEMMAT OHJEET! </a:t>
              </a:r>
            </a:p>
            <a:p>
              <a:pPr>
                <a:lnSpc>
                  <a:spcPts val="3620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 rot="0">
            <a:off x="-3408039" y="1028700"/>
            <a:ext cx="4436739" cy="173843"/>
          </a:xfrm>
          <a:prstGeom prst="rect">
            <a:avLst/>
          </a:prstGeom>
          <a:solidFill>
            <a:srgbClr val="F8FBFD"/>
          </a:solidFill>
        </p:spPr>
      </p:sp>
      <p:sp>
        <p:nvSpPr>
          <p:cNvPr name="AutoShape 6" id="6"/>
          <p:cNvSpPr/>
          <p:nvPr/>
        </p:nvSpPr>
        <p:spPr>
          <a:xfrm rot="0">
            <a:off x="17259300" y="9084457"/>
            <a:ext cx="4436739" cy="173843"/>
          </a:xfrm>
          <a:prstGeom prst="rect">
            <a:avLst/>
          </a:prstGeom>
          <a:solidFill>
            <a:srgbClr val="F8FBFD"/>
          </a:solidFill>
        </p:spPr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7786152" y="2389285"/>
            <a:ext cx="3745673" cy="106921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7786" r="0" b="7786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028700" y="1028700"/>
            <a:ext cx="16230600" cy="8229600"/>
          </a:xfrm>
          <a:prstGeom prst="rect">
            <a:avLst/>
          </a:prstGeom>
          <a:solidFill>
            <a:srgbClr val="014D86">
              <a:alpha val="89803"/>
            </a:srgbClr>
          </a:solidFill>
        </p:spPr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8900539" y="2036384"/>
            <a:ext cx="6334729" cy="621423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2686307" y="2036384"/>
            <a:ext cx="6214231" cy="621423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7786" r="0" b="7786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2052406" y="853086"/>
            <a:ext cx="14183188" cy="858082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7786" r="0" b="7786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2289811" y="3635578"/>
            <a:ext cx="13708378" cy="30158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7786" r="0" b="7786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7259300" y="1818079"/>
            <a:ext cx="4436739" cy="173843"/>
          </a:xfrm>
          <a:prstGeom prst="rect">
            <a:avLst/>
          </a:prstGeom>
          <a:solidFill>
            <a:srgbClr val="F8FBFD"/>
          </a:solidFill>
        </p:spPr>
      </p:sp>
      <p:sp>
        <p:nvSpPr>
          <p:cNvPr name="AutoShape 3" id="3"/>
          <p:cNvSpPr/>
          <p:nvPr/>
        </p:nvSpPr>
        <p:spPr>
          <a:xfrm rot="0">
            <a:off x="-3408039" y="1818079"/>
            <a:ext cx="4436739" cy="173843"/>
          </a:xfrm>
          <a:prstGeom prst="rect">
            <a:avLst/>
          </a:prstGeom>
          <a:solidFill>
            <a:srgbClr val="F8FBFD"/>
          </a:solid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1855458" y="3514386"/>
            <a:ext cx="3205062" cy="320506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6460963" y="3493739"/>
            <a:ext cx="4843406" cy="3225709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2344749" y="3539983"/>
            <a:ext cx="5300883" cy="3207034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777221" y="7035165"/>
            <a:ext cx="5023558" cy="2286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90"/>
              </a:lnSpc>
            </a:pPr>
            <a:r>
              <a:rPr lang="en-US" sz="3000" spc="330">
                <a:solidFill>
                  <a:srgbClr val="F8FBFD"/>
                </a:solidFill>
                <a:latin typeface="Montserrat Classic"/>
              </a:rPr>
              <a:t>NUORTEN HYVINVOINNIN JA OSALLISUUDEN LISÄÄMINEN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460963" y="7035165"/>
            <a:ext cx="5023558" cy="170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90"/>
              </a:lnSpc>
            </a:pPr>
            <a:r>
              <a:rPr lang="en-US" sz="3000" spc="330">
                <a:solidFill>
                  <a:srgbClr val="F8FBFD"/>
                </a:solidFill>
                <a:latin typeface="Montserrat Classic"/>
              </a:rPr>
              <a:t>KANSAINVÄLISYYDEN VAHVISTAMINEN KOULUN ARJESSA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622074" y="7035165"/>
            <a:ext cx="5023558" cy="1706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90"/>
              </a:lnSpc>
            </a:pPr>
            <a:r>
              <a:rPr lang="en-US" sz="3000" spc="330">
                <a:solidFill>
                  <a:srgbClr val="F8FBFD"/>
                </a:solidFill>
                <a:latin typeface="Montserrat Classic"/>
              </a:rPr>
              <a:t>KESTÄVÄN TULEVAISUUDEN RAKENTAMINEN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18157" y="1381125"/>
            <a:ext cx="14909170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60"/>
              </a:lnSpc>
            </a:pPr>
            <a:r>
              <a:rPr lang="en-US" sz="6000" spc="174">
                <a:solidFill>
                  <a:srgbClr val="F8FBFD"/>
                </a:solidFill>
                <a:latin typeface="Montserrat Classic Bold"/>
              </a:rPr>
              <a:t>HANKKEEN  TAVOITTEET: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7786" r="0" b="7786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69832" y="2542751"/>
            <a:ext cx="15389468" cy="5201499"/>
            <a:chOff x="0" y="0"/>
            <a:chExt cx="20519291" cy="6935332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444323" y="-57150"/>
              <a:ext cx="19630644" cy="7006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300587"/>
              <a:ext cx="20519291" cy="356857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912"/>
                </a:lnSpc>
              </a:pPr>
              <a:r>
                <a:rPr lang="en-US" sz="6400" spc="448">
                  <a:solidFill>
                    <a:srgbClr val="F8FBFD"/>
                  </a:solidFill>
                  <a:latin typeface="Montserrat Classic Bold"/>
                </a:rPr>
                <a:t>SUPPORTING </a:t>
              </a:r>
              <a:r>
                <a:rPr lang="en-US" sz="6400" spc="448">
                  <a:solidFill>
                    <a:srgbClr val="F8FBFD"/>
                  </a:solidFill>
                  <a:latin typeface="Montserrat Classic Bold"/>
                </a:rPr>
                <a:t>YOUNG PEOPLE TO BE SAFE, ACTIVE, HEALTHY AND RESILIENT INDIVIDUALS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405686" y="6312609"/>
              <a:ext cx="19707919" cy="622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19"/>
                </a:lnSpc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7786" r="0" b="7786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49266" y="2347298"/>
            <a:ext cx="15389468" cy="5592405"/>
            <a:chOff x="0" y="0"/>
            <a:chExt cx="20519291" cy="745654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444323" y="-57150"/>
              <a:ext cx="19630644" cy="7006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80"/>
                </a:lnSpc>
              </a:pP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348212"/>
              <a:ext cx="20519291" cy="404215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664"/>
                </a:lnSpc>
              </a:pPr>
              <a:r>
                <a:rPr lang="en-US" sz="10800" spc="756">
                  <a:solidFill>
                    <a:srgbClr val="F8FBFD"/>
                  </a:solidFill>
                  <a:latin typeface="Montserrat Classic Bold"/>
                </a:rPr>
                <a:t>SAVING THE EARTH STARTS WITH YOU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405686" y="6833817"/>
              <a:ext cx="19707919" cy="6227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19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7786" r="0" b="7786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20021" y="224991"/>
            <a:ext cx="17671716" cy="9813261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3" id="3"/>
          <p:cNvSpPr/>
          <p:nvPr/>
        </p:nvSpPr>
        <p:spPr>
          <a:xfrm rot="0">
            <a:off x="2329732" y="2827063"/>
            <a:ext cx="13601700" cy="171450"/>
          </a:xfrm>
          <a:prstGeom prst="rect">
            <a:avLst/>
          </a:prstGeom>
          <a:solidFill>
            <a:srgbClr val="02BDD6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11884379" y="2640078"/>
            <a:ext cx="3956758" cy="3802189"/>
            <a:chOff x="0" y="0"/>
            <a:chExt cx="5275677" cy="5069586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2231439" y="0"/>
              <a:ext cx="812800" cy="812800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2BDD6"/>
              </a:solidFill>
            </p:spPr>
          </p:sp>
        </p:grpSp>
        <p:sp>
          <p:nvSpPr>
            <p:cNvPr name="TextBox 7" id="7"/>
            <p:cNvSpPr txBox="true"/>
            <p:nvPr/>
          </p:nvSpPr>
          <p:spPr>
            <a:xfrm rot="0">
              <a:off x="0" y="1533525"/>
              <a:ext cx="5275677" cy="35360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84"/>
                </a:lnSpc>
              </a:pPr>
              <a:r>
                <a:rPr lang="en-US" sz="2800" spc="308">
                  <a:solidFill>
                    <a:srgbClr val="053D57"/>
                  </a:solidFill>
                  <a:latin typeface="Montserrat Classic"/>
                </a:rPr>
                <a:t>GYMNASIUM AM TURMHOF, MECHERNICH </a:t>
              </a:r>
            </a:p>
            <a:p>
              <a:pPr algn="ctr">
                <a:lnSpc>
                  <a:spcPts val="4284"/>
                </a:lnSpc>
              </a:pPr>
            </a:p>
            <a:p>
              <a:pPr algn="ctr">
                <a:lnSpc>
                  <a:spcPts val="4284"/>
                </a:lnSpc>
              </a:pPr>
              <a:r>
                <a:rPr lang="en-US" sz="2800" spc="308">
                  <a:solidFill>
                    <a:srgbClr val="053D57"/>
                  </a:solidFill>
                  <a:latin typeface="Montserrat Classic Bold"/>
                </a:rPr>
                <a:t>SAKSA 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089421" y="2640078"/>
            <a:ext cx="4109158" cy="2265213"/>
            <a:chOff x="0" y="0"/>
            <a:chExt cx="5478877" cy="3020284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2333039" y="0"/>
              <a:ext cx="812800" cy="812800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2BDD6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0">
              <a:off x="0" y="1524000"/>
              <a:ext cx="5478877" cy="6997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90"/>
                </a:lnSpc>
              </a:pPr>
              <a:r>
                <a:rPr lang="en-US" sz="3000" spc="330">
                  <a:solidFill>
                    <a:srgbClr val="053D57"/>
                  </a:solidFill>
                  <a:latin typeface="Montserrat Classic"/>
                </a:rPr>
                <a:t>ORIVEDEN LUKIO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101600" y="2441164"/>
              <a:ext cx="5275677" cy="5791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2371909" y="2658343"/>
            <a:ext cx="3956758" cy="2246947"/>
            <a:chOff x="0" y="0"/>
            <a:chExt cx="5275677" cy="2995930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2231439" y="0"/>
              <a:ext cx="812800" cy="812800"/>
              <a:chOff x="0" y="0"/>
              <a:chExt cx="6350000" cy="6350000"/>
            </a:xfrm>
          </p:grpSpPr>
          <p:sp>
            <p:nvSpPr>
              <p:cNvPr name="Freeform 15" id="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2BDD6"/>
              </a:solidFill>
            </p:spPr>
          </p:sp>
        </p:grpSp>
        <p:sp>
          <p:nvSpPr>
            <p:cNvPr name="TextBox 16" id="16"/>
            <p:cNvSpPr txBox="true"/>
            <p:nvPr/>
          </p:nvSpPr>
          <p:spPr>
            <a:xfrm rot="0">
              <a:off x="0" y="1524000"/>
              <a:ext cx="5275677" cy="14719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90"/>
                </a:lnSpc>
              </a:pPr>
              <a:r>
                <a:rPr lang="en-US" sz="3000" spc="330">
                  <a:solidFill>
                    <a:srgbClr val="053D57"/>
                  </a:solidFill>
                  <a:latin typeface="Montserrat Classic"/>
                </a:rPr>
                <a:t>ORIVEDEN YHTEISKOULU</a:t>
              </a:r>
            </a:p>
          </p:txBody>
        </p:sp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2737062" y="5143500"/>
            <a:ext cx="3226452" cy="4564388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7062585" y="5957765"/>
            <a:ext cx="4135994" cy="1152908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2057901" y="6854997"/>
            <a:ext cx="3609714" cy="2165828"/>
          </a:xfrm>
          <a:prstGeom prst="rect">
            <a:avLst/>
          </a:prstGeom>
        </p:spPr>
      </p:pic>
      <p:sp>
        <p:nvSpPr>
          <p:cNvPr name="TextBox 20" id="20"/>
          <p:cNvSpPr txBox="true"/>
          <p:nvPr/>
        </p:nvSpPr>
        <p:spPr>
          <a:xfrm rot="0">
            <a:off x="1664194" y="981075"/>
            <a:ext cx="14932775" cy="1186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50"/>
              </a:lnSpc>
            </a:pPr>
            <a:r>
              <a:rPr lang="en-US" sz="7500" spc="67">
                <a:solidFill>
                  <a:srgbClr val="014D86"/>
                </a:solidFill>
                <a:latin typeface="Montserrat Classic Bold"/>
              </a:rPr>
              <a:t>HANKEKUMPPANIT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7786" r="0" b="7786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20021" y="224991"/>
            <a:ext cx="17671716" cy="9813261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3" id="3"/>
          <p:cNvSpPr/>
          <p:nvPr/>
        </p:nvSpPr>
        <p:spPr>
          <a:xfrm rot="0">
            <a:off x="2355029" y="2848405"/>
            <a:ext cx="13601700" cy="171450"/>
          </a:xfrm>
          <a:prstGeom prst="rect">
            <a:avLst/>
          </a:prstGeom>
          <a:solidFill>
            <a:srgbClr val="01A0C4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11884379" y="2629330"/>
            <a:ext cx="3956758" cy="4361498"/>
            <a:chOff x="0" y="0"/>
            <a:chExt cx="5275677" cy="5815330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2231439" y="0"/>
              <a:ext cx="812800" cy="812800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1A0C4"/>
              </a:solidFill>
            </p:spPr>
          </p:sp>
        </p:grpSp>
        <p:sp>
          <p:nvSpPr>
            <p:cNvPr name="TextBox 7" id="7"/>
            <p:cNvSpPr txBox="true"/>
            <p:nvPr/>
          </p:nvSpPr>
          <p:spPr>
            <a:xfrm rot="0">
              <a:off x="0" y="1524000"/>
              <a:ext cx="5275677" cy="42913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90"/>
                </a:lnSpc>
              </a:pPr>
              <a:r>
                <a:rPr lang="en-US" sz="3000" spc="330">
                  <a:solidFill>
                    <a:srgbClr val="053D57"/>
                  </a:solidFill>
                  <a:latin typeface="Montserrat Classic"/>
                </a:rPr>
                <a:t>AGRUPAMENTO DE ESCOLAS DE ALVAIÁZERE</a:t>
              </a:r>
            </a:p>
            <a:p>
              <a:pPr algn="ctr">
                <a:lnSpc>
                  <a:spcPts val="6570"/>
                </a:lnSpc>
              </a:pPr>
            </a:p>
            <a:p>
              <a:pPr algn="ctr">
                <a:lnSpc>
                  <a:spcPts val="6570"/>
                </a:lnSpc>
              </a:pPr>
              <a:r>
                <a:rPr lang="en-US" sz="3000" spc="330">
                  <a:solidFill>
                    <a:srgbClr val="053D57"/>
                  </a:solidFill>
                  <a:latin typeface="Montserrat Classic"/>
                </a:rPr>
                <a:t> </a:t>
              </a:r>
              <a:r>
                <a:rPr lang="en-US" sz="3000" spc="330">
                  <a:solidFill>
                    <a:srgbClr val="053D57"/>
                  </a:solidFill>
                  <a:latin typeface="Montserrat Classic Bold"/>
                </a:rPr>
                <a:t>PORTUGALI 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120442" y="2629330"/>
            <a:ext cx="609600" cy="609600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1A0C4"/>
            </a:solidFill>
          </p:spPr>
        </p:sp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2426084" y="7295780"/>
            <a:ext cx="3998317" cy="2002966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7803760" y="7295780"/>
            <a:ext cx="3394819" cy="2263212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2124507" y="7295780"/>
            <a:ext cx="3476502" cy="2317668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1677612" y="981075"/>
            <a:ext cx="14932775" cy="1186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50"/>
              </a:lnSpc>
            </a:pPr>
            <a:r>
              <a:rPr lang="en-US" sz="7500" spc="67">
                <a:solidFill>
                  <a:srgbClr val="014D86"/>
                </a:solidFill>
                <a:latin typeface="Montserrat Classic Bold"/>
              </a:rPr>
              <a:t>HANKEKUMPPANIT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426084" y="3696092"/>
            <a:ext cx="3956758" cy="32948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31"/>
              </a:lnSpc>
              <a:spcBef>
                <a:spcPct val="0"/>
              </a:spcBef>
            </a:pPr>
            <a:r>
              <a:rPr lang="en-US" sz="2700" spc="297">
                <a:solidFill>
                  <a:srgbClr val="000000"/>
                </a:solidFill>
                <a:latin typeface="Montserrat Classic"/>
              </a:rPr>
              <a:t>GIMNAZIJA I STRUKOVNA ŠKOLA JURJA DOBRILE</a:t>
            </a:r>
          </a:p>
          <a:p>
            <a:pPr algn="ctr">
              <a:lnSpc>
                <a:spcPts val="4131"/>
              </a:lnSpc>
              <a:spcBef>
                <a:spcPct val="0"/>
              </a:spcBef>
            </a:pPr>
            <a:r>
              <a:rPr lang="en-US" sz="2700" spc="297">
                <a:solidFill>
                  <a:srgbClr val="000000"/>
                </a:solidFill>
                <a:latin typeface="Montserrat Classic"/>
              </a:rPr>
              <a:t>PAZIN</a:t>
            </a:r>
          </a:p>
          <a:p>
            <a:pPr algn="ctr">
              <a:lnSpc>
                <a:spcPts val="1701"/>
              </a:lnSpc>
            </a:pPr>
            <a:r>
              <a:rPr lang="en-US" sz="2700" spc="297">
                <a:solidFill>
                  <a:srgbClr val="000000"/>
                </a:solidFill>
                <a:latin typeface="Montserrat Classic"/>
              </a:rPr>
              <a:t> </a:t>
            </a:r>
          </a:p>
          <a:p>
            <a:pPr algn="ctr">
              <a:lnSpc>
                <a:spcPts val="4131"/>
              </a:lnSpc>
              <a:spcBef>
                <a:spcPct val="0"/>
              </a:spcBef>
            </a:pPr>
            <a:r>
              <a:rPr lang="en-US" sz="2700" spc="297">
                <a:solidFill>
                  <a:srgbClr val="000000"/>
                </a:solidFill>
                <a:latin typeface="Montserrat Classic Bold"/>
              </a:rPr>
              <a:t>KROATIA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7089421" y="2629330"/>
            <a:ext cx="4109158" cy="4940595"/>
            <a:chOff x="0" y="0"/>
            <a:chExt cx="5478877" cy="6587460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2333039" y="0"/>
              <a:ext cx="812800" cy="812800"/>
              <a:chOff x="0" y="0"/>
              <a:chExt cx="6350000" cy="6350000"/>
            </a:xfrm>
          </p:grpSpPr>
          <p:sp>
            <p:nvSpPr>
              <p:cNvPr name="Freeform 17" id="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1A0C4"/>
              </a:solidFill>
            </p:spPr>
          </p:sp>
        </p:grpSp>
        <p:sp>
          <p:nvSpPr>
            <p:cNvPr name="TextBox 18" id="18"/>
            <p:cNvSpPr txBox="true"/>
            <p:nvPr/>
          </p:nvSpPr>
          <p:spPr>
            <a:xfrm rot="0">
              <a:off x="0" y="1533525"/>
              <a:ext cx="5478877" cy="425742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283"/>
                </a:lnSpc>
              </a:pPr>
              <a:r>
                <a:rPr lang="en-US" sz="2800" spc="308">
                  <a:solidFill>
                    <a:srgbClr val="053D57"/>
                  </a:solidFill>
                  <a:latin typeface="Montserrat Classic"/>
                </a:rPr>
                <a:t>LICEO CLASSICO STATALE PILO ALBERTELLI ROOMA </a:t>
              </a:r>
            </a:p>
            <a:p>
              <a:pPr algn="ctr">
                <a:lnSpc>
                  <a:spcPts val="4283"/>
                </a:lnSpc>
              </a:pPr>
            </a:p>
            <a:p>
              <a:pPr algn="ctr">
                <a:lnSpc>
                  <a:spcPts val="4284"/>
                </a:lnSpc>
              </a:pPr>
              <a:r>
                <a:rPr lang="en-US" sz="2800" spc="308">
                  <a:solidFill>
                    <a:srgbClr val="053D57"/>
                  </a:solidFill>
                  <a:latin typeface="Montserrat Classic Bold"/>
                </a:rPr>
                <a:t>ITALIA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101600" y="6008340"/>
              <a:ext cx="5275677" cy="5791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50"/>
                </a:lnSpc>
              </a:pP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7786" r="0" b="7786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08142" y="236869"/>
            <a:ext cx="17671716" cy="9813261"/>
          </a:xfrm>
          <a:prstGeom prst="rect">
            <a:avLst/>
          </a:prstGeom>
          <a:solidFill>
            <a:srgbClr val="FFFFFF"/>
          </a:solidFill>
        </p:spPr>
      </p:sp>
      <p:sp>
        <p:nvSpPr>
          <p:cNvPr name="AutoShape 3" id="3"/>
          <p:cNvSpPr/>
          <p:nvPr/>
        </p:nvSpPr>
        <p:spPr>
          <a:xfrm rot="0">
            <a:off x="2343150" y="4000892"/>
            <a:ext cx="13601700" cy="171450"/>
          </a:xfrm>
          <a:prstGeom prst="rect">
            <a:avLst/>
          </a:prstGeom>
          <a:solidFill>
            <a:srgbClr val="E61180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11884379" y="3781817"/>
            <a:ext cx="3956758" cy="2508314"/>
            <a:chOff x="0" y="0"/>
            <a:chExt cx="5275677" cy="3344418"/>
          </a:xfrm>
        </p:grpSpPr>
        <p:grpSp>
          <p:nvGrpSpPr>
            <p:cNvPr name="Group 5" id="5"/>
            <p:cNvGrpSpPr/>
            <p:nvPr/>
          </p:nvGrpSpPr>
          <p:grpSpPr>
            <a:xfrm rot="0">
              <a:off x="2231439" y="0"/>
              <a:ext cx="812800" cy="812800"/>
              <a:chOff x="0" y="0"/>
              <a:chExt cx="6350000" cy="635000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61180"/>
              </a:solidFill>
            </p:spPr>
          </p:sp>
        </p:grpSp>
        <p:sp>
          <p:nvSpPr>
            <p:cNvPr name="TextBox 7" id="7"/>
            <p:cNvSpPr txBox="true"/>
            <p:nvPr/>
          </p:nvSpPr>
          <p:spPr>
            <a:xfrm rot="0">
              <a:off x="0" y="1543050"/>
              <a:ext cx="5275677" cy="180136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72"/>
                </a:lnSpc>
              </a:pPr>
              <a:r>
                <a:rPr lang="en-US" sz="2400" spc="264">
                  <a:solidFill>
                    <a:srgbClr val="053D57"/>
                  </a:solidFill>
                  <a:latin typeface="Montserrat Classic"/>
                </a:rPr>
                <a:t>ORIVEDEN KAUPUNGIN</a:t>
              </a:r>
            </a:p>
            <a:p>
              <a:pPr algn="ctr">
                <a:lnSpc>
                  <a:spcPts val="3672"/>
                </a:lnSpc>
              </a:pPr>
              <a:r>
                <a:rPr lang="en-US" sz="2400" spc="264">
                  <a:solidFill>
                    <a:srgbClr val="053D57"/>
                  </a:solidFill>
                  <a:latin typeface="Montserrat Classic"/>
                </a:rPr>
                <a:t>LIIKUNTAPALVELUT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089421" y="3781817"/>
            <a:ext cx="4109158" cy="3253146"/>
            <a:chOff x="0" y="0"/>
            <a:chExt cx="5478877" cy="4337528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2333039" y="0"/>
              <a:ext cx="812800" cy="812800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61180"/>
              </a:solidFill>
            </p:spPr>
          </p:sp>
        </p:grpSp>
        <p:sp>
          <p:nvSpPr>
            <p:cNvPr name="TextBox 11" id="11"/>
            <p:cNvSpPr txBox="true"/>
            <p:nvPr/>
          </p:nvSpPr>
          <p:spPr>
            <a:xfrm rot="0">
              <a:off x="0" y="1533525"/>
              <a:ext cx="5478877" cy="20074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31"/>
                </a:lnSpc>
              </a:pPr>
              <a:r>
                <a:rPr lang="en-US" sz="2700" spc="297">
                  <a:solidFill>
                    <a:srgbClr val="053D57"/>
                  </a:solidFill>
                  <a:latin typeface="Montserrat Classic"/>
                </a:rPr>
                <a:t>ORIVEDEN KAUPUNGIN NUORISOPALVELUT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101600" y="3758408"/>
              <a:ext cx="5275677" cy="5791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5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2446863" y="3781817"/>
            <a:ext cx="3956758" cy="3405187"/>
            <a:chOff x="0" y="0"/>
            <a:chExt cx="5275677" cy="4540250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2231439" y="0"/>
              <a:ext cx="812800" cy="812800"/>
              <a:chOff x="0" y="0"/>
              <a:chExt cx="6350000" cy="6350000"/>
            </a:xfrm>
          </p:grpSpPr>
          <p:sp>
            <p:nvSpPr>
              <p:cNvPr name="Freeform 15" id="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61180"/>
              </a:solidFill>
            </p:spPr>
          </p:sp>
        </p:grpSp>
        <p:sp>
          <p:nvSpPr>
            <p:cNvPr name="TextBox 16" id="16"/>
            <p:cNvSpPr txBox="true"/>
            <p:nvPr/>
          </p:nvSpPr>
          <p:spPr>
            <a:xfrm rot="0">
              <a:off x="0" y="1524000"/>
              <a:ext cx="5275677" cy="30162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90"/>
                </a:lnSpc>
              </a:pPr>
              <a:r>
                <a:rPr lang="en-US" sz="3000" spc="330">
                  <a:solidFill>
                    <a:srgbClr val="053D57"/>
                  </a:solidFill>
                  <a:latin typeface="Montserrat Classic"/>
                </a:rPr>
                <a:t>TERVE NUORI! LIIKKUVA OPISKELU-HANKE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677612" y="1630680"/>
            <a:ext cx="14932775" cy="1186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50"/>
              </a:lnSpc>
            </a:pPr>
            <a:r>
              <a:rPr lang="en-US" sz="7500" spc="67">
                <a:solidFill>
                  <a:srgbClr val="E61180"/>
                </a:solidFill>
                <a:latin typeface="Montserrat Classic Bold"/>
              </a:rPr>
              <a:t>PAIKALLINEN YHTEISTYÖ: </a:t>
            </a:r>
          </a:p>
        </p:txBody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8670076" y="7187005"/>
            <a:ext cx="7940312" cy="2372168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5512001" y="6823814"/>
            <a:ext cx="3631999" cy="30985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7786" r="0" b="7786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2292793" y="3788375"/>
            <a:ext cx="6851207" cy="1503126"/>
          </a:xfrm>
          <a:prstGeom prst="rect">
            <a:avLst/>
          </a:prstGeom>
          <a:solidFill>
            <a:srgbClr val="F8FBFD"/>
          </a:solidFill>
        </p:spPr>
      </p:sp>
      <p:sp>
        <p:nvSpPr>
          <p:cNvPr name="AutoShape 3" id="3"/>
          <p:cNvSpPr/>
          <p:nvPr/>
        </p:nvSpPr>
        <p:spPr>
          <a:xfrm rot="0">
            <a:off x="2292793" y="5581892"/>
            <a:ext cx="6851207" cy="1503126"/>
          </a:xfrm>
          <a:prstGeom prst="rect">
            <a:avLst/>
          </a:prstGeom>
          <a:solidFill>
            <a:srgbClr val="F8FBFD"/>
          </a:solidFill>
        </p:spPr>
      </p:sp>
      <p:sp>
        <p:nvSpPr>
          <p:cNvPr name="AutoShape 4" id="4"/>
          <p:cNvSpPr/>
          <p:nvPr/>
        </p:nvSpPr>
        <p:spPr>
          <a:xfrm rot="0">
            <a:off x="2292793" y="7317105"/>
            <a:ext cx="6851207" cy="1503126"/>
          </a:xfrm>
          <a:prstGeom prst="rect">
            <a:avLst/>
          </a:prstGeom>
          <a:solidFill>
            <a:srgbClr val="F8FBFD"/>
          </a:solidFill>
        </p:spPr>
      </p:sp>
      <p:sp>
        <p:nvSpPr>
          <p:cNvPr name="AutoShape 5" id="5"/>
          <p:cNvSpPr/>
          <p:nvPr/>
        </p:nvSpPr>
        <p:spPr>
          <a:xfrm rot="0">
            <a:off x="9675668" y="3748466"/>
            <a:ext cx="6893891" cy="1994000"/>
          </a:xfrm>
          <a:prstGeom prst="rect">
            <a:avLst/>
          </a:prstGeom>
          <a:solidFill>
            <a:srgbClr val="F8FBFD"/>
          </a:solidFill>
        </p:spPr>
      </p:sp>
      <p:sp>
        <p:nvSpPr>
          <p:cNvPr name="AutoShape 6" id="6"/>
          <p:cNvSpPr/>
          <p:nvPr/>
        </p:nvSpPr>
        <p:spPr>
          <a:xfrm rot="0">
            <a:off x="9675668" y="6088018"/>
            <a:ext cx="6893891" cy="1994000"/>
          </a:xfrm>
          <a:prstGeom prst="rect">
            <a:avLst/>
          </a:prstGeom>
          <a:solidFill>
            <a:srgbClr val="F8FBFD"/>
          </a:solidFill>
        </p:spPr>
      </p:sp>
      <p:sp>
        <p:nvSpPr>
          <p:cNvPr name="AutoShape 7" id="7"/>
          <p:cNvSpPr/>
          <p:nvPr/>
        </p:nvSpPr>
        <p:spPr>
          <a:xfrm rot="0">
            <a:off x="1156754" y="1467092"/>
            <a:ext cx="16230600" cy="8229600"/>
          </a:xfrm>
          <a:prstGeom prst="rect">
            <a:avLst/>
          </a:prstGeom>
          <a:solidFill>
            <a:srgbClr val="014D86">
              <a:alpha val="89803"/>
            </a:srgbClr>
          </a:solidFill>
        </p:spPr>
      </p:sp>
      <p:sp>
        <p:nvSpPr>
          <p:cNvPr name="TextBox 8" id="8"/>
          <p:cNvSpPr txBox="true"/>
          <p:nvPr/>
        </p:nvSpPr>
        <p:spPr>
          <a:xfrm rot="0">
            <a:off x="1779909" y="2031117"/>
            <a:ext cx="13766170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60"/>
              </a:lnSpc>
            </a:pPr>
            <a:r>
              <a:rPr lang="en-US" sz="6000" spc="174">
                <a:solidFill>
                  <a:srgbClr val="F8FBFD"/>
                </a:solidFill>
                <a:latin typeface="Montserrat Classic Bold"/>
              </a:rPr>
              <a:t>HANKEKAUSI 2020-2022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2708590" y="3977389"/>
            <a:ext cx="6146485" cy="1045280"/>
            <a:chOff x="0" y="0"/>
            <a:chExt cx="8195313" cy="1393707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735236" y="-9525"/>
              <a:ext cx="7460077" cy="7105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spc="259">
                  <a:solidFill>
                    <a:srgbClr val="F8FBFD"/>
                  </a:solidFill>
                  <a:latin typeface="Montserrat Classic Bold"/>
                </a:rPr>
                <a:t>8-10/2020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735236" y="814587"/>
              <a:ext cx="7460077" cy="5791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750"/>
                </a:lnSpc>
              </a:pPr>
              <a:r>
                <a:rPr lang="en-US" sz="2500" spc="25">
                  <a:solidFill>
                    <a:srgbClr val="F8FBFD"/>
                  </a:solidFill>
                  <a:latin typeface="Montserrat Light"/>
                </a:rPr>
                <a:t>HANKKEEN KÄYNNISTYS</a:t>
              </a:r>
            </a:p>
          </p:txBody>
        </p:sp>
        <p:sp>
          <p:nvSpPr>
            <p:cNvPr name="AutoShape 12" id="12"/>
            <p:cNvSpPr/>
            <p:nvPr/>
          </p:nvSpPr>
          <p:spPr>
            <a:xfrm rot="0">
              <a:off x="0" y="258755"/>
              <a:ext cx="310719" cy="180990"/>
            </a:xfrm>
            <a:prstGeom prst="rect">
              <a:avLst/>
            </a:prstGeom>
            <a:solidFill>
              <a:srgbClr val="F8FBFD"/>
            </a:solid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2708590" y="5810815"/>
            <a:ext cx="6146485" cy="1045280"/>
            <a:chOff x="0" y="0"/>
            <a:chExt cx="8195313" cy="1393707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735236" y="-9525"/>
              <a:ext cx="7460077" cy="7105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spc="259">
                  <a:solidFill>
                    <a:srgbClr val="F8FBFD"/>
                  </a:solidFill>
                  <a:latin typeface="Montserrat Classic Bold"/>
                </a:rPr>
                <a:t>11/2020 - 2/2021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735236" y="814587"/>
              <a:ext cx="7460077" cy="5791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750"/>
                </a:lnSpc>
              </a:pPr>
              <a:r>
                <a:rPr lang="en-US" sz="2500" spc="25">
                  <a:solidFill>
                    <a:srgbClr val="F8FBFD"/>
                  </a:solidFill>
                  <a:latin typeface="Montserrat Light"/>
                </a:rPr>
                <a:t>HYVINVOINTIOSAAMINEN</a:t>
              </a:r>
            </a:p>
          </p:txBody>
        </p:sp>
        <p:sp>
          <p:nvSpPr>
            <p:cNvPr name="AutoShape 16" id="16"/>
            <p:cNvSpPr/>
            <p:nvPr/>
          </p:nvSpPr>
          <p:spPr>
            <a:xfrm rot="0">
              <a:off x="0" y="258755"/>
              <a:ext cx="310719" cy="180990"/>
            </a:xfrm>
            <a:prstGeom prst="rect">
              <a:avLst/>
            </a:prstGeom>
            <a:solidFill>
              <a:srgbClr val="F8FBFD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2708590" y="7546028"/>
            <a:ext cx="6146485" cy="1045280"/>
            <a:chOff x="0" y="0"/>
            <a:chExt cx="8195313" cy="1393707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735236" y="-9525"/>
              <a:ext cx="7460077" cy="7105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spc="259">
                  <a:solidFill>
                    <a:srgbClr val="F8FBFD"/>
                  </a:solidFill>
                  <a:latin typeface="Montserrat Classic Bold"/>
                </a:rPr>
                <a:t>3-5/2021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735236" y="814587"/>
              <a:ext cx="7460077" cy="5791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750"/>
                </a:lnSpc>
              </a:pPr>
              <a:r>
                <a:rPr lang="en-US" sz="2500" spc="25">
                  <a:solidFill>
                    <a:srgbClr val="F8FBFD"/>
                  </a:solidFill>
                  <a:latin typeface="Montserrat Light"/>
                </a:rPr>
                <a:t>VUOROVAIKUTUSOSAAMINEN</a:t>
              </a:r>
            </a:p>
          </p:txBody>
        </p:sp>
        <p:sp>
          <p:nvSpPr>
            <p:cNvPr name="AutoShape 20" id="20"/>
            <p:cNvSpPr/>
            <p:nvPr/>
          </p:nvSpPr>
          <p:spPr>
            <a:xfrm rot="0">
              <a:off x="0" y="258755"/>
              <a:ext cx="310719" cy="180990"/>
            </a:xfrm>
            <a:prstGeom prst="rect">
              <a:avLst/>
            </a:prstGeom>
            <a:solidFill>
              <a:srgbClr val="F8FBFD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0701992" y="3977389"/>
            <a:ext cx="6146485" cy="1517720"/>
            <a:chOff x="0" y="0"/>
            <a:chExt cx="8195313" cy="2023627"/>
          </a:xfrm>
        </p:grpSpPr>
        <p:sp>
          <p:nvSpPr>
            <p:cNvPr name="TextBox 22" id="22"/>
            <p:cNvSpPr txBox="true"/>
            <p:nvPr/>
          </p:nvSpPr>
          <p:spPr>
            <a:xfrm rot="0">
              <a:off x="735236" y="-9525"/>
              <a:ext cx="7460077" cy="7105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spc="259">
                  <a:solidFill>
                    <a:srgbClr val="F8FBFD"/>
                  </a:solidFill>
                  <a:latin typeface="Montserrat Classic Bold"/>
                </a:rPr>
                <a:t>8-12/2021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735236" y="814587"/>
              <a:ext cx="7460077" cy="1209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750"/>
                </a:lnSpc>
              </a:pPr>
              <a:r>
                <a:rPr lang="en-US" sz="2500" spc="25">
                  <a:solidFill>
                    <a:srgbClr val="F8FBFD"/>
                  </a:solidFill>
                  <a:latin typeface="Montserrat Light"/>
                </a:rPr>
                <a:t>EETTISYYS JA YMPÄRISTÖOSAAMINEN</a:t>
              </a:r>
            </a:p>
          </p:txBody>
        </p:sp>
        <p:sp>
          <p:nvSpPr>
            <p:cNvPr name="AutoShape 24" id="24"/>
            <p:cNvSpPr/>
            <p:nvPr/>
          </p:nvSpPr>
          <p:spPr>
            <a:xfrm rot="0">
              <a:off x="0" y="258755"/>
              <a:ext cx="310719" cy="180990"/>
            </a:xfrm>
            <a:prstGeom prst="rect">
              <a:avLst/>
            </a:prstGeom>
            <a:solidFill>
              <a:srgbClr val="F8FBFD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10701992" y="6322025"/>
            <a:ext cx="6146485" cy="1517720"/>
            <a:chOff x="0" y="0"/>
            <a:chExt cx="8195313" cy="2023627"/>
          </a:xfrm>
        </p:grpSpPr>
        <p:sp>
          <p:nvSpPr>
            <p:cNvPr name="TextBox 26" id="26"/>
            <p:cNvSpPr txBox="true"/>
            <p:nvPr/>
          </p:nvSpPr>
          <p:spPr>
            <a:xfrm rot="0">
              <a:off x="735236" y="-9525"/>
              <a:ext cx="7460077" cy="7105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spc="259">
                  <a:solidFill>
                    <a:srgbClr val="F8FBFD"/>
                  </a:solidFill>
                  <a:latin typeface="Montserrat Classic Bold"/>
                </a:rPr>
                <a:t>1-5/2022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735236" y="814587"/>
              <a:ext cx="7460077" cy="12090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750"/>
                </a:lnSpc>
              </a:pPr>
              <a:r>
                <a:rPr lang="en-US" sz="2500" spc="25">
                  <a:solidFill>
                    <a:srgbClr val="F8FBFD"/>
                  </a:solidFill>
                  <a:latin typeface="Montserrat Light"/>
                </a:rPr>
                <a:t>GLOBAALI- JA KULTTUURIOSAAMINEN</a:t>
              </a:r>
            </a:p>
          </p:txBody>
        </p:sp>
        <p:sp>
          <p:nvSpPr>
            <p:cNvPr name="AutoShape 28" id="28"/>
            <p:cNvSpPr/>
            <p:nvPr/>
          </p:nvSpPr>
          <p:spPr>
            <a:xfrm rot="0">
              <a:off x="0" y="258755"/>
              <a:ext cx="310719" cy="180990"/>
            </a:xfrm>
            <a:prstGeom prst="rect">
              <a:avLst/>
            </a:prstGeom>
            <a:solidFill>
              <a:srgbClr val="F8FBFD"/>
            </a:solid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0" t="7786" r="0" b="7786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1028700"/>
            <a:ext cx="19639044" cy="9224517"/>
            <a:chOff x="0" y="0"/>
            <a:chExt cx="26185392" cy="12299356"/>
          </a:xfrm>
        </p:grpSpPr>
        <p:sp>
          <p:nvSpPr>
            <p:cNvPr name="AutoShape 3" id="3"/>
            <p:cNvSpPr/>
            <p:nvPr/>
          </p:nvSpPr>
          <p:spPr>
            <a:xfrm rot="0">
              <a:off x="0" y="0"/>
              <a:ext cx="26185392" cy="12299356"/>
            </a:xfrm>
            <a:prstGeom prst="rect">
              <a:avLst/>
            </a:prstGeom>
            <a:solidFill>
              <a:srgbClr val="014D86">
                <a:alpha val="89803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 rot="0">
              <a:off x="3351956" y="4158970"/>
              <a:ext cx="19481480" cy="13206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022"/>
                </a:lnSpc>
              </a:pPr>
              <a:r>
                <a:rPr lang="en-US" sz="6124" spc="177">
                  <a:solidFill>
                    <a:srgbClr val="F8FBFD"/>
                  </a:solidFill>
                  <a:latin typeface="Montserrat Classic Bold"/>
                </a:rPr>
                <a:t>HANKETOIMINTAA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3403446" y="5868919"/>
              <a:ext cx="19378500" cy="53841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593"/>
                </a:lnSpc>
              </a:pPr>
              <a:r>
                <a:rPr lang="en-US" sz="3062" spc="30">
                  <a:solidFill>
                    <a:srgbClr val="F8FBFD"/>
                  </a:solidFill>
                  <a:latin typeface="Montserrat Light"/>
                </a:rPr>
                <a:t>HYVINVOINTIAGENTIT</a:t>
              </a:r>
            </a:p>
            <a:p>
              <a:pPr>
                <a:lnSpc>
                  <a:spcPts val="4593"/>
                </a:lnSpc>
              </a:pPr>
              <a:r>
                <a:rPr lang="en-US" sz="3062" spc="30">
                  <a:solidFill>
                    <a:srgbClr val="F8FBFD"/>
                  </a:solidFill>
                  <a:latin typeface="Montserrat Light"/>
                </a:rPr>
                <a:t>KOULUJEN ERASMUS+ -TIIMIT</a:t>
              </a:r>
            </a:p>
            <a:p>
              <a:pPr>
                <a:lnSpc>
                  <a:spcPts val="4593"/>
                </a:lnSpc>
              </a:pPr>
              <a:r>
                <a:rPr lang="en-US" sz="3062" spc="30">
                  <a:solidFill>
                    <a:srgbClr val="F8FBFD"/>
                  </a:solidFill>
                  <a:latin typeface="Montserrat Light"/>
                </a:rPr>
                <a:t>KESTÄVÄN KEHITYKSEN TIIMI</a:t>
              </a:r>
            </a:p>
            <a:p>
              <a:pPr>
                <a:lnSpc>
                  <a:spcPts val="4593"/>
                </a:lnSpc>
              </a:pPr>
              <a:r>
                <a:rPr lang="en-US" sz="3062" spc="30">
                  <a:solidFill>
                    <a:srgbClr val="F8FBFD"/>
                  </a:solidFill>
                  <a:latin typeface="Montserrat Light"/>
                </a:rPr>
                <a:t>eTWINNING JA MUU YHTEYDENPITO PARTNERIKOULUJEN KANSSA</a:t>
              </a:r>
            </a:p>
            <a:p>
              <a:pPr>
                <a:lnSpc>
                  <a:spcPts val="4593"/>
                </a:lnSpc>
              </a:pPr>
              <a:r>
                <a:rPr lang="en-US" sz="3062" spc="30">
                  <a:solidFill>
                    <a:srgbClr val="F8FBFD"/>
                  </a:solidFill>
                  <a:latin typeface="Montserrat Light"/>
                </a:rPr>
                <a:t>KANSAINVÄLISET HANKETAPAAMISET</a:t>
              </a:r>
            </a:p>
            <a:p>
              <a:pPr>
                <a:lnSpc>
                  <a:spcPts val="4593"/>
                </a:lnSpc>
              </a:pPr>
              <a:r>
                <a:rPr lang="en-US" sz="3062" spc="30">
                  <a:solidFill>
                    <a:srgbClr val="F8FBFD"/>
                  </a:solidFill>
                  <a:latin typeface="Montserrat Light"/>
                </a:rPr>
                <a:t>LOGO-KILPAILU </a:t>
              </a:r>
            </a:p>
            <a:p>
              <a:pPr algn="l">
                <a:lnSpc>
                  <a:spcPts val="4593"/>
                </a:lnSpc>
              </a:pPr>
              <a:r>
                <a:rPr lang="en-US" sz="3062" spc="30">
                  <a:solidFill>
                    <a:srgbClr val="F8FBFD"/>
                  </a:solidFill>
                  <a:latin typeface="Montserrat Light"/>
                </a:rPr>
                <a:t>HYVINVOINTIAGENTTIEN JA ERASMUS+ -TIIMIN IDEOIMAA TOIMINTAA</a:t>
              </a:r>
            </a:p>
          </p:txBody>
        </p:sp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3"/>
            <a:srcRect l="0" t="0" r="0" b="0"/>
            <a:stretch>
              <a:fillRect/>
            </a:stretch>
          </p:blipFill>
          <p:spPr>
            <a:xfrm flipH="false" flipV="false" rot="0">
              <a:off x="11679722" y="1046256"/>
              <a:ext cx="2825948" cy="2825948"/>
            </a:xfrm>
            <a:prstGeom prst="rect">
              <a:avLst/>
            </a:prstGeom>
          </p:spPr>
        </p:pic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-5400000">
            <a:off x="4917008" y="503233"/>
            <a:ext cx="2745694" cy="4114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2094603" y="1028700"/>
            <a:ext cx="1914737" cy="2314517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5119479" y="1756100"/>
            <a:ext cx="2545326" cy="2415746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716145" y="2560633"/>
            <a:ext cx="3174832" cy="22858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DAEJm2c_51Y</dc:identifier>
  <dcterms:modified xsi:type="dcterms:W3CDTF">2011-08-01T06:04:30Z</dcterms:modified>
  <cp:revision>1</cp:revision>
  <dc:title>Hello Teenager! -hankkeen esittely</dc:title>
</cp:coreProperties>
</file>