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18" r:id="rId4"/>
  </p:sldMasterIdLst>
  <p:handoutMasterIdLst>
    <p:handoutMasterId r:id="rId23"/>
  </p:handoutMasterIdLst>
  <p:sldIdLst>
    <p:sldId id="256" r:id="rId5"/>
    <p:sldId id="286" r:id="rId6"/>
    <p:sldId id="260" r:id="rId7"/>
    <p:sldId id="262" r:id="rId8"/>
    <p:sldId id="281" r:id="rId9"/>
    <p:sldId id="266" r:id="rId10"/>
    <p:sldId id="271" r:id="rId11"/>
    <p:sldId id="276" r:id="rId12"/>
    <p:sldId id="270" r:id="rId13"/>
    <p:sldId id="272" r:id="rId14"/>
    <p:sldId id="273" r:id="rId15"/>
    <p:sldId id="274" r:id="rId16"/>
    <p:sldId id="279" r:id="rId17"/>
    <p:sldId id="275" r:id="rId18"/>
    <p:sldId id="282" r:id="rId19"/>
    <p:sldId id="283" r:id="rId20"/>
    <p:sldId id="287" r:id="rId21"/>
    <p:sldId id="284" r:id="rId22"/>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4"/>
  </p:normalViewPr>
  <p:slideViewPr>
    <p:cSldViewPr>
      <p:cViewPr varScale="1">
        <p:scale>
          <a:sx n="108" d="100"/>
          <a:sy n="108" d="100"/>
        </p:scale>
        <p:origin x="102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stimäki Jenni" userId="8f819334-bd8c-441f-aede-41e228d904d3" providerId="ADAL" clId="{8AF36C2B-F1B5-4B38-88CB-E5C21D457A07}"/>
    <pc:docChg chg="custSel modSld">
      <pc:chgData name="Ristimäki Jenni" userId="8f819334-bd8c-441f-aede-41e228d904d3" providerId="ADAL" clId="{8AF36C2B-F1B5-4B38-88CB-E5C21D457A07}" dt="2021-05-11T08:06:34.487" v="33" actId="20577"/>
      <pc:docMkLst>
        <pc:docMk/>
      </pc:docMkLst>
      <pc:sldChg chg="modSp">
        <pc:chgData name="Ristimäki Jenni" userId="8f819334-bd8c-441f-aede-41e228d904d3" providerId="ADAL" clId="{8AF36C2B-F1B5-4B38-88CB-E5C21D457A07}" dt="2021-05-11T08:06:34.487" v="33" actId="20577"/>
        <pc:sldMkLst>
          <pc:docMk/>
          <pc:sldMk cId="0" sldId="256"/>
        </pc:sldMkLst>
        <pc:spChg chg="mod">
          <ac:chgData name="Ristimäki Jenni" userId="8f819334-bd8c-441f-aede-41e228d904d3" providerId="ADAL" clId="{8AF36C2B-F1B5-4B38-88CB-E5C21D457A07}" dt="2021-05-11T08:06:30.510" v="31" actId="20577"/>
          <ac:spMkLst>
            <pc:docMk/>
            <pc:sldMk cId="0" sldId="256"/>
            <ac:spMk id="2" creationId="{00000000-0000-0000-0000-000000000000}"/>
          </ac:spMkLst>
        </pc:spChg>
        <pc:spChg chg="mod">
          <ac:chgData name="Ristimäki Jenni" userId="8f819334-bd8c-441f-aede-41e228d904d3" providerId="ADAL" clId="{8AF36C2B-F1B5-4B38-88CB-E5C21D457A07}" dt="2021-05-11T08:06:34.487" v="33" actId="20577"/>
          <ac:spMkLst>
            <pc:docMk/>
            <pc:sldMk cId="0" sldId="256"/>
            <ac:spMk id="3" creationId="{00000000-0000-0000-0000-000000000000}"/>
          </ac:spMkLst>
        </pc:spChg>
      </pc:sldChg>
      <pc:sldChg chg="modSp">
        <pc:chgData name="Ristimäki Jenni" userId="8f819334-bd8c-441f-aede-41e228d904d3" providerId="ADAL" clId="{8AF36C2B-F1B5-4B38-88CB-E5C21D457A07}" dt="2021-05-11T07:50:15.765" v="10" actId="20577"/>
        <pc:sldMkLst>
          <pc:docMk/>
          <pc:sldMk cId="0" sldId="274"/>
        </pc:sldMkLst>
        <pc:spChg chg="mod">
          <ac:chgData name="Ristimäki Jenni" userId="8f819334-bd8c-441f-aede-41e228d904d3" providerId="ADAL" clId="{8AF36C2B-F1B5-4B38-88CB-E5C21D457A07}" dt="2021-05-11T07:50:15.765" v="10" actId="20577"/>
          <ac:spMkLst>
            <pc:docMk/>
            <pc:sldMk cId="0" sldId="274"/>
            <ac:spMk id="3" creationId="{00000000-0000-0000-0000-000000000000}"/>
          </ac:spMkLst>
        </pc:spChg>
      </pc:sldChg>
      <pc:sldChg chg="modSp">
        <pc:chgData name="Ristimäki Jenni" userId="8f819334-bd8c-441f-aede-41e228d904d3" providerId="ADAL" clId="{8AF36C2B-F1B5-4B38-88CB-E5C21D457A07}" dt="2021-05-11T07:49:40.251" v="9" actId="20577"/>
        <pc:sldMkLst>
          <pc:docMk/>
          <pc:sldMk cId="1195118857" sldId="286"/>
        </pc:sldMkLst>
        <pc:spChg chg="mod">
          <ac:chgData name="Ristimäki Jenni" userId="8f819334-bd8c-441f-aede-41e228d904d3" providerId="ADAL" clId="{8AF36C2B-F1B5-4B38-88CB-E5C21D457A07}" dt="2021-05-11T07:49:40.251" v="9" actId="20577"/>
          <ac:spMkLst>
            <pc:docMk/>
            <pc:sldMk cId="1195118857" sldId="286"/>
            <ac:spMk id="2" creationId="{00000000-0000-0000-0000-000000000000}"/>
          </ac:spMkLst>
        </pc:spChg>
      </pc:sldChg>
      <pc:sldChg chg="modSp">
        <pc:chgData name="Ristimäki Jenni" userId="8f819334-bd8c-441f-aede-41e228d904d3" providerId="ADAL" clId="{8AF36C2B-F1B5-4B38-88CB-E5C21D457A07}" dt="2021-05-11T07:48:56.163" v="5" actId="20577"/>
        <pc:sldMkLst>
          <pc:docMk/>
          <pc:sldMk cId="3132416218" sldId="287"/>
        </pc:sldMkLst>
        <pc:spChg chg="mod">
          <ac:chgData name="Ristimäki Jenni" userId="8f819334-bd8c-441f-aede-41e228d904d3" providerId="ADAL" clId="{8AF36C2B-F1B5-4B38-88CB-E5C21D457A07}" dt="2021-05-11T07:48:56.163" v="5" actId="20577"/>
          <ac:spMkLst>
            <pc:docMk/>
            <pc:sldMk cId="3132416218" sldId="287"/>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889938" cy="496332"/>
          </a:xfrm>
          <a:prstGeom prst="rect">
            <a:avLst/>
          </a:prstGeom>
        </p:spPr>
        <p:txBody>
          <a:bodyPr vert="horz" lIns="90617" tIns="45309" rIns="90617" bIns="45309" rtlCol="0"/>
          <a:lstStyle>
            <a:lvl1pPr algn="l">
              <a:defRPr sz="1200"/>
            </a:lvl1pPr>
          </a:lstStyle>
          <a:p>
            <a:endParaRPr lang="fi-FI"/>
          </a:p>
        </p:txBody>
      </p:sp>
      <p:sp>
        <p:nvSpPr>
          <p:cNvPr id="3" name="Päivämäärän paikkamerkki 2"/>
          <p:cNvSpPr>
            <a:spLocks noGrp="1"/>
          </p:cNvSpPr>
          <p:nvPr>
            <p:ph type="dt" sz="quarter" idx="1"/>
          </p:nvPr>
        </p:nvSpPr>
        <p:spPr>
          <a:xfrm>
            <a:off x="3777607" y="0"/>
            <a:ext cx="2889938" cy="496332"/>
          </a:xfrm>
          <a:prstGeom prst="rect">
            <a:avLst/>
          </a:prstGeom>
        </p:spPr>
        <p:txBody>
          <a:bodyPr vert="horz" lIns="90617" tIns="45309" rIns="90617" bIns="45309" rtlCol="0"/>
          <a:lstStyle>
            <a:lvl1pPr algn="r">
              <a:defRPr sz="1200"/>
            </a:lvl1pPr>
          </a:lstStyle>
          <a:p>
            <a:fld id="{A2AEA603-67E7-46A4-A7C7-5E92526C2051}" type="datetimeFigureOut">
              <a:rPr lang="fi-FI" smtClean="0"/>
              <a:t>11.5.2021</a:t>
            </a:fld>
            <a:endParaRPr lang="fi-FI"/>
          </a:p>
        </p:txBody>
      </p:sp>
      <p:sp>
        <p:nvSpPr>
          <p:cNvPr id="4" name="Alatunnisteen paikkamerkki 3"/>
          <p:cNvSpPr>
            <a:spLocks noGrp="1"/>
          </p:cNvSpPr>
          <p:nvPr>
            <p:ph type="ftr" sz="quarter" idx="2"/>
          </p:nvPr>
        </p:nvSpPr>
        <p:spPr>
          <a:xfrm>
            <a:off x="1" y="9428584"/>
            <a:ext cx="2889938" cy="496332"/>
          </a:xfrm>
          <a:prstGeom prst="rect">
            <a:avLst/>
          </a:prstGeom>
        </p:spPr>
        <p:txBody>
          <a:bodyPr vert="horz" lIns="90617" tIns="45309" rIns="90617" bIns="45309" rtlCol="0" anchor="b"/>
          <a:lstStyle>
            <a:lvl1pPr algn="l">
              <a:defRPr sz="1200"/>
            </a:lvl1pPr>
          </a:lstStyle>
          <a:p>
            <a:endParaRPr lang="fi-FI"/>
          </a:p>
        </p:txBody>
      </p:sp>
      <p:sp>
        <p:nvSpPr>
          <p:cNvPr id="5" name="Dian numeron paikkamerkki 4"/>
          <p:cNvSpPr>
            <a:spLocks noGrp="1"/>
          </p:cNvSpPr>
          <p:nvPr>
            <p:ph type="sldNum" sz="quarter" idx="3"/>
          </p:nvPr>
        </p:nvSpPr>
        <p:spPr>
          <a:xfrm>
            <a:off x="3777607" y="9428584"/>
            <a:ext cx="2889938" cy="496332"/>
          </a:xfrm>
          <a:prstGeom prst="rect">
            <a:avLst/>
          </a:prstGeom>
        </p:spPr>
        <p:txBody>
          <a:bodyPr vert="horz" lIns="90617" tIns="45309" rIns="90617" bIns="45309" rtlCol="0" anchor="b"/>
          <a:lstStyle>
            <a:lvl1pPr algn="r">
              <a:defRPr sz="1200"/>
            </a:lvl1pPr>
          </a:lstStyle>
          <a:p>
            <a:fld id="{32E428C4-8965-4B1F-B0F1-DCD4693CE1E8}" type="slidenum">
              <a:rPr lang="fi-FI" smtClean="0"/>
              <a:t>‹#›</a:t>
            </a:fld>
            <a:endParaRPr lang="fi-FI"/>
          </a:p>
        </p:txBody>
      </p:sp>
    </p:spTree>
    <p:extLst>
      <p:ext uri="{BB962C8B-B14F-4D97-AF65-F5344CB8AC3E}">
        <p14:creationId xmlns:p14="http://schemas.microsoft.com/office/powerpoint/2010/main" val="33460524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i-FI"/>
              <a:t>Muokkaa perustyyl. napsautt.</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3806357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i-FI"/>
              <a:t>Muokkaa perustyyl. napsautt.</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163363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i-FI"/>
              <a:t>Muokkaa perustyyl. napsautt.</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1383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i-FI"/>
              <a:t>Muokkaa perustyyl. napsautt.</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18346178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i-FI"/>
              <a:t>Muokkaa perustyyl. napsautt.</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60502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i-FI"/>
              <a:t>Muokkaa perustyyl. napsautt.</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1905598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1189084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i-FI"/>
              <a:t>Muokkaa perustyyl. napsautt.</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534158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3160010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i-FI"/>
              <a:t>Muokkaa perustyyl. napsautt.</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363791D9-18F2-4F1C-8784-93661A161743}" type="datetimeFigureOut">
              <a:rPr lang="en-US" smtClean="0"/>
              <a:pPr/>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2879360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i-FI"/>
              <a:t>Muokkaa perustyyl. napsautt.</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363791D9-18F2-4F1C-8784-93661A161743}" type="datetimeFigureOut">
              <a:rPr lang="en-US" smtClean="0"/>
              <a:pPr/>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3251251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i-FI"/>
              <a:t>Muokkaa perustyyl. napsautt.</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363791D9-18F2-4F1C-8784-93661A161743}" type="datetimeFigureOut">
              <a:rPr lang="en-US" smtClean="0"/>
              <a:pPr/>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1968428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363791D9-18F2-4F1C-8784-93661A161743}" type="datetimeFigureOut">
              <a:rPr lang="en-US" smtClean="0"/>
              <a:pPr/>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1935702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791D9-18F2-4F1C-8784-93661A161743}" type="datetimeFigureOut">
              <a:rPr lang="en-US" smtClean="0"/>
              <a:pPr/>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1376026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i-FI"/>
              <a:t>Muokkaa perustyyl. napsautt.</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363791D9-18F2-4F1C-8784-93661A161743}" type="datetimeFigureOut">
              <a:rPr lang="en-US" smtClean="0"/>
              <a:pPr/>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3415953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i-FI"/>
              <a:t>Muokkaa perustyyl. napsautt.</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363791D9-18F2-4F1C-8784-93661A161743}" type="datetimeFigureOut">
              <a:rPr lang="en-US" smtClean="0"/>
              <a:pPr/>
              <a:t>5/11/2021</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EECA3F-11F4-4DF7-8218-C359A812E274}" type="slidenum">
              <a:rPr lang="en-US" smtClean="0"/>
              <a:pPr/>
              <a:t>‹#›</a:t>
            </a:fld>
            <a:endParaRPr lang="en-US"/>
          </a:p>
        </p:txBody>
      </p:sp>
    </p:spTree>
    <p:extLst>
      <p:ext uri="{BB962C8B-B14F-4D97-AF65-F5344CB8AC3E}">
        <p14:creationId xmlns:p14="http://schemas.microsoft.com/office/powerpoint/2010/main" val="3889298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i-FI"/>
              <a:t>Muokkaa perustyyl. napsautt.</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63791D9-18F2-4F1C-8784-93661A161743}" type="datetimeFigureOut">
              <a:rPr lang="en-US" smtClean="0"/>
              <a:pPr/>
              <a:t>5/11/2021</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E7EECA3F-11F4-4DF7-8218-C359A812E274}" type="slidenum">
              <a:rPr lang="en-US" smtClean="0"/>
              <a:pPr/>
              <a:t>‹#›</a:t>
            </a:fld>
            <a:endParaRPr lang="en-US"/>
          </a:p>
        </p:txBody>
      </p:sp>
    </p:spTree>
    <p:extLst>
      <p:ext uri="{BB962C8B-B14F-4D97-AF65-F5344CB8AC3E}">
        <p14:creationId xmlns:p14="http://schemas.microsoft.com/office/powerpoint/2010/main" val="2542501446"/>
      </p:ext>
    </p:extLst>
  </p:cSld>
  <p:clrMap bg1="lt1" tx1="dk1" bg2="lt2" tx2="dk2" accent1="accent1" accent2="accent2" accent3="accent3" accent4="accent4" accent5="accent5" accent6="accent6" hlink="hlink" folHlink="folHlink"/>
  <p:sldLayoutIdLst>
    <p:sldLayoutId id="2147484619" r:id="rId1"/>
    <p:sldLayoutId id="2147484620" r:id="rId2"/>
    <p:sldLayoutId id="2147484621" r:id="rId3"/>
    <p:sldLayoutId id="2147484622" r:id="rId4"/>
    <p:sldLayoutId id="2147484623" r:id="rId5"/>
    <p:sldLayoutId id="2147484624" r:id="rId6"/>
    <p:sldLayoutId id="2147484625" r:id="rId7"/>
    <p:sldLayoutId id="2147484626" r:id="rId8"/>
    <p:sldLayoutId id="2147484627" r:id="rId9"/>
    <p:sldLayoutId id="2147484628" r:id="rId10"/>
    <p:sldLayoutId id="2147484629" r:id="rId11"/>
    <p:sldLayoutId id="2147484630" r:id="rId12"/>
    <p:sldLayoutId id="2147484631" r:id="rId13"/>
    <p:sldLayoutId id="2147484632" r:id="rId14"/>
    <p:sldLayoutId id="2147484633" r:id="rId15"/>
    <p:sldLayoutId id="21474846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minna.lahteinen@orivesi.fi"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orivesi.fi/fi/palvelut/kasvatus-ja-opetus/esi--ja-perusopetus/aamu--ja-iltapaivatoiminta"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300786"/>
            <a:ext cx="7075165" cy="2509213"/>
          </a:xfrm>
        </p:spPr>
        <p:txBody>
          <a:bodyPr>
            <a:noAutofit/>
          </a:bodyPr>
          <a:lstStyle/>
          <a:p>
            <a:pPr algn="l"/>
            <a:r>
              <a:rPr lang="fi-FI" sz="3600" b="1" dirty="0"/>
              <a:t>Hirsilän </a:t>
            </a:r>
            <a:br>
              <a:rPr lang="fi-FI" sz="3600" b="1" dirty="0"/>
            </a:br>
            <a:r>
              <a:rPr lang="fi-FI" sz="3600" b="1" dirty="0"/>
              <a:t>koulutulokkaiden    vanhemmille  </a:t>
            </a:r>
            <a:r>
              <a:rPr lang="fi-FI" sz="3200" b="1" dirty="0">
                <a:latin typeface="Tahoma" panose="020B0604030504040204" pitchFamily="34" charset="0"/>
                <a:ea typeface="Tahoma" panose="020B0604030504040204" pitchFamily="34" charset="0"/>
                <a:cs typeface="Tahoma" panose="020B0604030504040204" pitchFamily="34" charset="0"/>
              </a:rPr>
              <a:t>toukokuu 2021</a:t>
            </a:r>
            <a:br>
              <a:rPr lang="fi-FI" sz="3600" dirty="0">
                <a:solidFill>
                  <a:schemeClr val="tx1"/>
                </a:solidFill>
                <a:latin typeface="Tahoma" panose="020B0604030504040204" pitchFamily="34" charset="0"/>
                <a:ea typeface="Tahoma" panose="020B0604030504040204" pitchFamily="34" charset="0"/>
                <a:cs typeface="Tahoma" panose="020B0604030504040204" pitchFamily="34" charset="0"/>
              </a:rPr>
            </a:br>
            <a:endParaRPr lang="en-US" sz="3600" b="1" dirty="0"/>
          </a:p>
        </p:txBody>
      </p:sp>
      <p:sp>
        <p:nvSpPr>
          <p:cNvPr id="3" name="Subtitle 2"/>
          <p:cNvSpPr>
            <a:spLocks noGrp="1"/>
          </p:cNvSpPr>
          <p:nvPr>
            <p:ph type="subTitle" idx="1"/>
          </p:nvPr>
        </p:nvSpPr>
        <p:spPr>
          <a:xfrm>
            <a:off x="685800" y="3809998"/>
            <a:ext cx="7772400" cy="1779241"/>
          </a:xfrm>
        </p:spPr>
        <p:txBody>
          <a:bodyPr>
            <a:normAutofit/>
          </a:bodyPr>
          <a:lstStyle/>
          <a:p>
            <a:pPr algn="l"/>
            <a:endParaRPr lang="fi-FI" dirty="0"/>
          </a:p>
          <a:p>
            <a:pPr algn="l"/>
            <a:r>
              <a:rPr lang="fi-FI" sz="3000" dirty="0">
                <a:solidFill>
                  <a:schemeClr val="tx1"/>
                </a:solidFill>
                <a:latin typeface="Tahoma" panose="020B0604030504040204" pitchFamily="34" charset="0"/>
                <a:ea typeface="Tahoma" panose="020B0604030504040204" pitchFamily="34" charset="0"/>
                <a:cs typeface="Tahoma" panose="020B0604030504040204" pitchFamily="34" charset="0"/>
              </a:rPr>
              <a:t>Ekaluokkalaisten koulu alkaa </a:t>
            </a:r>
            <a:r>
              <a:rPr lang="fi-FI" sz="3000">
                <a:solidFill>
                  <a:schemeClr val="tx1"/>
                </a:solidFill>
                <a:latin typeface="Tahoma" panose="020B0604030504040204" pitchFamily="34" charset="0"/>
                <a:ea typeface="Tahoma" panose="020B0604030504040204" pitchFamily="34" charset="0"/>
                <a:cs typeface="Tahoma" panose="020B0604030504040204" pitchFamily="34" charset="0"/>
              </a:rPr>
              <a:t>tiistaina 10.8.2021 </a:t>
            </a:r>
            <a:r>
              <a:rPr lang="fi-FI" sz="3000" dirty="0">
                <a:solidFill>
                  <a:schemeClr val="tx1"/>
                </a:solidFill>
                <a:latin typeface="Tahoma" panose="020B0604030504040204" pitchFamily="34" charset="0"/>
                <a:ea typeface="Tahoma" panose="020B0604030504040204" pitchFamily="34" charset="0"/>
                <a:cs typeface="Tahoma" panose="020B0604030504040204" pitchFamily="34" charset="0"/>
              </a:rPr>
              <a:t>klo 8.30</a:t>
            </a:r>
          </a:p>
          <a:p>
            <a:pPr algn="l"/>
            <a:endParaRPr lang="fi-FI" sz="3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l"/>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03176"/>
          </a:xfrm>
        </p:spPr>
        <p:txBody>
          <a:bodyPr/>
          <a:lstStyle/>
          <a:p>
            <a:pPr algn="ctr"/>
            <a:r>
              <a:rPr lang="fi-FI" dirty="0"/>
              <a:t>KOULULAISEN ARKI</a:t>
            </a:r>
            <a:endParaRPr lang="en-US" dirty="0"/>
          </a:p>
        </p:txBody>
      </p:sp>
      <p:sp>
        <p:nvSpPr>
          <p:cNvPr id="3" name="Content Placeholder 2"/>
          <p:cNvSpPr>
            <a:spLocks noGrp="1"/>
          </p:cNvSpPr>
          <p:nvPr>
            <p:ph idx="1"/>
          </p:nvPr>
        </p:nvSpPr>
        <p:spPr>
          <a:xfrm>
            <a:off x="609599" y="1628800"/>
            <a:ext cx="6347714" cy="4412563"/>
          </a:xfrm>
        </p:spPr>
        <p:txBody>
          <a:bodyPr>
            <a:normAutofit/>
          </a:bodyPr>
          <a:lstStyle/>
          <a:p>
            <a:r>
              <a:rPr lang="fi-FI" dirty="0">
                <a:latin typeface="Tahoma" panose="020B0604030504040204" pitchFamily="34" charset="0"/>
                <a:ea typeface="Tahoma" panose="020B0604030504040204" pitchFamily="34" charset="0"/>
                <a:cs typeface="Tahoma" panose="020B0604030504040204" pitchFamily="34" charset="0"/>
              </a:rPr>
              <a:t>Lepo, liikunta, läksyt, leikit</a:t>
            </a:r>
          </a:p>
          <a:p>
            <a:r>
              <a:rPr lang="fi-FI" dirty="0">
                <a:latin typeface="Tahoma" panose="020B0604030504040204" pitchFamily="34" charset="0"/>
                <a:ea typeface="Tahoma" panose="020B0604030504040204" pitchFamily="34" charset="0"/>
                <a:cs typeface="Tahoma" panose="020B0604030504040204" pitchFamily="34" charset="0"/>
              </a:rPr>
              <a:t>Säännölliset rytmit</a:t>
            </a:r>
          </a:p>
          <a:p>
            <a:r>
              <a:rPr lang="fi-FI" dirty="0">
                <a:latin typeface="Tahoma" panose="020B0604030504040204" pitchFamily="34" charset="0"/>
                <a:ea typeface="Tahoma" panose="020B0604030504040204" pitchFamily="34" charset="0"/>
                <a:cs typeface="Tahoma" panose="020B0604030504040204" pitchFamily="34" charset="0"/>
              </a:rPr>
              <a:t>Oppiminen on välillä kovaa työtä, mutta myös tavattoman palkitsevaa ihan itsessään</a:t>
            </a:r>
          </a:p>
          <a:p>
            <a:r>
              <a:rPr lang="fi-FI" dirty="0">
                <a:latin typeface="Tahoma" panose="020B0604030504040204" pitchFamily="34" charset="0"/>
                <a:ea typeface="Tahoma" panose="020B0604030504040204" pitchFamily="34" charset="0"/>
                <a:cs typeface="Tahoma" panose="020B0604030504040204" pitchFamily="34" charset="0"/>
              </a:rPr>
              <a:t>Pettymysten sieto</a:t>
            </a:r>
          </a:p>
          <a:p>
            <a:r>
              <a:rPr lang="fi-FI" dirty="0">
                <a:latin typeface="Tahoma" panose="020B0604030504040204" pitchFamily="34" charset="0"/>
                <a:ea typeface="Tahoma" panose="020B0604030504040204" pitchFamily="34" charset="0"/>
                <a:cs typeface="Tahoma" panose="020B0604030504040204" pitchFamily="34" charset="0"/>
              </a:rPr>
              <a:t>Sitkeys</a:t>
            </a:r>
          </a:p>
          <a:p>
            <a:r>
              <a:rPr lang="fi-FI" dirty="0">
                <a:latin typeface="Tahoma" panose="020B0604030504040204" pitchFamily="34" charset="0"/>
                <a:ea typeface="Tahoma" panose="020B0604030504040204" pitchFamily="34" charset="0"/>
                <a:cs typeface="Tahoma" panose="020B0604030504040204" pitchFamily="34" charset="0"/>
              </a:rPr>
              <a:t>Yhdessä tekeminen, kaverin ja ryhmän huomioiminen</a:t>
            </a:r>
            <a:endParaRPr lang="en-US"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i-FI" dirty="0"/>
              <a:t>KOULULAISEN VANHEMMAN OIKEUDET JA VASTUUT</a:t>
            </a:r>
            <a:endParaRPr lang="en-US" dirty="0"/>
          </a:p>
        </p:txBody>
      </p:sp>
      <p:sp>
        <p:nvSpPr>
          <p:cNvPr id="3" name="Content Placeholder 2"/>
          <p:cNvSpPr>
            <a:spLocks noGrp="1"/>
          </p:cNvSpPr>
          <p:nvPr>
            <p:ph idx="1"/>
          </p:nvPr>
        </p:nvSpPr>
        <p:spPr>
          <a:xfrm>
            <a:off x="609599" y="2160590"/>
            <a:ext cx="6347714" cy="4697410"/>
          </a:xfrm>
        </p:spPr>
        <p:txBody>
          <a:bodyPr>
            <a:normAutofit/>
          </a:bodyPr>
          <a:lstStyle/>
          <a:p>
            <a:r>
              <a:rPr lang="fi-FI" b="1" dirty="0">
                <a:latin typeface="Tahoma" panose="020B0604030504040204" pitchFamily="34" charset="0"/>
                <a:ea typeface="Tahoma" panose="020B0604030504040204" pitchFamily="34" charset="0"/>
                <a:cs typeface="Tahoma" panose="020B0604030504040204" pitchFamily="34" charset="0"/>
              </a:rPr>
              <a:t>Kiinnostuksen ja kannustuksen osoittaminen</a:t>
            </a:r>
          </a:p>
          <a:p>
            <a:pPr lvl="1"/>
            <a:r>
              <a:rPr lang="fi-FI" dirty="0">
                <a:latin typeface="Tahoma" panose="020B0604030504040204" pitchFamily="34" charset="0"/>
                <a:ea typeface="Tahoma" panose="020B0604030504040204" pitchFamily="34" charset="0"/>
                <a:cs typeface="Tahoma" panose="020B0604030504040204" pitchFamily="34" charset="0"/>
              </a:rPr>
              <a:t>Tiedotteisiin ja lomakkeisiin vastaaminen ajallaan</a:t>
            </a:r>
          </a:p>
          <a:p>
            <a:pPr lvl="1"/>
            <a:r>
              <a:rPr lang="fi-FI" dirty="0">
                <a:latin typeface="Tahoma" panose="020B0604030504040204" pitchFamily="34" charset="0"/>
                <a:ea typeface="Tahoma" panose="020B0604030504040204" pitchFamily="34" charset="0"/>
                <a:cs typeface="Tahoma" panose="020B0604030504040204" pitchFamily="34" charset="0"/>
              </a:rPr>
              <a:t>1.-2.luokkalaisen reppu tarkistetaan alussa päivittäin yhdessä lapsen kanssa.</a:t>
            </a:r>
          </a:p>
          <a:p>
            <a:pPr lvl="0">
              <a:buClr>
                <a:srgbClr val="90C226"/>
              </a:buClr>
            </a:pPr>
            <a:r>
              <a:rPr lang="fi-FI" b="1" dirty="0">
                <a:solidFill>
                  <a:prstClr val="black">
                    <a:lumMod val="75000"/>
                    <a:lumOff val="25000"/>
                  </a:prstClr>
                </a:solidFill>
                <a:latin typeface="Tahoma" panose="020B0604030504040204" pitchFamily="34" charset="0"/>
                <a:ea typeface="Tahoma" panose="020B0604030504040204" pitchFamily="34" charset="0"/>
                <a:cs typeface="Tahoma" panose="020B0604030504040204" pitchFamily="34" charset="0"/>
              </a:rPr>
              <a:t>Rohkaiseminen</a:t>
            </a:r>
          </a:p>
          <a:p>
            <a:r>
              <a:rPr lang="fi-FI" b="1" dirty="0">
                <a:latin typeface="Tahoma" panose="020B0604030504040204" pitchFamily="34" charset="0"/>
                <a:ea typeface="Tahoma" panose="020B0604030504040204" pitchFamily="34" charset="0"/>
                <a:cs typeface="Tahoma" panose="020B0604030504040204" pitchFamily="34" charset="0"/>
              </a:rPr>
              <a:t>Arkirytmistä huolehtiminen</a:t>
            </a:r>
          </a:p>
          <a:p>
            <a:r>
              <a:rPr lang="fi-FI" b="1" dirty="0">
                <a:latin typeface="Tahoma" panose="020B0604030504040204" pitchFamily="34" charset="0"/>
                <a:ea typeface="Tahoma" panose="020B0604030504040204" pitchFamily="34" charset="0"/>
                <a:cs typeface="Tahoma" panose="020B0604030504040204" pitchFamily="34" charset="0"/>
              </a:rPr>
              <a:t>Kaveriasiat</a:t>
            </a:r>
          </a:p>
          <a:p>
            <a:r>
              <a:rPr lang="fi-FI" b="1" dirty="0">
                <a:latin typeface="Tahoma" panose="020B0604030504040204" pitchFamily="34" charset="0"/>
                <a:ea typeface="Tahoma" panose="020B0604030504040204" pitchFamily="34" charset="0"/>
                <a:cs typeface="Tahoma" panose="020B0604030504040204" pitchFamily="34" charset="0"/>
              </a:rPr>
              <a:t>Yhteydenpito opettajan kanssa</a:t>
            </a:r>
          </a:p>
          <a:p>
            <a:pPr lvl="1"/>
            <a:r>
              <a:rPr lang="fi-FI" dirty="0">
                <a:latin typeface="Tahoma" panose="020B0604030504040204" pitchFamily="34" charset="0"/>
                <a:ea typeface="Tahoma" panose="020B0604030504040204" pitchFamily="34" charset="0"/>
                <a:cs typeface="Tahoma" panose="020B0604030504040204" pitchFamily="34" charset="0"/>
              </a:rPr>
              <a:t>Yhteydenpito toisten huoltajien kanssa</a:t>
            </a:r>
            <a:endParaRPr lang="en-US" dirty="0">
              <a:latin typeface="Tahoma" panose="020B0604030504040204" pitchFamily="34" charset="0"/>
              <a:ea typeface="Tahoma" panose="020B0604030504040204" pitchFamily="34" charset="0"/>
              <a:cs typeface="Tahoma" panose="020B0604030504040204" pitchFamily="34" charset="0"/>
            </a:endParaRPr>
          </a:p>
          <a:p>
            <a:pPr lvl="1"/>
            <a:endParaRPr lang="en-US" dirty="0">
              <a:latin typeface="Tahoma" panose="020B0604030504040204" pitchFamily="34" charset="0"/>
              <a:ea typeface="Tahoma" panose="020B0604030504040204" pitchFamily="34" charset="0"/>
              <a:cs typeface="Tahoma" panose="020B0604030504040204" pitchFamily="34" charset="0"/>
            </a:endParaRPr>
          </a:p>
          <a:p>
            <a:r>
              <a:rPr lang="en-US" b="1" dirty="0" err="1">
                <a:latin typeface="Tahoma" panose="020B0604030504040204" pitchFamily="34" charset="0"/>
                <a:ea typeface="Tahoma" panose="020B0604030504040204" pitchFamily="34" charset="0"/>
                <a:cs typeface="Tahoma" panose="020B0604030504040204" pitchFamily="34" charset="0"/>
              </a:rPr>
              <a:t>Rehtori</a:t>
            </a:r>
            <a:r>
              <a:rPr lang="en-US" b="1" dirty="0">
                <a:latin typeface="Tahoma" panose="020B0604030504040204" pitchFamily="34" charset="0"/>
                <a:ea typeface="Tahoma" panose="020B0604030504040204" pitchFamily="34" charset="0"/>
                <a:cs typeface="Tahoma" panose="020B0604030504040204" pitchFamily="34" charset="0"/>
              </a:rPr>
              <a:t> ja </a:t>
            </a:r>
            <a:r>
              <a:rPr lang="en-US" b="1" dirty="0" err="1">
                <a:latin typeface="Tahoma" panose="020B0604030504040204" pitchFamily="34" charset="0"/>
                <a:ea typeface="Tahoma" panose="020B0604030504040204" pitchFamily="34" charset="0"/>
                <a:cs typeface="Tahoma" panose="020B0604030504040204" pitchFamily="34" charset="0"/>
              </a:rPr>
              <a:t>opettajat</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arvostavat</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keskustelua</a:t>
            </a:r>
            <a:r>
              <a:rPr lang="en-US" b="1" dirty="0">
                <a:latin typeface="Tahoma" panose="020B0604030504040204" pitchFamily="34" charset="0"/>
                <a:ea typeface="Tahoma" panose="020B0604030504040204" pitchFamily="34" charset="0"/>
                <a:cs typeface="Tahoma" panose="020B0604030504040204" pitchFamily="34" charset="0"/>
              </a:rPr>
              <a:t> ja </a:t>
            </a:r>
            <a:r>
              <a:rPr lang="en-US" b="1" dirty="0" err="1">
                <a:latin typeface="Tahoma" panose="020B0604030504040204" pitchFamily="34" charset="0"/>
                <a:ea typeface="Tahoma" panose="020B0604030504040204" pitchFamily="34" charset="0"/>
                <a:cs typeface="Tahoma" panose="020B0604030504040204" pitchFamily="34" charset="0"/>
              </a:rPr>
              <a:t>suoraa</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yhteydenottoa</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koululle</a:t>
            </a:r>
            <a:r>
              <a:rPr lang="en-US" b="1" dirty="0">
                <a:latin typeface="Tahoma" panose="020B0604030504040204" pitchFamily="34" charset="0"/>
                <a:ea typeface="Tahoma" panose="020B0604030504040204" pitchFamily="34" charset="0"/>
                <a:cs typeface="Tahoma" panose="020B0604030504040204" pitchFamily="34" charset="0"/>
              </a:rPr>
              <a:t>.</a:t>
            </a:r>
          </a:p>
          <a:p>
            <a:pPr marL="57150" indent="0">
              <a:buNone/>
            </a:pPr>
            <a:endParaRPr lang="fi-FI"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PELIT, SOME, PUHELIMET</a:t>
            </a:r>
            <a:endParaRPr lang="en-US" dirty="0"/>
          </a:p>
        </p:txBody>
      </p:sp>
      <p:sp>
        <p:nvSpPr>
          <p:cNvPr id="3" name="Content Placeholder 2"/>
          <p:cNvSpPr>
            <a:spLocks noGrp="1"/>
          </p:cNvSpPr>
          <p:nvPr>
            <p:ph idx="1"/>
          </p:nvPr>
        </p:nvSpPr>
        <p:spPr>
          <a:xfrm>
            <a:off x="609599" y="1556792"/>
            <a:ext cx="6347714" cy="4484571"/>
          </a:xfrm>
        </p:spPr>
        <p:txBody>
          <a:bodyPr>
            <a:normAutofit/>
          </a:bodyPr>
          <a:lstStyle/>
          <a:p>
            <a:endParaRPr lang="fi-FI" dirty="0">
              <a:latin typeface="Tahoma" panose="020B0604030504040204" pitchFamily="34" charset="0"/>
              <a:ea typeface="Tahoma" panose="020B0604030504040204" pitchFamily="34" charset="0"/>
              <a:cs typeface="Tahoma" panose="020B0604030504040204" pitchFamily="34" charset="0"/>
            </a:endParaRPr>
          </a:p>
          <a:p>
            <a:r>
              <a:rPr lang="fi-FI" b="1" dirty="0">
                <a:latin typeface="Tahoma" panose="020B0604030504040204" pitchFamily="34" charset="0"/>
                <a:ea typeface="Tahoma" panose="020B0604030504040204" pitchFamily="34" charset="0"/>
                <a:cs typeface="Tahoma" panose="020B0604030504040204" pitchFamily="34" charset="0"/>
              </a:rPr>
              <a:t>Ole kiinnostunut lapsesi puhelimen käytöstä ja pelaamisesta</a:t>
            </a:r>
          </a:p>
          <a:p>
            <a:r>
              <a:rPr lang="fi-FI" b="1" dirty="0">
                <a:latin typeface="Tahoma" panose="020B0604030504040204" pitchFamily="34" charset="0"/>
                <a:ea typeface="Tahoma" panose="020B0604030504040204" pitchFamily="34" charset="0"/>
                <a:cs typeface="Tahoma" panose="020B0604030504040204" pitchFamily="34" charset="0"/>
              </a:rPr>
              <a:t>Keskustele pelaamisesta</a:t>
            </a:r>
          </a:p>
          <a:p>
            <a:r>
              <a:rPr lang="fi-FI" b="1" dirty="0">
                <a:latin typeface="Tahoma" panose="020B0604030504040204" pitchFamily="34" charset="0"/>
                <a:ea typeface="Tahoma" panose="020B0604030504040204" pitchFamily="34" charset="0"/>
                <a:cs typeface="Tahoma" panose="020B0604030504040204" pitchFamily="34" charset="0"/>
              </a:rPr>
              <a:t>Tarkista ikärajat!</a:t>
            </a:r>
          </a:p>
          <a:p>
            <a:r>
              <a:rPr lang="fi-FI" b="1" dirty="0">
                <a:latin typeface="Tahoma" panose="020B0604030504040204" pitchFamily="34" charset="0"/>
                <a:ea typeface="Tahoma" panose="020B0604030504040204" pitchFamily="34" charset="0"/>
                <a:cs typeface="Tahoma" panose="020B0604030504040204" pitchFamily="34" charset="0"/>
              </a:rPr>
              <a:t>Puutu tarvittaessa</a:t>
            </a:r>
          </a:p>
          <a:p>
            <a:pPr lvl="1"/>
            <a:r>
              <a:rPr lang="fi-FI" dirty="0">
                <a:latin typeface="Tahoma" panose="020B0604030504040204" pitchFamily="34" charset="0"/>
                <a:ea typeface="Tahoma" panose="020B0604030504040204" pitchFamily="34" charset="0"/>
                <a:cs typeface="Tahoma" panose="020B0604030504040204" pitchFamily="34" charset="0"/>
              </a:rPr>
              <a:t>Vaikka sinusta tuntuisi, että et ymmärrä pelimaailmasta mitään, on sinulla oikeus ja velvollisuus asettaa rajat pelaamiselle. Kun olet asettanut selkeät rajat, noudata niitä johdonmukaisesti.</a:t>
            </a:r>
          </a:p>
          <a:p>
            <a:r>
              <a:rPr lang="fi-FI" b="1" dirty="0">
                <a:latin typeface="Tahoma" panose="020B0604030504040204" pitchFamily="34" charset="0"/>
                <a:ea typeface="Tahoma" panose="020B0604030504040204" pitchFamily="34" charset="0"/>
                <a:cs typeface="Tahoma" panose="020B0604030504040204" pitchFamily="34" charset="0"/>
              </a:rPr>
              <a:t>Kannusta myös muihin harrastuksiin</a:t>
            </a:r>
          </a:p>
          <a:p>
            <a:r>
              <a:rPr lang="fi-FI" b="1" dirty="0">
                <a:latin typeface="Tahoma" panose="020B0604030504040204" pitchFamily="34" charset="0"/>
                <a:ea typeface="Tahoma" panose="020B0604030504040204" pitchFamily="34" charset="0"/>
                <a:cs typeface="Tahoma" panose="020B0604030504040204" pitchFamily="34" charset="0"/>
              </a:rPr>
              <a:t>Selvitä peleihin liittyvien ostosten pelisäännöt</a:t>
            </a:r>
          </a:p>
          <a:p>
            <a:endParaRPr lang="fi-FI" b="1" dirty="0"/>
          </a:p>
          <a:p>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pPr algn="ctr"/>
            <a:r>
              <a:rPr lang="fi-FI" dirty="0"/>
              <a:t>PELIT, SOME, PUHELIMET</a:t>
            </a:r>
          </a:p>
        </p:txBody>
      </p:sp>
      <p:sp>
        <p:nvSpPr>
          <p:cNvPr id="2" name="Sisällön paikkamerkki 1"/>
          <p:cNvSpPr>
            <a:spLocks noGrp="1"/>
          </p:cNvSpPr>
          <p:nvPr>
            <p:ph idx="1"/>
          </p:nvPr>
        </p:nvSpPr>
        <p:spPr>
          <a:xfrm>
            <a:off x="609599" y="1484784"/>
            <a:ext cx="6347714" cy="4556579"/>
          </a:xfrm>
        </p:spPr>
        <p:txBody>
          <a:bodyPr>
            <a:normAutofit/>
          </a:bodyPr>
          <a:lstStyle/>
          <a:p>
            <a:r>
              <a:rPr lang="fi-FI" b="1" dirty="0">
                <a:latin typeface="Tahoma" panose="020B0604030504040204" pitchFamily="34" charset="0"/>
                <a:ea typeface="Tahoma" panose="020B0604030504040204" pitchFamily="34" charset="0"/>
                <a:cs typeface="Tahoma" panose="020B0604030504040204" pitchFamily="34" charset="0"/>
              </a:rPr>
              <a:t>Koulussa puhelimet ovat yleensä äänettöminä oppilaan repussa</a:t>
            </a:r>
          </a:p>
          <a:p>
            <a:pPr lvl="1"/>
            <a:r>
              <a:rPr lang="fi-FI" dirty="0">
                <a:latin typeface="Tahoma" panose="020B0604030504040204" pitchFamily="34" charset="0"/>
                <a:ea typeface="Tahoma" panose="020B0604030504040204" pitchFamily="34" charset="0"/>
                <a:cs typeface="Tahoma" panose="020B0604030504040204" pitchFamily="34" charset="0"/>
              </a:rPr>
              <a:t>Omaa laitetta saatetaan käyttää joskus oppimiseen</a:t>
            </a:r>
          </a:p>
          <a:p>
            <a:r>
              <a:rPr lang="fi-FI" b="1" u="sng" dirty="0">
                <a:latin typeface="Tahoma" panose="020B0604030504040204" pitchFamily="34" charset="0"/>
                <a:ea typeface="Tahoma" panose="020B0604030504040204" pitchFamily="34" charset="0"/>
                <a:cs typeface="Tahoma" panose="020B0604030504040204" pitchFamily="34" charset="0"/>
              </a:rPr>
              <a:t>Aikuiset</a:t>
            </a:r>
            <a:r>
              <a:rPr lang="fi-FI" b="1" dirty="0">
                <a:latin typeface="Tahoma" panose="020B0604030504040204" pitchFamily="34" charset="0"/>
                <a:ea typeface="Tahoma" panose="020B0604030504040204" pitchFamily="34" charset="0"/>
                <a:cs typeface="Tahoma" panose="020B0604030504040204" pitchFamily="34" charset="0"/>
              </a:rPr>
              <a:t> viestivät keskenään oppilasta koskevista asioista koulupäivän aikana</a:t>
            </a:r>
          </a:p>
          <a:p>
            <a:pPr lvl="1"/>
            <a:r>
              <a:rPr lang="fi-FI" dirty="0">
                <a:latin typeface="Tahoma" panose="020B0604030504040204" pitchFamily="34" charset="0"/>
                <a:ea typeface="Tahoma" panose="020B0604030504040204" pitchFamily="34" charset="0"/>
                <a:cs typeface="Tahoma" panose="020B0604030504040204" pitchFamily="34" charset="0"/>
              </a:rPr>
              <a:t>Kysykää, tarkistakaa koulupäivän tapahtumista </a:t>
            </a:r>
            <a:r>
              <a:rPr lang="fi-FI" b="1" dirty="0">
                <a:latin typeface="Tahoma" panose="020B0604030504040204" pitchFamily="34" charset="0"/>
                <a:ea typeface="Tahoma" panose="020B0604030504040204" pitchFamily="34" charset="0"/>
                <a:cs typeface="Tahoma" panose="020B0604030504040204" pitchFamily="34" charset="0"/>
              </a:rPr>
              <a:t>opettajalta.</a:t>
            </a:r>
          </a:p>
          <a:p>
            <a:pPr lvl="1"/>
            <a:r>
              <a:rPr lang="fi-FI" dirty="0">
                <a:latin typeface="Tahoma" panose="020B0604030504040204" pitchFamily="34" charset="0"/>
                <a:ea typeface="Tahoma" panose="020B0604030504040204" pitchFamily="34" charset="0"/>
                <a:cs typeface="Tahoma" panose="020B0604030504040204" pitchFamily="34" charset="0"/>
              </a:rPr>
              <a:t>Koulussa opettajilla hyvät mahdollisuudet ja valmiudet selvittää esim. kiusaamisasiat.</a:t>
            </a:r>
          </a:p>
          <a:p>
            <a:r>
              <a:rPr lang="fi-FI" b="1" dirty="0">
                <a:latin typeface="Tahoma" panose="020B0604030504040204" pitchFamily="34" charset="0"/>
                <a:ea typeface="Tahoma" panose="020B0604030504040204" pitchFamily="34" charset="0"/>
                <a:cs typeface="Tahoma" panose="020B0604030504040204" pitchFamily="34" charset="0"/>
              </a:rPr>
              <a:t>Koulu ei vastaa puhelimen tai muiden arvoesineiden rikkoutumisesta tai katoamisesta</a:t>
            </a:r>
          </a:p>
        </p:txBody>
      </p:sp>
    </p:spTree>
    <p:extLst>
      <p:ext uri="{BB962C8B-B14F-4D97-AF65-F5344CB8AC3E}">
        <p14:creationId xmlns:p14="http://schemas.microsoft.com/office/powerpoint/2010/main" val="2115628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normAutofit/>
          </a:bodyPr>
          <a:lstStyle/>
          <a:p>
            <a:pPr algn="ctr"/>
            <a:r>
              <a:rPr lang="fi-FI" sz="2800" b="0" dirty="0">
                <a:effectLst/>
                <a:latin typeface="Tahoma" pitchFamily="34" charset="0"/>
                <a:ea typeface="Tahoma" pitchFamily="34" charset="0"/>
                <a:cs typeface="Tahoma" pitchFamily="34" charset="0"/>
              </a:rPr>
              <a:t>TYÖ- JA LOMA-AJAT</a:t>
            </a:r>
            <a:br>
              <a:rPr lang="fi-FI" sz="2800" b="0" dirty="0">
                <a:effectLst/>
                <a:latin typeface="Tahoma" pitchFamily="34" charset="0"/>
                <a:ea typeface="Tahoma" pitchFamily="34" charset="0"/>
                <a:cs typeface="Tahoma" pitchFamily="34" charset="0"/>
              </a:rPr>
            </a:br>
            <a:r>
              <a:rPr lang="fi-FI" sz="2800" b="0" dirty="0">
                <a:effectLst/>
                <a:latin typeface="Tahoma" pitchFamily="34" charset="0"/>
                <a:ea typeface="Tahoma" pitchFamily="34" charset="0"/>
                <a:cs typeface="Tahoma" pitchFamily="34" charset="0"/>
              </a:rPr>
              <a:t>LUKUVUONNA 2021-2022</a:t>
            </a:r>
          </a:p>
        </p:txBody>
      </p:sp>
      <p:sp>
        <p:nvSpPr>
          <p:cNvPr id="2" name="Sisällön paikkamerkki 1"/>
          <p:cNvSpPr>
            <a:spLocks noGrp="1"/>
          </p:cNvSpPr>
          <p:nvPr>
            <p:ph idx="1"/>
          </p:nvPr>
        </p:nvSpPr>
        <p:spPr/>
        <p:txBody>
          <a:bodyPr>
            <a:normAutofit/>
          </a:bodyPr>
          <a:lstStyle/>
          <a:p>
            <a:endParaRPr lang="fi-FI" dirty="0"/>
          </a:p>
          <a:p>
            <a:r>
              <a:rPr lang="fi-FI" sz="2000" b="1" dirty="0"/>
              <a:t>Lukuvuosi 2021-2022</a:t>
            </a:r>
          </a:p>
          <a:p>
            <a:endParaRPr lang="fi-FI" sz="2000" dirty="0"/>
          </a:p>
          <a:p>
            <a:r>
              <a:rPr lang="fi-FI" sz="2000" dirty="0"/>
              <a:t>Syyslukukausi 10.8. - 22.12.2021</a:t>
            </a:r>
          </a:p>
          <a:p>
            <a:r>
              <a:rPr lang="fi-FI" sz="2000" dirty="0" err="1"/>
              <a:t>Syysloma</a:t>
            </a:r>
            <a:r>
              <a:rPr lang="fi-FI" sz="2000" dirty="0"/>
              <a:t> 18.10. - 24.10.2021</a:t>
            </a:r>
          </a:p>
          <a:p>
            <a:r>
              <a:rPr lang="fi-FI" sz="2000" dirty="0"/>
              <a:t>Kevätlukukausi 10.1. - 4.6.2022</a:t>
            </a:r>
          </a:p>
          <a:p>
            <a:r>
              <a:rPr lang="fi-FI" sz="2000" dirty="0"/>
              <a:t>Talviloma 28.2.-6.3.2022</a:t>
            </a:r>
          </a:p>
          <a:p>
            <a:r>
              <a:rPr lang="fi-FI" sz="2000" dirty="0"/>
              <a:t>Pääsiäisloma 14.4.-18.4.2022 (kiirastorstai vapaa)</a:t>
            </a:r>
          </a:p>
          <a:p>
            <a:endParaRPr lang="fi-FI" dirty="0"/>
          </a:p>
          <a:p>
            <a:pPr marL="109728" indent="0">
              <a:buNone/>
            </a:pPr>
            <a:endParaRPr lang="fi-FI" dirty="0"/>
          </a:p>
          <a:p>
            <a:pPr marL="1371600" lvl="5" indent="0">
              <a:buNone/>
            </a:pPr>
            <a:endParaRPr lang="fi-FI" dirty="0"/>
          </a:p>
          <a:p>
            <a:endParaRPr lang="fi-FI" dirty="0"/>
          </a:p>
        </p:txBody>
      </p:sp>
    </p:spTree>
    <p:extLst>
      <p:ext uri="{BB962C8B-B14F-4D97-AF65-F5344CB8AC3E}">
        <p14:creationId xmlns:p14="http://schemas.microsoft.com/office/powerpoint/2010/main" val="1626875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1019200"/>
          </a:xfrm>
        </p:spPr>
        <p:txBody>
          <a:bodyPr/>
          <a:lstStyle/>
          <a:p>
            <a:r>
              <a:rPr lang="fi-FI" dirty="0"/>
              <a:t>AAMU- JA ILTAPÄIVÄTOIMINTA</a:t>
            </a:r>
          </a:p>
        </p:txBody>
      </p:sp>
      <p:sp>
        <p:nvSpPr>
          <p:cNvPr id="3" name="Sisällön paikkamerkki 2"/>
          <p:cNvSpPr>
            <a:spLocks noGrp="1"/>
          </p:cNvSpPr>
          <p:nvPr>
            <p:ph idx="1"/>
          </p:nvPr>
        </p:nvSpPr>
        <p:spPr/>
        <p:txBody>
          <a:bodyPr>
            <a:normAutofit fontScale="92500" lnSpcReduction="20000"/>
          </a:bodyPr>
          <a:lstStyle/>
          <a:p>
            <a:r>
              <a:rPr lang="fi-FI" dirty="0"/>
              <a:t>Oriveden kaupungin alakouluilla järjestetään aamu- ja iltapäivätoimintaa koulupäivinä. Toiminta on tarkoitettu ensisijaisesti 1. ja 2. luokkien oppilaille sekä erityisen tuen piiriin kuuluville oppilaille.</a:t>
            </a:r>
          </a:p>
          <a:p>
            <a:r>
              <a:rPr lang="fi-FI" dirty="0"/>
              <a:t>Aamu- ja iltapäivätoiminta tapahtuu koulun tiloissa koulunkäynnin ohjaajien sekä varhaiskasvatuksen työntekijöiden ohjauksessa.</a:t>
            </a:r>
            <a:br>
              <a:rPr lang="fi-FI" dirty="0"/>
            </a:br>
            <a:r>
              <a:rPr lang="fi-FI" b="1" u="sng" dirty="0"/>
              <a:t>Aamutoimintaa järjestetään klo 7.00 alkaen ja iltapäivätoimintaa kello 12.30– 16.30</a:t>
            </a:r>
            <a:r>
              <a:rPr lang="fi-FI" dirty="0"/>
              <a:t>.</a:t>
            </a:r>
          </a:p>
          <a:p>
            <a:pPr marL="0" indent="0">
              <a:buNone/>
            </a:pPr>
            <a:r>
              <a:rPr lang="fi-FI" dirty="0"/>
              <a:t>Aamu- ja iltapäivätoimintaan haetaan täyttämällä Wilman Lomakkeet-välilehden hakulomake. Lomaketta ei tarvitse tulostaa. Laskutukseen liittyvät asiat hoitaa koulusihteeri Minna Lähteinen:</a:t>
            </a:r>
          </a:p>
          <a:p>
            <a:pPr marL="0" indent="0">
              <a:buNone/>
            </a:pPr>
            <a:r>
              <a:rPr lang="fi-FI" dirty="0">
                <a:hlinkClick r:id="rId2"/>
              </a:rPr>
              <a:t>minna.lahteinen@orivesi.fi</a:t>
            </a:r>
            <a:endParaRPr lang="fi-FI" dirty="0"/>
          </a:p>
          <a:p>
            <a:pPr marL="0" indent="0">
              <a:buNone/>
            </a:pPr>
            <a:r>
              <a:rPr lang="fi-FI" dirty="0"/>
              <a:t>040 1339128</a:t>
            </a:r>
          </a:p>
          <a:p>
            <a:pPr marL="0" indent="0">
              <a:buNone/>
            </a:pPr>
            <a:endParaRPr lang="fi-FI" dirty="0"/>
          </a:p>
        </p:txBody>
      </p:sp>
    </p:spTree>
    <p:extLst>
      <p:ext uri="{BB962C8B-B14F-4D97-AF65-F5344CB8AC3E}">
        <p14:creationId xmlns:p14="http://schemas.microsoft.com/office/powerpoint/2010/main" val="2255750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a:t>Huoltajille on postitettu Wilma-käyttäjätunnukset lapsen aloittaessa esiopetuksen. </a:t>
            </a:r>
          </a:p>
          <a:p>
            <a:r>
              <a:rPr lang="fi-FI" dirty="0"/>
              <a:t>Jos käyttäjätunnus/salasana on unohtunut, uuden saa ottamalla yhteyttä opetuspalvelujen toimistoon Minna Lähteiseen p. 040 133 9128.</a:t>
            </a:r>
          </a:p>
          <a:p>
            <a:endParaRPr lang="fi-FI" dirty="0"/>
          </a:p>
          <a:p>
            <a:r>
              <a:rPr lang="fi-FI" dirty="0"/>
              <a:t>Toiminnasta perittävistä maksuista, suunnittelusta ja järjestelyistä enemmän:</a:t>
            </a:r>
          </a:p>
          <a:p>
            <a:pPr marL="0" indent="0">
              <a:buNone/>
            </a:pPr>
            <a:r>
              <a:rPr lang="fi-FI" dirty="0">
                <a:hlinkClick r:id="rId2"/>
              </a:rPr>
              <a:t>http://www.orivesi.fi/fi/palvelut/kasvatus-ja-opetus/esi--ja-perusopetus/aamu--ja-iltapaivatoiminta</a:t>
            </a:r>
            <a:endParaRPr lang="fi-FI" dirty="0"/>
          </a:p>
          <a:p>
            <a:pPr marL="0" indent="0">
              <a:buNone/>
            </a:pPr>
            <a:endParaRPr lang="fi-FI" dirty="0"/>
          </a:p>
        </p:txBody>
      </p:sp>
    </p:spTree>
    <p:extLst>
      <p:ext uri="{BB962C8B-B14F-4D97-AF65-F5344CB8AC3E}">
        <p14:creationId xmlns:p14="http://schemas.microsoft.com/office/powerpoint/2010/main" val="1299538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HIRSILÄN KOULUN VANHEMPAINYHDISTYS</a:t>
            </a:r>
          </a:p>
        </p:txBody>
      </p:sp>
      <p:sp>
        <p:nvSpPr>
          <p:cNvPr id="3" name="Sisällön paikkamerkki 2"/>
          <p:cNvSpPr>
            <a:spLocks noGrp="1"/>
          </p:cNvSpPr>
          <p:nvPr>
            <p:ph idx="1"/>
          </p:nvPr>
        </p:nvSpPr>
        <p:spPr/>
        <p:txBody>
          <a:bodyPr>
            <a:normAutofit fontScale="85000" lnSpcReduction="20000"/>
          </a:bodyPr>
          <a:lstStyle/>
          <a:p>
            <a:r>
              <a:rPr lang="fi-FI" b="1" dirty="0"/>
              <a:t>Hirsilän vanhempainyhdistys toivottaa ensimmäiselle luokalle tulevat oppilaat tervetulleiksi Hirsilän kouluun! </a:t>
            </a:r>
            <a:r>
              <a:rPr lang="fi-FI" b="1" dirty="0" err="1"/>
              <a:t>Hirsilässä</a:t>
            </a:r>
            <a:r>
              <a:rPr lang="fi-FI" b="1" dirty="0"/>
              <a:t> on ihana pieni kyläkoulu, jossa saat rauhallisen koulutien aloituksen. Toimintaa tukee aktiivinen vanhempainyhdistys, joka toimii yhteistyössä kotien ja koulun välillä. Järjestämme oppilaille, perheille ja jäsenillemme lukuvuoden kuluessa erilaisia tapahtumia. Ensimmäinen yhteinen tapaaminen tulee olemaan (toivottavasti, korona rajoitukset huomioiden) tutustumistilaisuus tuleville eskareille ja ekaluokkalaisille jo hieman ennen koulun alkua  </a:t>
            </a:r>
            <a:r>
              <a:rPr lang="fi-FI" b="1" u="sng" dirty="0"/>
              <a:t>torstaina 5.8.2021</a:t>
            </a:r>
            <a:r>
              <a:rPr lang="fi-FI" b="1" dirty="0"/>
              <a:t>. Tästä tulee lisätietoa lähempänä ajankohtaa.</a:t>
            </a:r>
            <a:endParaRPr lang="fi-FI" dirty="0"/>
          </a:p>
          <a:p>
            <a:r>
              <a:rPr lang="fi-FI" b="1" dirty="0"/>
              <a:t>Lisätietoa vanhempainyhdistyksen toiminnasta </a:t>
            </a:r>
            <a:r>
              <a:rPr lang="fi-FI" b="1" dirty="0" err="1"/>
              <a:t>pedanet</a:t>
            </a:r>
            <a:r>
              <a:rPr lang="fi-FI" b="1" dirty="0"/>
              <a:t> -sivultamme sekä Facebookista.</a:t>
            </a:r>
            <a:endParaRPr lang="fi-FI" dirty="0"/>
          </a:p>
          <a:p>
            <a:r>
              <a:rPr lang="fi-FI" b="1" dirty="0"/>
              <a:t>Mukavaa kesää,</a:t>
            </a:r>
            <a:endParaRPr lang="fi-FI" dirty="0"/>
          </a:p>
          <a:p>
            <a:r>
              <a:rPr lang="fi-FI" b="1" dirty="0"/>
              <a:t>toivottaa Hirsilän vanhempainyhdistyksen puolesta</a:t>
            </a:r>
            <a:endParaRPr lang="fi-FI" dirty="0"/>
          </a:p>
          <a:p>
            <a:r>
              <a:rPr lang="fi-FI" b="1" dirty="0"/>
              <a:t>Minna Juuti</a:t>
            </a:r>
            <a:endParaRPr lang="fi-FI" dirty="0"/>
          </a:p>
          <a:p>
            <a:endParaRPr lang="fi-FI" dirty="0"/>
          </a:p>
        </p:txBody>
      </p:sp>
    </p:spTree>
    <p:extLst>
      <p:ext uri="{BB962C8B-B14F-4D97-AF65-F5344CB8AC3E}">
        <p14:creationId xmlns:p14="http://schemas.microsoft.com/office/powerpoint/2010/main" val="3132416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Kiitos!</a:t>
            </a:r>
          </a:p>
        </p:txBody>
      </p:sp>
      <p:sp>
        <p:nvSpPr>
          <p:cNvPr id="3" name="Sisällön paikkamerkki 2"/>
          <p:cNvSpPr>
            <a:spLocks noGrp="1"/>
          </p:cNvSpPr>
          <p:nvPr>
            <p:ph idx="1"/>
          </p:nvPr>
        </p:nvSpPr>
        <p:spPr/>
        <p:txBody>
          <a:bodyPr/>
          <a:lstStyle/>
          <a:p>
            <a:pPr marL="0" indent="0">
              <a:buNone/>
            </a:pPr>
            <a:r>
              <a:rPr lang="fi-FI" dirty="0"/>
              <a:t>Jos huoltajille heräsi kysymyksiä, laittakaa niitä rehtori Jenni Ristimäen Wilmaan. Kokoan kysymyksiin vielä vastausdian ja päivitän tämän diasarjan.</a:t>
            </a:r>
          </a:p>
          <a:p>
            <a:pPr marL="0" indent="0">
              <a:buNone/>
            </a:pPr>
            <a:r>
              <a:rPr lang="fi-FI" dirty="0"/>
              <a:t>Nähdään viimeistään syksyllä!</a:t>
            </a:r>
          </a:p>
          <a:p>
            <a:pPr marL="0" indent="0">
              <a:buNone/>
            </a:pPr>
            <a:r>
              <a:rPr lang="fi-FI" dirty="0"/>
              <a:t>Tarkoituksemme on pitää vanhempainillat syksyllä hyvissä ajoin. </a:t>
            </a:r>
            <a:r>
              <a:rPr lang="fi-FI" dirty="0">
                <a:sym typeface="Wingdings" panose="05000000000000000000" pitchFamily="2" charset="2"/>
              </a:rPr>
              <a:t></a:t>
            </a:r>
            <a:endParaRPr lang="fi-FI" dirty="0"/>
          </a:p>
          <a:p>
            <a:pPr marL="0" indent="0">
              <a:buNone/>
            </a:pPr>
            <a:endParaRPr lang="fi-FI" dirty="0"/>
          </a:p>
          <a:p>
            <a:pPr marL="0" indent="0">
              <a:buNone/>
            </a:pPr>
            <a:r>
              <a:rPr lang="fi-FI" dirty="0"/>
              <a:t>Aurinkoista kevättä ja iloista mieltä kesään jokaiseen perheeseen!</a:t>
            </a:r>
          </a:p>
          <a:p>
            <a:pPr marL="0" indent="0">
              <a:buNone/>
            </a:pPr>
            <a:r>
              <a:rPr lang="fi-FI" dirty="0"/>
              <a:t>Toivottelee Jenni Ristimäki</a:t>
            </a:r>
          </a:p>
        </p:txBody>
      </p:sp>
    </p:spTree>
    <p:extLst>
      <p:ext uri="{BB962C8B-B14F-4D97-AF65-F5344CB8AC3E}">
        <p14:creationId xmlns:p14="http://schemas.microsoft.com/office/powerpoint/2010/main" val="417852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Henkilökunta, perusopetus  2021-2022</a:t>
            </a:r>
          </a:p>
        </p:txBody>
      </p:sp>
      <p:sp>
        <p:nvSpPr>
          <p:cNvPr id="3" name="Sisällön paikkamerkki 2"/>
          <p:cNvSpPr>
            <a:spLocks noGrp="1"/>
          </p:cNvSpPr>
          <p:nvPr>
            <p:ph idx="1"/>
          </p:nvPr>
        </p:nvSpPr>
        <p:spPr/>
        <p:txBody>
          <a:bodyPr/>
          <a:lstStyle/>
          <a:p>
            <a:pPr marL="0" indent="0">
              <a:buNone/>
            </a:pPr>
            <a:r>
              <a:rPr lang="fi-FI" dirty="0"/>
              <a:t>1-2-luokat selviää kevään 2021 aikana</a:t>
            </a:r>
          </a:p>
          <a:p>
            <a:pPr marL="0" indent="0">
              <a:buNone/>
            </a:pPr>
            <a:r>
              <a:rPr lang="fi-FI" dirty="0"/>
              <a:t>3-4-luokat Paula Villanen</a:t>
            </a:r>
          </a:p>
          <a:p>
            <a:pPr marL="0" indent="0">
              <a:buNone/>
            </a:pPr>
            <a:r>
              <a:rPr lang="fi-FI" dirty="0"/>
              <a:t>5-6-luokat Kaija Laine</a:t>
            </a:r>
          </a:p>
          <a:p>
            <a:pPr marL="0" indent="0">
              <a:buNone/>
            </a:pPr>
            <a:endParaRPr lang="fi-FI" dirty="0"/>
          </a:p>
          <a:p>
            <a:pPr marL="0" indent="0">
              <a:buNone/>
            </a:pPr>
            <a:r>
              <a:rPr lang="fi-FI" dirty="0"/>
              <a:t>erityisopetus: Maarit Korkeamäki</a:t>
            </a:r>
          </a:p>
        </p:txBody>
      </p:sp>
    </p:spTree>
    <p:extLst>
      <p:ext uri="{BB962C8B-B14F-4D97-AF65-F5344CB8AC3E}">
        <p14:creationId xmlns:p14="http://schemas.microsoft.com/office/powerpoint/2010/main" val="1195118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804704"/>
          </a:xfrm>
          <a:ln>
            <a:solidFill>
              <a:schemeClr val="accent1"/>
            </a:solidFill>
          </a:ln>
        </p:spPr>
        <p:txBody>
          <a:bodyPr>
            <a:normAutofit/>
          </a:bodyPr>
          <a:lstStyle/>
          <a:p>
            <a:pPr algn="ctr"/>
            <a:r>
              <a:rPr lang="fi-FI" dirty="0"/>
              <a:t>OPISKELUHUOLTO</a:t>
            </a:r>
            <a:endParaRPr lang="en-US" dirty="0"/>
          </a:p>
        </p:txBody>
      </p:sp>
      <p:sp>
        <p:nvSpPr>
          <p:cNvPr id="3" name="Content Placeholder 2"/>
          <p:cNvSpPr>
            <a:spLocks noGrp="1"/>
          </p:cNvSpPr>
          <p:nvPr>
            <p:ph sz="half" idx="1"/>
          </p:nvPr>
        </p:nvSpPr>
        <p:spPr>
          <a:xfrm>
            <a:off x="179512" y="1412776"/>
            <a:ext cx="3384376" cy="4713387"/>
          </a:xfrm>
        </p:spPr>
        <p:txBody>
          <a:bodyPr>
            <a:normAutofit fontScale="77500" lnSpcReduction="20000"/>
          </a:bodyPr>
          <a:lstStyle/>
          <a:p>
            <a:r>
              <a:rPr lang="fi-FI" sz="2600" b="1" dirty="0">
                <a:latin typeface="Tahoma" pitchFamily="34" charset="0"/>
                <a:ea typeface="Tahoma" pitchFamily="34" charset="0"/>
                <a:cs typeface="Tahoma" pitchFamily="34" charset="0"/>
              </a:rPr>
              <a:t>Terveydenhoitaja</a:t>
            </a:r>
          </a:p>
          <a:p>
            <a:r>
              <a:rPr lang="fi-FI" sz="2600" dirty="0">
                <a:latin typeface="Tahoma" pitchFamily="34" charset="0"/>
                <a:ea typeface="Tahoma" pitchFamily="34" charset="0"/>
                <a:cs typeface="Tahoma" pitchFamily="34" charset="0"/>
              </a:rPr>
              <a:t>Maria Keskitalo</a:t>
            </a:r>
          </a:p>
          <a:p>
            <a:r>
              <a:rPr lang="fi-FI" sz="2600" dirty="0">
                <a:latin typeface="Tahoma" pitchFamily="34" charset="0"/>
                <a:ea typeface="Tahoma" pitchFamily="34" charset="0"/>
                <a:cs typeface="Tahoma" pitchFamily="34" charset="0"/>
              </a:rPr>
              <a:t>040 1336473</a:t>
            </a:r>
          </a:p>
          <a:p>
            <a:pPr lvl="1">
              <a:buNone/>
            </a:pPr>
            <a:endParaRPr lang="fi-FI" sz="2600" dirty="0">
              <a:latin typeface="Tahoma" pitchFamily="34" charset="0"/>
              <a:ea typeface="Tahoma" pitchFamily="34" charset="0"/>
              <a:cs typeface="Tahoma" pitchFamily="34" charset="0"/>
            </a:endParaRPr>
          </a:p>
          <a:p>
            <a:r>
              <a:rPr lang="fi-FI" sz="2600" b="1" dirty="0">
                <a:latin typeface="Tahoma" pitchFamily="34" charset="0"/>
                <a:ea typeface="Tahoma" pitchFamily="34" charset="0"/>
                <a:cs typeface="Tahoma" pitchFamily="34" charset="0"/>
              </a:rPr>
              <a:t>Koulupsykologi </a:t>
            </a:r>
          </a:p>
          <a:p>
            <a:r>
              <a:rPr lang="fi-FI" sz="2600" dirty="0">
                <a:latin typeface="Tahoma" pitchFamily="34" charset="0"/>
                <a:ea typeface="Tahoma" pitchFamily="34" charset="0"/>
                <a:cs typeface="Tahoma" pitchFamily="34" charset="0"/>
              </a:rPr>
              <a:t>Pauliina Sarviluoma</a:t>
            </a:r>
          </a:p>
          <a:p>
            <a:r>
              <a:rPr lang="fi-FI" sz="2600" dirty="0">
                <a:latin typeface="Tahoma" pitchFamily="34" charset="0"/>
                <a:ea typeface="Tahoma" pitchFamily="34" charset="0"/>
                <a:cs typeface="Tahoma" pitchFamily="34" charset="0"/>
              </a:rPr>
              <a:t>040 1339231</a:t>
            </a:r>
          </a:p>
          <a:p>
            <a:pPr lvl="1">
              <a:buNone/>
            </a:pPr>
            <a:endParaRPr lang="fi-FI" sz="2600" dirty="0">
              <a:latin typeface="Tahoma" pitchFamily="34" charset="0"/>
              <a:ea typeface="Tahoma" pitchFamily="34" charset="0"/>
              <a:cs typeface="Tahoma" pitchFamily="34" charset="0"/>
            </a:endParaRPr>
          </a:p>
          <a:p>
            <a:r>
              <a:rPr lang="fi-FI" sz="2600" b="1" dirty="0">
                <a:latin typeface="Tahoma" pitchFamily="34" charset="0"/>
                <a:ea typeface="Tahoma" pitchFamily="34" charset="0"/>
                <a:cs typeface="Tahoma" pitchFamily="34" charset="0"/>
              </a:rPr>
              <a:t>Koulukuraattori</a:t>
            </a:r>
          </a:p>
          <a:p>
            <a:r>
              <a:rPr lang="fi-FI" sz="2600" dirty="0">
                <a:latin typeface="Tahoma" pitchFamily="34" charset="0"/>
                <a:ea typeface="Tahoma" pitchFamily="34" charset="0"/>
                <a:cs typeface="Tahoma" pitchFamily="34" charset="0"/>
              </a:rPr>
              <a:t>Satu Hämelahti</a:t>
            </a:r>
          </a:p>
          <a:p>
            <a:r>
              <a:rPr lang="fi-FI" sz="2600" dirty="0">
                <a:latin typeface="Tahoma" pitchFamily="34" charset="0"/>
                <a:ea typeface="Tahoma" pitchFamily="34" charset="0"/>
                <a:cs typeface="Tahoma" pitchFamily="34" charset="0"/>
              </a:rPr>
              <a:t>050 5726942</a:t>
            </a:r>
          </a:p>
          <a:p>
            <a:endParaRPr lang="fi-FI" sz="1800" b="1" dirty="0">
              <a:latin typeface="Tahoma" pitchFamily="34" charset="0"/>
              <a:ea typeface="Tahoma" pitchFamily="34" charset="0"/>
              <a:cs typeface="Tahoma" pitchFamily="34" charset="0"/>
            </a:endParaRPr>
          </a:p>
        </p:txBody>
      </p:sp>
      <p:sp>
        <p:nvSpPr>
          <p:cNvPr id="4" name="Content Placeholder 3"/>
          <p:cNvSpPr>
            <a:spLocks noGrp="1"/>
          </p:cNvSpPr>
          <p:nvPr>
            <p:ph sz="half" idx="2"/>
          </p:nvPr>
        </p:nvSpPr>
        <p:spPr>
          <a:xfrm>
            <a:off x="3851920" y="1412776"/>
            <a:ext cx="4176464" cy="4713387"/>
          </a:xfrm>
        </p:spPr>
        <p:txBody>
          <a:bodyPr>
            <a:normAutofit fontScale="77500" lnSpcReduction="20000"/>
          </a:bodyPr>
          <a:lstStyle/>
          <a:p>
            <a:r>
              <a:rPr lang="fi-FI" sz="1800" b="1" dirty="0">
                <a:latin typeface="Tahoma" pitchFamily="34" charset="0"/>
                <a:ea typeface="Tahoma" pitchFamily="34" charset="0"/>
                <a:cs typeface="Tahoma" pitchFamily="34" charset="0"/>
              </a:rPr>
              <a:t>Opiskeluhuoltotyöryhmä kokoontuu noin 1-2 kertaa kuukaudessa </a:t>
            </a:r>
          </a:p>
          <a:p>
            <a:r>
              <a:rPr lang="fi-FI" b="1" dirty="0">
                <a:latin typeface="Tahoma" pitchFamily="34" charset="0"/>
                <a:ea typeface="Tahoma" pitchFamily="34" charset="0"/>
                <a:cs typeface="Tahoma" pitchFamily="34" charset="0"/>
              </a:rPr>
              <a:t>Ryhmän vakijäseniä ovat rehtori, erityisopettaja ja luokanopettaja. Jos meillä herää huoli lapsestanne, olemme kotiin yhteydessä. Tarvittaessa kutsumme koolle yksilöllisen opiskeluhuoltoryhmän, jonka kokoonpanon sovimme yhdessä kodin kanssa.</a:t>
            </a:r>
          </a:p>
          <a:p>
            <a:pPr>
              <a:buNone/>
            </a:pPr>
            <a:r>
              <a:rPr lang="fi-FI" sz="1800" b="1" dirty="0">
                <a:latin typeface="Tahoma" pitchFamily="34" charset="0"/>
                <a:ea typeface="Tahoma" pitchFamily="34" charset="0"/>
                <a:cs typeface="Tahoma" pitchFamily="34" charset="0"/>
              </a:rPr>
              <a:t>Muita yksilöllisen opiskeluhuoltoryhmän jäseniä voivat olla esim.</a:t>
            </a:r>
          </a:p>
          <a:p>
            <a:pPr lvl="1"/>
            <a:r>
              <a:rPr lang="fi-FI" sz="1800" dirty="0">
                <a:solidFill>
                  <a:schemeClr val="tx1"/>
                </a:solidFill>
                <a:latin typeface="Tahoma" pitchFamily="34" charset="0"/>
                <a:ea typeface="Tahoma" pitchFamily="34" charset="0"/>
                <a:cs typeface="Tahoma" pitchFamily="34" charset="0"/>
              </a:rPr>
              <a:t>Koulupsykologi</a:t>
            </a:r>
          </a:p>
          <a:p>
            <a:pPr lvl="1"/>
            <a:r>
              <a:rPr lang="fi-FI" sz="1800" dirty="0">
                <a:solidFill>
                  <a:schemeClr val="tx1"/>
                </a:solidFill>
                <a:latin typeface="Tahoma" pitchFamily="34" charset="0"/>
                <a:ea typeface="Tahoma" pitchFamily="34" charset="0"/>
                <a:cs typeface="Tahoma" pitchFamily="34" charset="0"/>
              </a:rPr>
              <a:t>Koulukuraattori</a:t>
            </a:r>
          </a:p>
          <a:p>
            <a:pPr lvl="1"/>
            <a:r>
              <a:rPr lang="fi-FI" sz="1800" dirty="0">
                <a:solidFill>
                  <a:schemeClr val="tx1"/>
                </a:solidFill>
                <a:latin typeface="Tahoma" pitchFamily="34" charset="0"/>
                <a:ea typeface="Tahoma" pitchFamily="34" charset="0"/>
                <a:cs typeface="Tahoma" pitchFamily="34" charset="0"/>
              </a:rPr>
              <a:t>Terveydenhoitaja</a:t>
            </a:r>
          </a:p>
          <a:p>
            <a:pPr lvl="1"/>
            <a:r>
              <a:rPr lang="fi-FI" sz="1800" dirty="0">
                <a:solidFill>
                  <a:schemeClr val="tx1"/>
                </a:solidFill>
                <a:latin typeface="Tahoma" pitchFamily="34" charset="0"/>
                <a:ea typeface="Tahoma" pitchFamily="34" charset="0"/>
                <a:cs typeface="Tahoma" pitchFamily="34" charset="0"/>
              </a:rPr>
              <a:t>Koulun ulkopuolista tukea tarjoavat tahot</a:t>
            </a:r>
          </a:p>
          <a:p>
            <a:pPr lvl="1">
              <a:buNone/>
            </a:pPr>
            <a:r>
              <a:rPr lang="fi-FI" sz="1800" b="1" dirty="0">
                <a:latin typeface="Tahoma" pitchFamily="34" charset="0"/>
                <a:ea typeface="Tahoma" pitchFamily="34" charset="0"/>
                <a:cs typeface="Tahoma" pitchFamily="34" charset="0"/>
              </a:rPr>
              <a:t>Y</a:t>
            </a:r>
            <a:r>
              <a:rPr lang="fi-FI" sz="1800" b="1" dirty="0">
                <a:solidFill>
                  <a:schemeClr val="tx1"/>
                </a:solidFill>
                <a:latin typeface="Tahoma" pitchFamily="34" charset="0"/>
                <a:ea typeface="Tahoma" pitchFamily="34" charset="0"/>
                <a:cs typeface="Tahoma" pitchFamily="34" charset="0"/>
              </a:rPr>
              <a:t>ksittäisen oppilaan asiassa </a:t>
            </a:r>
            <a:r>
              <a:rPr lang="fi-FI" sz="1800" dirty="0">
                <a:solidFill>
                  <a:schemeClr val="tx1"/>
                </a:solidFill>
                <a:latin typeface="Tahoma" pitchFamily="34" charset="0"/>
                <a:ea typeface="Tahoma" pitchFamily="34" charset="0"/>
                <a:cs typeface="Tahoma" pitchFamily="34" charset="0"/>
              </a:rPr>
              <a:t>Vanhemmilla oikeus valita ryhmän kokoonpano koulun esittämistä asiantuntijoista.</a:t>
            </a:r>
          </a:p>
          <a:p>
            <a:pPr lvl="1">
              <a:buNone/>
            </a:pPr>
            <a:endParaRPr lang="en-US" sz="1800" dirty="0">
              <a:solidFill>
                <a:schemeClr val="tx1"/>
              </a:solidFill>
              <a:latin typeface="Tahoma" pitchFamily="34" charset="0"/>
              <a:ea typeface="Tahoma" pitchFamily="34" charset="0"/>
              <a:cs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yöristetty suorakulmio 10"/>
          <p:cNvSpPr/>
          <p:nvPr/>
        </p:nvSpPr>
        <p:spPr>
          <a:xfrm>
            <a:off x="179388" y="1196975"/>
            <a:ext cx="2016125" cy="475297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t"/>
          <a:lstStyle/>
          <a:p>
            <a:pPr algn="ctr">
              <a:defRPr/>
            </a:pPr>
            <a:r>
              <a:rPr lang="en-US" sz="1600" dirty="0" err="1">
                <a:solidFill>
                  <a:schemeClr val="tx1"/>
                </a:solidFill>
              </a:rPr>
              <a:t>lastensuojelu</a:t>
            </a:r>
            <a:r>
              <a:rPr lang="en-US" sz="1600" dirty="0">
                <a:solidFill>
                  <a:schemeClr val="tx1"/>
                </a:solidFill>
              </a:rPr>
              <a:t> </a:t>
            </a:r>
            <a:r>
              <a:rPr lang="en-US" sz="1600" dirty="0" err="1">
                <a:solidFill>
                  <a:schemeClr val="tx1"/>
                </a:solidFill>
              </a:rPr>
              <a:t>perheneuvola</a:t>
            </a:r>
            <a:r>
              <a:rPr lang="en-US" sz="1600" dirty="0">
                <a:solidFill>
                  <a:schemeClr val="tx1"/>
                </a:solidFill>
              </a:rPr>
              <a:t>, </a:t>
            </a:r>
            <a:r>
              <a:rPr lang="en-US" sz="1600" dirty="0" err="1">
                <a:solidFill>
                  <a:schemeClr val="tx1"/>
                </a:solidFill>
              </a:rPr>
              <a:t>lastenpsykiatria</a:t>
            </a:r>
            <a:r>
              <a:rPr lang="en-US" sz="1600" dirty="0">
                <a:solidFill>
                  <a:schemeClr val="tx1"/>
                </a:solidFill>
              </a:rPr>
              <a:t> </a:t>
            </a:r>
            <a:r>
              <a:rPr lang="en-US" sz="1600" dirty="0" err="1">
                <a:solidFill>
                  <a:schemeClr val="tx1"/>
                </a:solidFill>
              </a:rPr>
              <a:t>jne</a:t>
            </a:r>
            <a:r>
              <a:rPr lang="en-US" sz="1600" dirty="0">
                <a:solidFill>
                  <a:schemeClr val="tx1"/>
                </a:solidFill>
              </a:rPr>
              <a:t>.</a:t>
            </a:r>
          </a:p>
        </p:txBody>
      </p:sp>
      <p:sp>
        <p:nvSpPr>
          <p:cNvPr id="31746" name="Rectangle 2"/>
          <p:cNvSpPr>
            <a:spLocks noGrp="1"/>
          </p:cNvSpPr>
          <p:nvPr>
            <p:ph type="title" idx="4294967295"/>
          </p:nvPr>
        </p:nvSpPr>
        <p:spPr>
          <a:xfrm>
            <a:off x="0" y="274638"/>
            <a:ext cx="8229600" cy="792162"/>
          </a:xfrm>
          <a:noFill/>
          <a:ln/>
        </p:spPr>
        <p:txBody>
          <a:bodyPr lIns="45720" tIns="0" rIns="45720" bIns="0" anchor="b">
            <a:normAutofit/>
          </a:bodyPr>
          <a:lstStyle/>
          <a:p>
            <a:pPr algn="ctr" fontAlgn="auto">
              <a:spcAft>
                <a:spcPts val="0"/>
              </a:spcAft>
              <a:defRPr/>
            </a:pPr>
            <a:r>
              <a:rPr lang="fi-FI" sz="3600" b="1" kern="1200" cap="all" dirty="0">
                <a:ln w="500">
                  <a:solidFill>
                    <a:schemeClr val="tx2">
                      <a:shade val="20000"/>
                      <a:satMod val="120000"/>
                    </a:schemeClr>
                  </a:solidFill>
                </a:ln>
                <a:solidFill>
                  <a:schemeClr val="tx1"/>
                </a:solidFill>
                <a:latin typeface="+mj-lt"/>
                <a:ea typeface="+mj-ea"/>
                <a:cs typeface="+mj-cs"/>
              </a:rPr>
              <a:t>Oppilashuoltotyön kokonaisuus</a:t>
            </a:r>
            <a:endParaRPr lang="en-GB" sz="3600" b="1" kern="1200" cap="all" dirty="0">
              <a:ln w="500">
                <a:solidFill>
                  <a:schemeClr val="tx2">
                    <a:shade val="20000"/>
                    <a:satMod val="120000"/>
                  </a:schemeClr>
                </a:solidFill>
              </a:ln>
              <a:solidFill>
                <a:schemeClr val="tx1"/>
              </a:solidFill>
              <a:latin typeface="+mj-lt"/>
              <a:ea typeface="+mj-ea"/>
              <a:cs typeface="+mj-cs"/>
            </a:endParaRPr>
          </a:p>
        </p:txBody>
      </p:sp>
      <p:sp>
        <p:nvSpPr>
          <p:cNvPr id="13316" name="AutoShape 3"/>
          <p:cNvSpPr>
            <a:spLocks noChangeArrowheads="1"/>
          </p:cNvSpPr>
          <p:nvPr/>
        </p:nvSpPr>
        <p:spPr bwMode="auto">
          <a:xfrm>
            <a:off x="1692275" y="1268413"/>
            <a:ext cx="6161088" cy="4953000"/>
          </a:xfrm>
          <a:prstGeom prst="pentagon">
            <a:avLst/>
          </a:prstGeom>
          <a:solidFill>
            <a:srgbClr val="4AD03C"/>
          </a:solidFill>
          <a:ln w="9525">
            <a:solidFill>
              <a:schemeClr val="tx1"/>
            </a:solidFill>
            <a:miter lim="800000"/>
            <a:headEnd/>
            <a:tailEnd/>
          </a:ln>
        </p:spPr>
        <p:txBody>
          <a:bodyPr wrap="none" anchor="ctr"/>
          <a:lstStyle/>
          <a:p>
            <a:pPr algn="ctr"/>
            <a:endParaRPr lang="fi-FI"/>
          </a:p>
          <a:p>
            <a:pPr algn="ctr"/>
            <a:r>
              <a:rPr lang="fi-FI"/>
              <a:t>Koulun oppilashuoltotyö, jota </a:t>
            </a:r>
          </a:p>
          <a:p>
            <a:pPr algn="ctr"/>
            <a:r>
              <a:rPr lang="fi-FI"/>
              <a:t>toteuttavat kaikki  koulussa työskentelevät</a:t>
            </a:r>
          </a:p>
          <a:p>
            <a:pPr algn="ctr"/>
            <a:r>
              <a:rPr lang="fi-FI"/>
              <a:t>Arjen tuki </a:t>
            </a:r>
            <a:endParaRPr lang="en-GB"/>
          </a:p>
        </p:txBody>
      </p:sp>
      <p:sp>
        <p:nvSpPr>
          <p:cNvPr id="13317" name="AutoShape 4"/>
          <p:cNvSpPr>
            <a:spLocks noChangeArrowheads="1"/>
          </p:cNvSpPr>
          <p:nvPr/>
        </p:nvSpPr>
        <p:spPr bwMode="auto">
          <a:xfrm>
            <a:off x="2743200" y="1524000"/>
            <a:ext cx="3886200" cy="1828800"/>
          </a:xfrm>
          <a:prstGeom prst="triangle">
            <a:avLst>
              <a:gd name="adj" fmla="val 50000"/>
            </a:avLst>
          </a:prstGeom>
          <a:solidFill>
            <a:srgbClr val="DFE824"/>
          </a:solidFill>
          <a:ln w="9525">
            <a:solidFill>
              <a:schemeClr val="tx1"/>
            </a:solidFill>
            <a:miter lim="800000"/>
            <a:headEnd/>
            <a:tailEnd/>
          </a:ln>
        </p:spPr>
        <p:txBody>
          <a:bodyPr wrap="none" anchor="ctr"/>
          <a:lstStyle/>
          <a:p>
            <a:pPr algn="ctr"/>
            <a:r>
              <a:rPr lang="fi-FI" u="sng" dirty="0"/>
              <a:t>Oppilashuoltopalvelut</a:t>
            </a:r>
          </a:p>
          <a:p>
            <a:pPr algn="ctr"/>
            <a:r>
              <a:rPr lang="fi-FI" dirty="0"/>
              <a:t>kouluterveydenhoitaja</a:t>
            </a:r>
          </a:p>
          <a:p>
            <a:pPr algn="ctr"/>
            <a:r>
              <a:rPr lang="fi-FI" dirty="0"/>
              <a:t>koululääkäri</a:t>
            </a:r>
          </a:p>
          <a:p>
            <a:pPr algn="ctr"/>
            <a:r>
              <a:rPr lang="fi-FI" dirty="0"/>
              <a:t>koulukuraattori</a:t>
            </a:r>
          </a:p>
          <a:p>
            <a:pPr algn="ctr"/>
            <a:r>
              <a:rPr lang="fi-FI" dirty="0"/>
              <a:t>koulupsykologi</a:t>
            </a:r>
            <a:endParaRPr lang="en-GB" dirty="0"/>
          </a:p>
        </p:txBody>
      </p:sp>
      <p:sp>
        <p:nvSpPr>
          <p:cNvPr id="13318" name="Oval 5"/>
          <p:cNvSpPr>
            <a:spLocks noChangeArrowheads="1"/>
          </p:cNvSpPr>
          <p:nvPr/>
        </p:nvSpPr>
        <p:spPr bwMode="auto">
          <a:xfrm>
            <a:off x="6011863" y="2997200"/>
            <a:ext cx="1447800" cy="1219200"/>
          </a:xfrm>
          <a:prstGeom prst="ellipse">
            <a:avLst/>
          </a:prstGeom>
          <a:solidFill>
            <a:srgbClr val="DFE824"/>
          </a:solidFill>
          <a:ln w="9525">
            <a:solidFill>
              <a:schemeClr val="tx1"/>
            </a:solidFill>
            <a:round/>
            <a:headEnd/>
            <a:tailEnd/>
          </a:ln>
        </p:spPr>
        <p:txBody>
          <a:bodyPr wrap="none" anchor="ctr"/>
          <a:lstStyle/>
          <a:p>
            <a:pPr algn="ctr"/>
            <a:r>
              <a:rPr lang="fi-FI"/>
              <a:t>OHR</a:t>
            </a:r>
            <a:endParaRPr lang="en-GB"/>
          </a:p>
        </p:txBody>
      </p:sp>
      <p:sp>
        <p:nvSpPr>
          <p:cNvPr id="13320" name="Oval 7"/>
          <p:cNvSpPr>
            <a:spLocks noChangeArrowheads="1"/>
          </p:cNvSpPr>
          <p:nvPr/>
        </p:nvSpPr>
        <p:spPr bwMode="auto">
          <a:xfrm>
            <a:off x="5580063" y="2781300"/>
            <a:ext cx="1752600" cy="381000"/>
          </a:xfrm>
          <a:prstGeom prst="ellipse">
            <a:avLst/>
          </a:prstGeom>
          <a:solidFill>
            <a:srgbClr val="CD38D4"/>
          </a:solidFill>
          <a:ln w="9525">
            <a:solidFill>
              <a:schemeClr val="tx1"/>
            </a:solidFill>
            <a:round/>
            <a:headEnd/>
            <a:tailEnd/>
          </a:ln>
        </p:spPr>
        <p:txBody>
          <a:bodyPr wrap="none" anchor="ctr"/>
          <a:lstStyle/>
          <a:p>
            <a:pPr algn="ctr"/>
            <a:r>
              <a:rPr lang="fi-FI"/>
              <a:t>Rehtori</a:t>
            </a:r>
            <a:endParaRPr lang="en-GB"/>
          </a:p>
        </p:txBody>
      </p:sp>
      <p:sp>
        <p:nvSpPr>
          <p:cNvPr id="13321" name="AutoShape 8"/>
          <p:cNvSpPr>
            <a:spLocks noChangeArrowheads="1"/>
          </p:cNvSpPr>
          <p:nvPr/>
        </p:nvSpPr>
        <p:spPr bwMode="auto">
          <a:xfrm>
            <a:off x="2195513" y="2781300"/>
            <a:ext cx="1295400" cy="914400"/>
          </a:xfrm>
          <a:prstGeom prst="smileyFace">
            <a:avLst>
              <a:gd name="adj" fmla="val 4653"/>
            </a:avLst>
          </a:prstGeom>
          <a:solidFill>
            <a:srgbClr val="2EC9DE"/>
          </a:solidFill>
          <a:ln w="9525">
            <a:solidFill>
              <a:schemeClr val="tx1"/>
            </a:solidFill>
            <a:round/>
            <a:headEnd/>
            <a:tailEnd/>
          </a:ln>
        </p:spPr>
        <p:txBody>
          <a:bodyPr wrap="none" anchor="ctr"/>
          <a:lstStyle/>
          <a:p>
            <a:pPr algn="ctr"/>
            <a:r>
              <a:rPr lang="fi-FI"/>
              <a:t>oppilas</a:t>
            </a:r>
            <a:endParaRPr lang="en-GB"/>
          </a:p>
        </p:txBody>
      </p:sp>
      <p:sp>
        <p:nvSpPr>
          <p:cNvPr id="10" name="Saman puolen kulmista leikattu suorakulmio 9"/>
          <p:cNvSpPr/>
          <p:nvPr/>
        </p:nvSpPr>
        <p:spPr>
          <a:xfrm>
            <a:off x="952501" y="2862118"/>
            <a:ext cx="1439862" cy="863600"/>
          </a:xfrm>
          <a:prstGeom prst="snip2Same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err="1">
                <a:solidFill>
                  <a:schemeClr val="tx1"/>
                </a:solidFill>
              </a:rPr>
              <a:t>Koti</a:t>
            </a:r>
            <a:endParaRPr lang="en-US" dirty="0">
              <a:solidFill>
                <a:schemeClr val="tx1"/>
              </a:solidFill>
            </a:endParaRPr>
          </a:p>
        </p:txBody>
      </p:sp>
      <p:sp>
        <p:nvSpPr>
          <p:cNvPr id="13319" name="Rectangle 6"/>
          <p:cNvSpPr>
            <a:spLocks noChangeArrowheads="1"/>
          </p:cNvSpPr>
          <p:nvPr/>
        </p:nvSpPr>
        <p:spPr bwMode="auto">
          <a:xfrm>
            <a:off x="2133600" y="4953000"/>
            <a:ext cx="5029200" cy="1295400"/>
          </a:xfrm>
          <a:prstGeom prst="rect">
            <a:avLst/>
          </a:prstGeom>
          <a:solidFill>
            <a:schemeClr val="accent4">
              <a:lumMod val="75000"/>
            </a:schemeClr>
          </a:solidFill>
          <a:ln w="9525">
            <a:solidFill>
              <a:schemeClr val="tx1"/>
            </a:solidFill>
            <a:miter lim="800000"/>
            <a:headEnd/>
            <a:tailEnd/>
          </a:ln>
        </p:spPr>
        <p:txBody>
          <a:bodyPr wrap="none" anchor="ctr"/>
          <a:lstStyle/>
          <a:p>
            <a:pPr algn="ctr"/>
            <a:r>
              <a:rPr lang="fi-FI" dirty="0"/>
              <a:t>opetus, oppilaskohtainen/luokkakohtainen </a:t>
            </a:r>
          </a:p>
          <a:p>
            <a:pPr algn="ctr"/>
            <a:r>
              <a:rPr lang="fi-FI" dirty="0"/>
              <a:t>pedagoginen tuki</a:t>
            </a:r>
          </a:p>
          <a:p>
            <a:pPr algn="ctr"/>
            <a:r>
              <a:rPr lang="fi-FI" dirty="0"/>
              <a:t>opettaja, erityisopettaja, opinto-ohjaaja </a:t>
            </a:r>
          </a:p>
          <a:p>
            <a:pPr algn="ctr"/>
            <a:r>
              <a:rPr lang="fi-FI" dirty="0"/>
              <a:t>koulunkäyntiavustaja, ap-ip ohjaaja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normAutofit/>
          </a:bodyPr>
          <a:lstStyle/>
          <a:p>
            <a:pPr algn="ctr"/>
            <a:r>
              <a:rPr lang="fi-FI" dirty="0"/>
              <a:t>PERUSOPETUS ALKAA</a:t>
            </a:r>
            <a:br>
              <a:rPr lang="fi-FI" dirty="0"/>
            </a:br>
            <a:r>
              <a:rPr lang="fi-FI" dirty="0"/>
              <a:t>MIKÄ MUUTTUU?</a:t>
            </a:r>
          </a:p>
        </p:txBody>
      </p:sp>
      <p:sp>
        <p:nvSpPr>
          <p:cNvPr id="2" name="Sisällön paikkamerkki 1"/>
          <p:cNvSpPr>
            <a:spLocks noGrp="1"/>
          </p:cNvSpPr>
          <p:nvPr>
            <p:ph idx="1"/>
          </p:nvPr>
        </p:nvSpPr>
        <p:spPr>
          <a:xfrm>
            <a:off x="609598" y="1903141"/>
            <a:ext cx="6347714" cy="4262163"/>
          </a:xfrm>
        </p:spPr>
        <p:txBody>
          <a:bodyPr>
            <a:normAutofit/>
          </a:bodyPr>
          <a:lstStyle/>
          <a:p>
            <a:r>
              <a:rPr lang="fi-FI" dirty="0">
                <a:latin typeface="Tahoma" panose="020B0604030504040204" pitchFamily="34" charset="0"/>
                <a:ea typeface="Tahoma" panose="020B0604030504040204" pitchFamily="34" charset="0"/>
                <a:cs typeface="Tahoma" panose="020B0604030504040204" pitchFamily="34" charset="0"/>
              </a:rPr>
              <a:t>Lapsi tulee oppivelvollisuuden piiriin.</a:t>
            </a:r>
          </a:p>
          <a:p>
            <a:r>
              <a:rPr lang="fi-FI" dirty="0">
                <a:latin typeface="Tahoma" panose="020B0604030504040204" pitchFamily="34" charset="0"/>
                <a:ea typeface="Tahoma" panose="020B0604030504040204" pitchFamily="34" charset="0"/>
                <a:cs typeface="Tahoma" panose="020B0604030504040204" pitchFamily="34" charset="0"/>
              </a:rPr>
              <a:t>Lapsen oppivelvollisuuden toteutumista seurataan yhteistyössä vanhempien kanssa.</a:t>
            </a:r>
          </a:p>
          <a:p>
            <a:pPr lvl="1"/>
            <a:r>
              <a:rPr lang="fi-FI" b="1" dirty="0">
                <a:latin typeface="Tahoma" panose="020B0604030504040204" pitchFamily="34" charset="0"/>
                <a:ea typeface="Tahoma" panose="020B0604030504040204" pitchFamily="34" charset="0"/>
                <a:cs typeface="Tahoma" panose="020B0604030504040204" pitchFamily="34" charset="0"/>
              </a:rPr>
              <a:t>arviointi: taitojen oppiminen, tietojen omaksuminen</a:t>
            </a:r>
          </a:p>
          <a:p>
            <a:pPr lvl="1"/>
            <a:r>
              <a:rPr lang="fi-FI" b="1" dirty="0" err="1">
                <a:latin typeface="Tahoma" panose="020B0604030504040204" pitchFamily="34" charset="0"/>
                <a:ea typeface="Tahoma" panose="020B0604030504040204" pitchFamily="34" charset="0"/>
                <a:cs typeface="Tahoma" panose="020B0604030504040204" pitchFamily="34" charset="0"/>
              </a:rPr>
              <a:t>OPS:n</a:t>
            </a:r>
            <a:r>
              <a:rPr lang="fi-FI" b="1" dirty="0">
                <a:latin typeface="Tahoma" panose="020B0604030504040204" pitchFamily="34" charset="0"/>
                <a:ea typeface="Tahoma" panose="020B0604030504040204" pitchFamily="34" charset="0"/>
                <a:cs typeface="Tahoma" panose="020B0604030504040204" pitchFamily="34" charset="0"/>
              </a:rPr>
              <a:t> tavoitteiden suuntaisesti</a:t>
            </a:r>
          </a:p>
          <a:p>
            <a:pPr lvl="1"/>
            <a:r>
              <a:rPr lang="fi-FI" b="1" dirty="0">
                <a:latin typeface="Tahoma" panose="020B0604030504040204" pitchFamily="34" charset="0"/>
                <a:ea typeface="Tahoma" panose="020B0604030504040204" pitchFamily="34" charset="0"/>
                <a:cs typeface="Tahoma" panose="020B0604030504040204" pitchFamily="34" charset="0"/>
              </a:rPr>
              <a:t>Opetussuunnitelmat löytyvät: https://peda.net/orivesi/opetussuunnitelmat</a:t>
            </a:r>
          </a:p>
          <a:p>
            <a:pPr lvl="1"/>
            <a:r>
              <a:rPr lang="fi-FI" b="1" dirty="0">
                <a:latin typeface="Tahoma" panose="020B0604030504040204" pitchFamily="34" charset="0"/>
                <a:ea typeface="Tahoma" panose="020B0604030504040204" pitchFamily="34" charset="0"/>
                <a:cs typeface="Tahoma" panose="020B0604030504040204" pitchFamily="34" charset="0"/>
              </a:rPr>
              <a:t>kouluyhteisössä toimiminen</a:t>
            </a:r>
          </a:p>
          <a:p>
            <a:pPr lvl="2"/>
            <a:r>
              <a:rPr lang="fi-FI" dirty="0">
                <a:latin typeface="Tahoma" panose="020B0604030504040204" pitchFamily="34" charset="0"/>
                <a:ea typeface="Tahoma" panose="020B0604030504040204" pitchFamily="34" charset="0"/>
                <a:cs typeface="Tahoma" panose="020B0604030504040204" pitchFamily="34" charset="0"/>
              </a:rPr>
              <a:t>ryhmä- ja yhteistyötaidot</a:t>
            </a:r>
          </a:p>
          <a:p>
            <a:pPr lvl="2"/>
            <a:r>
              <a:rPr lang="fi-FI" dirty="0">
                <a:latin typeface="Tahoma" panose="020B0604030504040204" pitchFamily="34" charset="0"/>
                <a:ea typeface="Tahoma" panose="020B0604030504040204" pitchFamily="34" charset="0"/>
                <a:cs typeface="Tahoma" panose="020B0604030504040204" pitchFamily="34" charset="0"/>
              </a:rPr>
              <a:t>itsenäinen työskentely </a:t>
            </a:r>
          </a:p>
          <a:p>
            <a:pPr lvl="2"/>
            <a:r>
              <a:rPr lang="fi-FI" dirty="0">
                <a:latin typeface="Tahoma" panose="020B0604030504040204" pitchFamily="34" charset="0"/>
                <a:ea typeface="Tahoma" panose="020B0604030504040204" pitchFamily="34" charset="0"/>
                <a:cs typeface="Tahoma" panose="020B0604030504040204" pitchFamily="34" charset="0"/>
              </a:rPr>
              <a:t>fyysinen ja psyykkinen terveys</a:t>
            </a:r>
            <a:endParaRPr lang="fi-FI" b="1" dirty="0">
              <a:latin typeface="Tahoma" panose="020B0604030504040204" pitchFamily="34" charset="0"/>
              <a:ea typeface="Tahoma" panose="020B0604030504040204" pitchFamily="34" charset="0"/>
              <a:cs typeface="Tahoma" panose="020B0604030504040204" pitchFamily="34" charset="0"/>
            </a:endParaRPr>
          </a:p>
          <a:p>
            <a:pPr lvl="1"/>
            <a:endParaRPr lang="fi-FI"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14437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32696"/>
          </a:xfrm>
        </p:spPr>
        <p:txBody>
          <a:bodyPr>
            <a:normAutofit/>
          </a:bodyPr>
          <a:lstStyle/>
          <a:p>
            <a:pPr algn="ctr"/>
            <a:r>
              <a:rPr lang="fi-FI" dirty="0"/>
              <a:t>POISSAOLOT - KÄYTÄNTEET</a:t>
            </a:r>
            <a:endParaRPr lang="en-US" dirty="0"/>
          </a:p>
        </p:txBody>
      </p:sp>
      <p:sp>
        <p:nvSpPr>
          <p:cNvPr id="3" name="Content Placeholder 2"/>
          <p:cNvSpPr>
            <a:spLocks noGrp="1"/>
          </p:cNvSpPr>
          <p:nvPr>
            <p:ph idx="1"/>
          </p:nvPr>
        </p:nvSpPr>
        <p:spPr>
          <a:xfrm>
            <a:off x="251520" y="1340768"/>
            <a:ext cx="7560840" cy="5114968"/>
          </a:xfrm>
        </p:spPr>
        <p:txBody>
          <a:bodyPr>
            <a:normAutofit fontScale="92500" lnSpcReduction="20000"/>
          </a:bodyPr>
          <a:lstStyle/>
          <a:p>
            <a:r>
              <a:rPr lang="fi-FI" b="1" dirty="0">
                <a:latin typeface="Tahoma" pitchFamily="34" charset="0"/>
                <a:ea typeface="Tahoma" pitchFamily="34" charset="0"/>
                <a:cs typeface="Tahoma" pitchFamily="34" charset="0"/>
              </a:rPr>
              <a:t>Älä lähetä sairasta oppilasta kouluun.</a:t>
            </a:r>
          </a:p>
          <a:p>
            <a:pPr>
              <a:buNone/>
            </a:pPr>
            <a:endParaRPr lang="fi-FI" b="1" dirty="0">
              <a:latin typeface="Tahoma" pitchFamily="34" charset="0"/>
              <a:ea typeface="Tahoma" pitchFamily="34" charset="0"/>
              <a:cs typeface="Tahoma" pitchFamily="34" charset="0"/>
            </a:endParaRPr>
          </a:p>
          <a:p>
            <a:r>
              <a:rPr lang="fi-FI" b="1" dirty="0">
                <a:latin typeface="Tahoma" pitchFamily="34" charset="0"/>
                <a:ea typeface="Tahoma" pitchFamily="34" charset="0"/>
                <a:cs typeface="Tahoma" pitchFamily="34" charset="0"/>
              </a:rPr>
              <a:t>Huoltaja on velvollinen</a:t>
            </a:r>
            <a:r>
              <a:rPr lang="fi-FI" dirty="0">
                <a:latin typeface="Tahoma" pitchFamily="34" charset="0"/>
                <a:ea typeface="Tahoma" pitchFamily="34" charset="0"/>
                <a:cs typeface="Tahoma" pitchFamily="34" charset="0"/>
              </a:rPr>
              <a:t> </a:t>
            </a:r>
            <a:r>
              <a:rPr lang="fi-FI" b="1" dirty="0">
                <a:latin typeface="Tahoma" pitchFamily="34" charset="0"/>
                <a:ea typeface="Tahoma" pitchFamily="34" charset="0"/>
                <a:cs typeface="Tahoma" pitchFamily="34" charset="0"/>
              </a:rPr>
              <a:t>ilmoittamaan poissaolosta opettajan Wilmaan viimeistään saman päivän aamuna. </a:t>
            </a:r>
          </a:p>
          <a:p>
            <a:pPr marL="57150" indent="0">
              <a:buNone/>
            </a:pPr>
            <a:endParaRPr lang="fi-FI" dirty="0">
              <a:latin typeface="Tahoma" pitchFamily="34" charset="0"/>
              <a:ea typeface="Tahoma" pitchFamily="34" charset="0"/>
              <a:cs typeface="Tahoma" pitchFamily="34" charset="0"/>
            </a:endParaRPr>
          </a:p>
          <a:p>
            <a:pPr indent="-285750"/>
            <a:r>
              <a:rPr lang="fi-FI" b="1" dirty="0">
                <a:latin typeface="Tahoma" panose="020B0604030504040204" pitchFamily="34" charset="0"/>
                <a:ea typeface="Tahoma" panose="020B0604030504040204" pitchFamily="34" charset="0"/>
                <a:cs typeface="Tahoma" panose="020B0604030504040204" pitchFamily="34" charset="0"/>
              </a:rPr>
              <a:t>Omat lomat anotaan aina kirjallisesti Wilmasta löytyvällä poissaololomakkeella. Yli 5 päivää kestävät poissaolot myöntää rehtori.</a:t>
            </a:r>
          </a:p>
          <a:p>
            <a:r>
              <a:rPr lang="fi-FI" b="1" dirty="0">
                <a:latin typeface="Tahoma" panose="020B0604030504040204" pitchFamily="34" charset="0"/>
                <a:ea typeface="Tahoma" panose="020B0604030504040204" pitchFamily="34" charset="0"/>
                <a:cs typeface="Tahoma" panose="020B0604030504040204" pitchFamily="34" charset="0"/>
              </a:rPr>
              <a:t>Huoltajat vastuussa oppilaan oppimisesta </a:t>
            </a:r>
            <a:r>
              <a:rPr lang="fi-FI" dirty="0">
                <a:latin typeface="Tahoma" pitchFamily="34" charset="0"/>
                <a:ea typeface="Tahoma" pitchFamily="34" charset="0"/>
                <a:cs typeface="Tahoma" pitchFamily="34" charset="0"/>
              </a:rPr>
              <a:t>ja opinnoissa etenemisestä anotun vapaan aikana</a:t>
            </a:r>
          </a:p>
          <a:p>
            <a:pPr lvl="1"/>
            <a:r>
              <a:rPr lang="fi-FI" dirty="0">
                <a:latin typeface="Tahoma" pitchFamily="34" charset="0"/>
                <a:ea typeface="Tahoma" pitchFamily="34" charset="0"/>
                <a:cs typeface="Tahoma" pitchFamily="34" charset="0"/>
              </a:rPr>
              <a:t>Tukea oppimiseen annetaan,  esim. tukiopetus</a:t>
            </a:r>
            <a:endParaRPr lang="fi-FI" b="1" dirty="0">
              <a:latin typeface="Tahoma" panose="020B0604030504040204" pitchFamily="34" charset="0"/>
              <a:ea typeface="Tahoma" panose="020B0604030504040204" pitchFamily="34" charset="0"/>
              <a:cs typeface="Tahoma" panose="020B0604030504040204" pitchFamily="34" charset="0"/>
            </a:endParaRPr>
          </a:p>
          <a:p>
            <a:pPr marL="0" indent="0">
              <a:buNone/>
            </a:pPr>
            <a:endParaRPr lang="fi-FI" dirty="0">
              <a:latin typeface="Tahoma" pitchFamily="34" charset="0"/>
              <a:ea typeface="Tahoma" pitchFamily="34" charset="0"/>
              <a:cs typeface="Tahoma" pitchFamily="34" charset="0"/>
            </a:endParaRPr>
          </a:p>
          <a:p>
            <a:r>
              <a:rPr lang="fi-FI" b="1" dirty="0">
                <a:latin typeface="Tahoma" pitchFamily="34" charset="0"/>
                <a:ea typeface="Tahoma" pitchFamily="34" charset="0"/>
                <a:cs typeface="Tahoma" pitchFamily="34" charset="0"/>
              </a:rPr>
              <a:t>Laki velvoittaa poissaolojen aktiivista seurantaa koulussa </a:t>
            </a:r>
          </a:p>
          <a:p>
            <a:pPr lvl="1"/>
            <a:r>
              <a:rPr lang="fi-FI" sz="1800" b="1" dirty="0">
                <a:solidFill>
                  <a:schemeClr val="tx1"/>
                </a:solidFill>
                <a:latin typeface="Tahoma" pitchFamily="34" charset="0"/>
                <a:ea typeface="Tahoma" pitchFamily="34" charset="0"/>
                <a:cs typeface="Tahoma" pitchFamily="34" charset="0"/>
              </a:rPr>
              <a:t>50 tunnin poissaoloraja lukukaudessa </a:t>
            </a:r>
          </a:p>
          <a:p>
            <a:pPr lvl="2"/>
            <a:r>
              <a:rPr lang="fi-FI" dirty="0">
                <a:latin typeface="Tahoma" pitchFamily="34" charset="0"/>
                <a:ea typeface="Tahoma" pitchFamily="34" charset="0"/>
                <a:cs typeface="Tahoma" pitchFamily="34" charset="0"/>
              </a:rPr>
              <a:t>Opettaja on tällöin velvollinen käymään vanhempien kanssa poissaolokeskustelun </a:t>
            </a:r>
            <a:r>
              <a:rPr lang="mr-IN" dirty="0">
                <a:latin typeface="Tahoma" pitchFamily="34" charset="0"/>
                <a:ea typeface="Tahoma" pitchFamily="34" charset="0"/>
                <a:cs typeface="Tahoma" pitchFamily="34" charset="0"/>
              </a:rPr>
              <a:t>–</a:t>
            </a:r>
            <a:r>
              <a:rPr lang="fi-FI" dirty="0">
                <a:latin typeface="Tahoma" pitchFamily="34" charset="0"/>
                <a:ea typeface="Tahoma" pitchFamily="34" charset="0"/>
                <a:cs typeface="Tahoma" pitchFamily="34" charset="0"/>
              </a:rPr>
              <a:t> Wilma-viestit riittävät toisinaan. </a:t>
            </a:r>
          </a:p>
          <a:p>
            <a:pPr lvl="2"/>
            <a:r>
              <a:rPr lang="fi-FI" dirty="0">
                <a:solidFill>
                  <a:schemeClr val="tx1"/>
                </a:solidFill>
                <a:latin typeface="Tahoma" pitchFamily="34" charset="0"/>
                <a:ea typeface="Tahoma" pitchFamily="34" charset="0"/>
                <a:cs typeface="Tahoma" pitchFamily="34" charset="0"/>
              </a:rPr>
              <a:t>Jos poissaoloille ei ole selkeää syytä, oppilashuoltoryhmä käsittelee asiaa yhdessä huoltajan ja oppilaan kanssa.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i-FI" dirty="0"/>
              <a:t>TIEDOTTAMINEN</a:t>
            </a:r>
            <a:endParaRPr lang="en-US" dirty="0"/>
          </a:p>
        </p:txBody>
      </p:sp>
      <p:sp>
        <p:nvSpPr>
          <p:cNvPr id="3" name="Content Placeholder 2"/>
          <p:cNvSpPr>
            <a:spLocks noGrp="1"/>
          </p:cNvSpPr>
          <p:nvPr>
            <p:ph idx="1"/>
          </p:nvPr>
        </p:nvSpPr>
        <p:spPr>
          <a:xfrm>
            <a:off x="609599" y="1628800"/>
            <a:ext cx="6347714" cy="4412563"/>
          </a:xfrm>
        </p:spPr>
        <p:txBody>
          <a:bodyPr>
            <a:normAutofit lnSpcReduction="10000"/>
          </a:bodyPr>
          <a:lstStyle/>
          <a:p>
            <a:r>
              <a:rPr lang="fi-FI" sz="3200" dirty="0">
                <a:latin typeface="Tahoma" panose="020B0604030504040204" pitchFamily="34" charset="0"/>
                <a:ea typeface="Tahoma" panose="020B0604030504040204" pitchFamily="34" charset="0"/>
                <a:cs typeface="Tahoma" panose="020B0604030504040204" pitchFamily="34" charset="0"/>
              </a:rPr>
              <a:t>Wilmassa</a:t>
            </a:r>
            <a:endParaRPr lang="fi-FI" sz="1700" dirty="0">
              <a:latin typeface="Tahoma" panose="020B0604030504040204" pitchFamily="34" charset="0"/>
              <a:ea typeface="Tahoma" panose="020B0604030504040204" pitchFamily="34" charset="0"/>
              <a:cs typeface="Tahoma" panose="020B0604030504040204" pitchFamily="34" charset="0"/>
            </a:endParaRPr>
          </a:p>
          <a:p>
            <a:pPr lvl="1"/>
            <a:r>
              <a:rPr lang="fi-FI" b="1" dirty="0">
                <a:latin typeface="Tahoma" panose="020B0604030504040204" pitchFamily="34" charset="0"/>
                <a:ea typeface="Tahoma" panose="020B0604030504040204" pitchFamily="34" charset="0"/>
                <a:cs typeface="Tahoma" panose="020B0604030504040204" pitchFamily="34" charset="0"/>
              </a:rPr>
              <a:t>Opettajan ja huoltajan välinen viestintä</a:t>
            </a:r>
          </a:p>
          <a:p>
            <a:pPr lvl="1"/>
            <a:r>
              <a:rPr lang="fi-FI" b="1" dirty="0">
                <a:latin typeface="Tahoma" panose="020B0604030504040204" pitchFamily="34" charset="0"/>
                <a:ea typeface="Tahoma" panose="020B0604030504040204" pitchFamily="34" charset="0"/>
                <a:cs typeface="Tahoma" panose="020B0604030504040204" pitchFamily="34" charset="0"/>
              </a:rPr>
              <a:t>Kaikki koulun tiedotteet</a:t>
            </a:r>
          </a:p>
          <a:p>
            <a:pPr lvl="1"/>
            <a:r>
              <a:rPr lang="fi-FI" b="1" dirty="0">
                <a:latin typeface="Tahoma" panose="020B0604030504040204" pitchFamily="34" charset="0"/>
                <a:ea typeface="Tahoma" panose="020B0604030504040204" pitchFamily="34" charset="0"/>
                <a:cs typeface="Tahoma" panose="020B0604030504040204" pitchFamily="34" charset="0"/>
              </a:rPr>
              <a:t>Pedagogiset asiakirjat</a:t>
            </a:r>
          </a:p>
          <a:p>
            <a:pPr lvl="2"/>
            <a:r>
              <a:rPr lang="fi-FI" dirty="0">
                <a:latin typeface="Tahoma" panose="020B0604030504040204" pitchFamily="34" charset="0"/>
                <a:ea typeface="Tahoma" panose="020B0604030504040204" pitchFamily="34" charset="0"/>
                <a:cs typeface="Tahoma" panose="020B0604030504040204" pitchFamily="34" charset="0"/>
              </a:rPr>
              <a:t>Oppimissuunnitelmat</a:t>
            </a:r>
          </a:p>
          <a:p>
            <a:pPr lvl="2"/>
            <a:r>
              <a:rPr lang="fi-FI" dirty="0" err="1">
                <a:latin typeface="Tahoma" panose="020B0604030504040204" pitchFamily="34" charset="0"/>
                <a:ea typeface="Tahoma" panose="020B0604030504040204" pitchFamily="34" charset="0"/>
                <a:cs typeface="Tahoma" panose="020B0604030504040204" pitchFamily="34" charset="0"/>
              </a:rPr>
              <a:t>HOJKS:t</a:t>
            </a:r>
            <a:endParaRPr lang="fi-FI" dirty="0">
              <a:latin typeface="Tahoma" panose="020B0604030504040204" pitchFamily="34" charset="0"/>
              <a:ea typeface="Tahoma" panose="020B0604030504040204" pitchFamily="34" charset="0"/>
              <a:cs typeface="Tahoma" panose="020B0604030504040204" pitchFamily="34" charset="0"/>
            </a:endParaRPr>
          </a:p>
          <a:p>
            <a:pPr lvl="2"/>
            <a:r>
              <a:rPr lang="fi-FI" dirty="0">
                <a:latin typeface="Tahoma" panose="020B0604030504040204" pitchFamily="34" charset="0"/>
                <a:ea typeface="Tahoma" panose="020B0604030504040204" pitchFamily="34" charset="0"/>
                <a:cs typeface="Tahoma" panose="020B0604030504040204" pitchFamily="34" charset="0"/>
              </a:rPr>
              <a:t>Oppilasta koskevat opiskeluhuoltokokousten muistiot</a:t>
            </a:r>
          </a:p>
          <a:p>
            <a:pPr lvl="1"/>
            <a:r>
              <a:rPr lang="fi-FI" b="1" dirty="0">
                <a:latin typeface="Tahoma" panose="020B0604030504040204" pitchFamily="34" charset="0"/>
                <a:ea typeface="Tahoma" panose="020B0604030504040204" pitchFamily="34" charset="0"/>
                <a:cs typeface="Tahoma" panose="020B0604030504040204" pitchFamily="34" charset="0"/>
              </a:rPr>
              <a:t>Poissaolot</a:t>
            </a:r>
          </a:p>
          <a:p>
            <a:pPr lvl="1"/>
            <a:r>
              <a:rPr lang="fi-FI" b="1" dirty="0">
                <a:latin typeface="Tahoma" panose="020B0604030504040204" pitchFamily="34" charset="0"/>
                <a:ea typeface="Tahoma" panose="020B0604030504040204" pitchFamily="34" charset="0"/>
                <a:cs typeface="Tahoma" panose="020B0604030504040204" pitchFamily="34" charset="0"/>
              </a:rPr>
              <a:t>Kurinpitomerkinnät</a:t>
            </a:r>
          </a:p>
          <a:p>
            <a:pPr lvl="2"/>
            <a:r>
              <a:rPr lang="fi-FI" dirty="0">
                <a:latin typeface="Tahoma" panose="020B0604030504040204" pitchFamily="34" charset="0"/>
                <a:ea typeface="Tahoma" panose="020B0604030504040204" pitchFamily="34" charset="0"/>
                <a:cs typeface="Tahoma" panose="020B0604030504040204" pitchFamily="34" charset="0"/>
              </a:rPr>
              <a:t>Tuntimerkinnät, myös positiivinen palaute</a:t>
            </a:r>
          </a:p>
          <a:p>
            <a:pPr lvl="2"/>
            <a:r>
              <a:rPr lang="fi-FI" dirty="0">
                <a:latin typeface="Tahoma" panose="020B0604030504040204" pitchFamily="34" charset="0"/>
                <a:ea typeface="Tahoma" panose="020B0604030504040204" pitchFamily="34" charset="0"/>
                <a:cs typeface="Tahoma" panose="020B0604030504040204" pitchFamily="34" charset="0"/>
              </a:rPr>
              <a:t>Kasvatuskeskustelut</a:t>
            </a:r>
          </a:p>
          <a:p>
            <a:pPr lvl="2"/>
            <a:r>
              <a:rPr lang="fi-FI" dirty="0">
                <a:latin typeface="Tahoma" panose="020B0604030504040204" pitchFamily="34" charset="0"/>
                <a:ea typeface="Tahoma" panose="020B0604030504040204" pitchFamily="34" charset="0"/>
                <a:cs typeface="Tahoma" panose="020B0604030504040204" pitchFamily="34" charset="0"/>
              </a:rPr>
              <a:t>Jälki-istunnot</a:t>
            </a:r>
            <a:endParaRPr lang="en-US" dirty="0">
              <a:latin typeface="Tahoma" panose="020B0604030504040204" pitchFamily="34" charset="0"/>
              <a:ea typeface="Tahoma" panose="020B0604030504040204" pitchFamily="34" charset="0"/>
              <a:cs typeface="Tahoma" panose="020B0604030504040204" pitchFamily="34" charset="0"/>
            </a:endParaRPr>
          </a:p>
          <a:p>
            <a:pPr lvl="1"/>
            <a:endParaRPr lang="fi-FI"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a:xfrm>
            <a:off x="609599" y="609600"/>
            <a:ext cx="6347713" cy="803176"/>
          </a:xfrm>
        </p:spPr>
        <p:txBody>
          <a:bodyPr/>
          <a:lstStyle/>
          <a:p>
            <a:pPr algn="ctr"/>
            <a:r>
              <a:rPr lang="fi-FI" dirty="0"/>
              <a:t>ARVIOINTI</a:t>
            </a:r>
          </a:p>
        </p:txBody>
      </p:sp>
      <p:sp>
        <p:nvSpPr>
          <p:cNvPr id="2" name="Sisällön paikkamerkki 1"/>
          <p:cNvSpPr>
            <a:spLocks noGrp="1"/>
          </p:cNvSpPr>
          <p:nvPr>
            <p:ph idx="1"/>
          </p:nvPr>
        </p:nvSpPr>
        <p:spPr>
          <a:xfrm>
            <a:off x="457200" y="1412776"/>
            <a:ext cx="8229600" cy="5040560"/>
          </a:xfrm>
        </p:spPr>
        <p:txBody>
          <a:bodyPr>
            <a:normAutofit fontScale="85000" lnSpcReduction="10000"/>
          </a:bodyPr>
          <a:lstStyle/>
          <a:p>
            <a:r>
              <a:rPr lang="fi-FI" b="1" dirty="0">
                <a:latin typeface="Tahoma" panose="020B0604030504040204" pitchFamily="34" charset="0"/>
                <a:ea typeface="Tahoma" panose="020B0604030504040204" pitchFamily="34" charset="0"/>
                <a:cs typeface="Tahoma" panose="020B0604030504040204" pitchFamily="34" charset="0"/>
              </a:rPr>
              <a:t>Perusopetuksessa arvioidaan oppilaan </a:t>
            </a:r>
          </a:p>
          <a:p>
            <a:pPr marL="624078" indent="-514350">
              <a:buFont typeface="+mj-lt"/>
              <a:buAutoNum type="arabicPeriod"/>
            </a:pPr>
            <a:r>
              <a:rPr lang="fi-FI" sz="2000" dirty="0">
                <a:latin typeface="Tahoma" panose="020B0604030504040204" pitchFamily="34" charset="0"/>
                <a:ea typeface="Tahoma" panose="020B0604030504040204" pitchFamily="34" charset="0"/>
                <a:cs typeface="Tahoma" panose="020B0604030504040204" pitchFamily="34" charset="0"/>
              </a:rPr>
              <a:t>Käyttäytymistä</a:t>
            </a:r>
          </a:p>
          <a:p>
            <a:pPr marL="624078" indent="-514350">
              <a:buFont typeface="+mj-lt"/>
              <a:buAutoNum type="arabicPeriod"/>
            </a:pPr>
            <a:r>
              <a:rPr lang="fi-FI" sz="2000" dirty="0">
                <a:latin typeface="Tahoma" panose="020B0604030504040204" pitchFamily="34" charset="0"/>
                <a:ea typeface="Tahoma" panose="020B0604030504040204" pitchFamily="34" charset="0"/>
                <a:cs typeface="Tahoma" panose="020B0604030504040204" pitchFamily="34" charset="0"/>
              </a:rPr>
              <a:t>Työskentelytaitoja ja </a:t>
            </a:r>
          </a:p>
          <a:p>
            <a:pPr marL="624078" indent="-514350">
              <a:buFont typeface="+mj-lt"/>
              <a:buAutoNum type="arabicPeriod"/>
            </a:pPr>
            <a:r>
              <a:rPr lang="fi-FI" sz="2000" dirty="0">
                <a:latin typeface="Tahoma" panose="020B0604030504040204" pitchFamily="34" charset="0"/>
                <a:ea typeface="Tahoma" panose="020B0604030504040204" pitchFamily="34" charset="0"/>
                <a:cs typeface="Tahoma" panose="020B0604030504040204" pitchFamily="34" charset="0"/>
              </a:rPr>
              <a:t>Edistymistä oppiaineissa</a:t>
            </a:r>
          </a:p>
          <a:p>
            <a:r>
              <a:rPr lang="fi-FI" b="1" dirty="0">
                <a:latin typeface="Tahoma" panose="020B0604030504040204" pitchFamily="34" charset="0"/>
                <a:ea typeface="Tahoma" panose="020B0604030504040204" pitchFamily="34" charset="0"/>
                <a:cs typeface="Tahoma" panose="020B0604030504040204" pitchFamily="34" charset="0"/>
              </a:rPr>
              <a:t>Lähtökohtana oppilaan vahvuudet</a:t>
            </a:r>
          </a:p>
          <a:p>
            <a:r>
              <a:rPr lang="fi-FI" b="1" dirty="0">
                <a:latin typeface="Tahoma" panose="020B0604030504040204" pitchFamily="34" charset="0"/>
                <a:ea typeface="Tahoma" panose="020B0604030504040204" pitchFamily="34" charset="0"/>
                <a:cs typeface="Tahoma" panose="020B0604030504040204" pitchFamily="34" charset="0"/>
              </a:rPr>
              <a:t>Arviointi on luonteeltaan opintojen aikaista formatiivista ja summatiivista</a:t>
            </a:r>
          </a:p>
          <a:p>
            <a:pPr lvl="1"/>
            <a:r>
              <a:rPr lang="fi-FI" sz="2000" b="1" dirty="0">
                <a:latin typeface="Tahoma" panose="020B0604030504040204" pitchFamily="34" charset="0"/>
                <a:ea typeface="Tahoma" panose="020B0604030504040204" pitchFamily="34" charset="0"/>
                <a:cs typeface="Tahoma" panose="020B0604030504040204" pitchFamily="34" charset="0"/>
              </a:rPr>
              <a:t>Formatiivinen arviointi: </a:t>
            </a:r>
          </a:p>
          <a:p>
            <a:pPr lvl="1"/>
            <a:r>
              <a:rPr lang="fi-FI" sz="2000" dirty="0">
                <a:latin typeface="Tahoma" panose="020B0604030504040204" pitchFamily="34" charset="0"/>
                <a:ea typeface="Tahoma" panose="020B0604030504040204" pitchFamily="34" charset="0"/>
                <a:cs typeface="Tahoma" panose="020B0604030504040204" pitchFamily="34" charset="0"/>
              </a:rPr>
              <a:t>suullinen palaute, kirjallinen palaute, testit, seulat, kokeet, työt, portfoliot, tuntimerkinnät, arviointikeskustelut</a:t>
            </a:r>
            <a:r>
              <a:rPr lang="mr-IN" sz="2000" dirty="0">
                <a:latin typeface="Tahoma" panose="020B0604030504040204" pitchFamily="34" charset="0"/>
                <a:ea typeface="Tahoma" panose="020B0604030504040204" pitchFamily="34" charset="0"/>
              </a:rPr>
              <a:t>…</a:t>
            </a:r>
            <a:endParaRPr lang="fi-FI" sz="2000" dirty="0">
              <a:latin typeface="Tahoma" panose="020B0604030504040204" pitchFamily="34" charset="0"/>
              <a:ea typeface="Tahoma" panose="020B0604030504040204" pitchFamily="34" charset="0"/>
              <a:cs typeface="Tahoma" panose="020B0604030504040204" pitchFamily="34" charset="0"/>
            </a:endParaRPr>
          </a:p>
          <a:p>
            <a:pPr lvl="1"/>
            <a:r>
              <a:rPr lang="fi-FI" sz="2000" b="1" dirty="0">
                <a:latin typeface="Tahoma" panose="020B0604030504040204" pitchFamily="34" charset="0"/>
                <a:ea typeface="Tahoma" panose="020B0604030504040204" pitchFamily="34" charset="0"/>
                <a:cs typeface="Tahoma" panose="020B0604030504040204" pitchFamily="34" charset="0"/>
              </a:rPr>
              <a:t>Summatiivinen arviointi: </a:t>
            </a:r>
          </a:p>
          <a:p>
            <a:pPr lvl="1"/>
            <a:r>
              <a:rPr lang="fi-FI" sz="2000" dirty="0">
                <a:latin typeface="Tahoma" panose="020B0604030504040204" pitchFamily="34" charset="0"/>
                <a:ea typeface="Tahoma" panose="020B0604030504040204" pitchFamily="34" charset="0"/>
                <a:cs typeface="Tahoma" panose="020B0604030504040204" pitchFamily="34" charset="0"/>
              </a:rPr>
              <a:t>lukuvuositodistus </a:t>
            </a:r>
          </a:p>
          <a:p>
            <a:pPr marL="457200" lvl="1" indent="0">
              <a:buNone/>
            </a:pPr>
            <a:r>
              <a:rPr lang="fi-FI" sz="2000" dirty="0">
                <a:latin typeface="Tahoma" panose="020B0604030504040204" pitchFamily="34" charset="0"/>
                <a:ea typeface="Tahoma" panose="020B0604030504040204" pitchFamily="34" charset="0"/>
                <a:cs typeface="Tahoma" panose="020B0604030504040204" pitchFamily="34" charset="0"/>
              </a:rPr>
              <a:t>Marraskuu 2020- helmikuu 2021 pidetään arviointikeskustelu oppilaan, huoltajan ja luokanopettajan kesken. Keväällä 2021 oppilas saa lukuvuositodistuksen.</a:t>
            </a:r>
          </a:p>
          <a:p>
            <a:pPr lvl="1"/>
            <a:r>
              <a:rPr lang="fi-FI" sz="2000" dirty="0">
                <a:latin typeface="Tahoma" panose="020B0604030504040204" pitchFamily="34" charset="0"/>
                <a:ea typeface="Tahoma" panose="020B0604030504040204" pitchFamily="34" charset="0"/>
                <a:cs typeface="Tahoma" panose="020B0604030504040204" pitchFamily="34" charset="0"/>
              </a:rPr>
              <a:t>päättötodistus 9. luokalla</a:t>
            </a:r>
          </a:p>
          <a:p>
            <a:pPr lvl="1"/>
            <a:endParaRPr lang="fi-FI"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71763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32696"/>
          </a:xfrm>
        </p:spPr>
        <p:txBody>
          <a:bodyPr>
            <a:normAutofit/>
          </a:bodyPr>
          <a:lstStyle/>
          <a:p>
            <a:r>
              <a:rPr lang="fi-FI" dirty="0"/>
              <a:t>KOULUMATKA JA SAATTOLIIKENNE </a:t>
            </a:r>
            <a:endParaRPr lang="en-US" dirty="0"/>
          </a:p>
        </p:txBody>
      </p:sp>
      <p:sp>
        <p:nvSpPr>
          <p:cNvPr id="3" name="Content Placeholder 2"/>
          <p:cNvSpPr>
            <a:spLocks noGrp="1"/>
          </p:cNvSpPr>
          <p:nvPr>
            <p:ph idx="1"/>
          </p:nvPr>
        </p:nvSpPr>
        <p:spPr>
          <a:xfrm>
            <a:off x="179512" y="1484784"/>
            <a:ext cx="7516688" cy="5112568"/>
          </a:xfrm>
        </p:spPr>
        <p:txBody>
          <a:bodyPr>
            <a:normAutofit/>
          </a:bodyPr>
          <a:lstStyle/>
          <a:p>
            <a:r>
              <a:rPr lang="fi-FI" b="1" dirty="0">
                <a:latin typeface="Tahoma" panose="020B0604030504040204" pitchFamily="34" charset="0"/>
                <a:ea typeface="Tahoma" panose="020B0604030504040204" pitchFamily="34" charset="0"/>
                <a:cs typeface="Tahoma" panose="020B0604030504040204" pitchFamily="34" charset="0"/>
              </a:rPr>
              <a:t>Suositus: 1.-2.luokat kävellen</a:t>
            </a:r>
          </a:p>
          <a:p>
            <a:pPr lvl="1"/>
            <a:r>
              <a:rPr lang="fi-FI" dirty="0">
                <a:latin typeface="Tahoma" panose="020B0604030504040204" pitchFamily="34" charset="0"/>
                <a:ea typeface="Tahoma" panose="020B0604030504040204" pitchFamily="34" charset="0"/>
                <a:cs typeface="Tahoma" panose="020B0604030504040204" pitchFamily="34" charset="0"/>
              </a:rPr>
              <a:t>Huoltaja päättää viime kädessä, kulkeeko oma lapsi kouluun esim. polkupyörällä.</a:t>
            </a:r>
            <a:endParaRPr lang="fi-FI"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fi-FI" b="1" dirty="0">
                <a:latin typeface="Tahoma" panose="020B0604030504040204" pitchFamily="34" charset="0"/>
                <a:ea typeface="Tahoma" panose="020B0604030504040204" pitchFamily="34" charset="0"/>
                <a:cs typeface="Tahoma" panose="020B0604030504040204" pitchFamily="34" charset="0"/>
              </a:rPr>
              <a:t>Koulumatkan turvallinen jalankulkureitti</a:t>
            </a:r>
            <a:r>
              <a:rPr lang="fi-FI" b="1" dirty="0">
                <a:solidFill>
                  <a:schemeClr val="tx1"/>
                </a:solidFill>
                <a:latin typeface="Tahoma" panose="020B0604030504040204" pitchFamily="34" charset="0"/>
                <a:ea typeface="Tahoma" panose="020B0604030504040204" pitchFamily="34" charset="0"/>
                <a:cs typeface="Tahoma" panose="020B0604030504040204" pitchFamily="34" charset="0"/>
              </a:rPr>
              <a:t> </a:t>
            </a:r>
          </a:p>
          <a:p>
            <a:pPr lvl="1"/>
            <a:r>
              <a:rPr lang="fi-FI" dirty="0">
                <a:latin typeface="Tahoma" panose="020B0604030504040204" pitchFamily="34" charset="0"/>
                <a:ea typeface="Tahoma" panose="020B0604030504040204" pitchFamily="34" charset="0"/>
                <a:cs typeface="Tahoma" panose="020B0604030504040204" pitchFamily="34" charset="0"/>
              </a:rPr>
              <a:t>Tärkeää harjoitella kesän aikana </a:t>
            </a:r>
          </a:p>
          <a:p>
            <a:r>
              <a:rPr lang="fi-FI" b="1" dirty="0">
                <a:solidFill>
                  <a:schemeClr val="tx1"/>
                </a:solidFill>
                <a:latin typeface="Tahoma" panose="020B0604030504040204" pitchFamily="34" charset="0"/>
                <a:ea typeface="Tahoma" panose="020B0604030504040204" pitchFamily="34" charset="0"/>
                <a:cs typeface="Tahoma" panose="020B0604030504040204" pitchFamily="34" charset="0"/>
              </a:rPr>
              <a:t>Koulu ei ole vastuussa koulumatkojen onnettomuuksista</a:t>
            </a:r>
          </a:p>
          <a:p>
            <a:pPr lvl="1"/>
            <a:r>
              <a:rPr lang="fi-FI" dirty="0">
                <a:latin typeface="Tahoma" panose="020B0604030504040204" pitchFamily="34" charset="0"/>
                <a:ea typeface="Tahoma" panose="020B0604030504040204" pitchFamily="34" charset="0"/>
                <a:cs typeface="Tahoma" panose="020B0604030504040204" pitchFamily="34" charset="0"/>
              </a:rPr>
              <a:t>Koulumatkoilla tapahtuvaan kiusaamiseen puututaan</a:t>
            </a:r>
          </a:p>
          <a:p>
            <a:r>
              <a:rPr lang="fi-FI" b="1" dirty="0">
                <a:solidFill>
                  <a:schemeClr val="tx1"/>
                </a:solidFill>
                <a:latin typeface="Tahoma" panose="020B0604030504040204" pitchFamily="34" charset="0"/>
                <a:ea typeface="Tahoma" panose="020B0604030504040204" pitchFamily="34" charset="0"/>
                <a:cs typeface="Tahoma" panose="020B0604030504040204" pitchFamily="34" charset="0"/>
              </a:rPr>
              <a:t>Saattoliikenne varovaisuutta noudattaen koulun pihaan</a:t>
            </a:r>
          </a:p>
          <a:p>
            <a:pPr lvl="1"/>
            <a:endParaRPr lang="fi-FI"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buNone/>
            </a:pPr>
            <a:endParaRPr lang="fi-FI"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lvl="1">
              <a:buNone/>
            </a:pPr>
            <a:endParaRPr lang="fi-FI"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4CCA572A5049CF409B4A15414221A410" ma:contentTypeVersion="15" ma:contentTypeDescription="Luo uusi asiakirja." ma:contentTypeScope="" ma:versionID="246d356f47564bb07263c7b66f9f4634">
  <xsd:schema xmlns:xsd="http://www.w3.org/2001/XMLSchema" xmlns:xs="http://www.w3.org/2001/XMLSchema" xmlns:p="http://schemas.microsoft.com/office/2006/metadata/properties" xmlns:ns1="http://schemas.microsoft.com/sharepoint/v3" xmlns:ns3="0198134f-f28f-498f-8821-8d759b1b77a0" xmlns:ns4="fe3b4f68-34b1-4cc6-bb8a-de4716582c64" targetNamespace="http://schemas.microsoft.com/office/2006/metadata/properties" ma:root="true" ma:fieldsID="c6b61db4a4287aea872ccc4594e265e1" ns1:_="" ns3:_="" ns4:_="">
    <xsd:import namespace="http://schemas.microsoft.com/sharepoint/v3"/>
    <xsd:import namespace="0198134f-f28f-498f-8821-8d759b1b77a0"/>
    <xsd:import namespace="fe3b4f68-34b1-4cc6-bb8a-de4716582c64"/>
    <xsd:element name="properties">
      <xsd:complexType>
        <xsd:sequence>
          <xsd:element name="documentManagement">
            <xsd:complexType>
              <xsd:all>
                <xsd:element ref="ns3:MediaServiceMetadata" minOccurs="0"/>
                <xsd:element ref="ns3:MediaServiceFastMetadata" minOccurs="0"/>
                <xsd:element ref="ns1:_ip_UnifiedCompliancePolicyProperties" minOccurs="0"/>
                <xsd:element ref="ns1:_ip_UnifiedCompliancePolicyUIAction"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Yhtenäisen yhteensopivuuskäytännön ominaisuudet" ma:hidden="true" ma:internalName="_ip_UnifiedCompliancePolicyProperties">
      <xsd:simpleType>
        <xsd:restriction base="dms:Note"/>
      </xsd:simpleType>
    </xsd:element>
    <xsd:element name="_ip_UnifiedCompliancePolicyUIAction" ma:index="11" nillable="true" ma:displayName="Yhtenäisen yhteensopivuuskäytännön käyttöliittymän toiminto"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98134f-f28f-498f-8821-8d759b1b77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e3b4f68-34b1-4cc6-bb8a-de4716582c64" elementFormDefault="qualified">
    <xsd:import namespace="http://schemas.microsoft.com/office/2006/documentManagement/types"/>
    <xsd:import namespace="http://schemas.microsoft.com/office/infopath/2007/PartnerControls"/>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element name="SharingHintHash" ma:index="20"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C5C15A-6C57-4F31-BD60-E047183EC083}">
  <ds:schemaRefs>
    <ds:schemaRef ds:uri="fe3b4f68-34b1-4cc6-bb8a-de4716582c64"/>
    <ds:schemaRef ds:uri="http://purl.org/dc/terms/"/>
    <ds:schemaRef ds:uri="0198134f-f28f-498f-8821-8d759b1b77a0"/>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37101806-F78C-4612-8A92-5BE95CF087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198134f-f28f-498f-8821-8d759b1b77a0"/>
    <ds:schemaRef ds:uri="fe3b4f68-34b1-4cc6-bb8a-de4716582c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7430BD-A7C6-4FBF-90FA-E83B5B2D0C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986</Words>
  <Application>Microsoft Office PowerPoint</Application>
  <PresentationFormat>Näytössä katseltava diaesitys (4:3)</PresentationFormat>
  <Paragraphs>176</Paragraphs>
  <Slides>18</Slides>
  <Notes>0</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18</vt:i4>
      </vt:variant>
    </vt:vector>
  </HeadingPairs>
  <TitlesOfParts>
    <vt:vector size="26" baseType="lpstr">
      <vt:lpstr>Arial</vt:lpstr>
      <vt:lpstr>Calibri</vt:lpstr>
      <vt:lpstr>Mangal</vt:lpstr>
      <vt:lpstr>Tahoma</vt:lpstr>
      <vt:lpstr>Trebuchet MS</vt:lpstr>
      <vt:lpstr>Wingdings</vt:lpstr>
      <vt:lpstr>Wingdings 3</vt:lpstr>
      <vt:lpstr>Pinta</vt:lpstr>
      <vt:lpstr>Hirsilän  koulutulokkaiden    vanhemmille  toukokuu 2021 </vt:lpstr>
      <vt:lpstr>Henkilökunta, perusopetus  2021-2022</vt:lpstr>
      <vt:lpstr>OPISKELUHUOLTO</vt:lpstr>
      <vt:lpstr>Oppilashuoltotyön kokonaisuus</vt:lpstr>
      <vt:lpstr>PERUSOPETUS ALKAA MIKÄ MUUTTUU?</vt:lpstr>
      <vt:lpstr>POISSAOLOT - KÄYTÄNTEET</vt:lpstr>
      <vt:lpstr>TIEDOTTAMINEN</vt:lpstr>
      <vt:lpstr>ARVIOINTI</vt:lpstr>
      <vt:lpstr>KOULUMATKA JA SAATTOLIIKENNE </vt:lpstr>
      <vt:lpstr>KOULULAISEN ARKI</vt:lpstr>
      <vt:lpstr>KOULULAISEN VANHEMMAN OIKEUDET JA VASTUUT</vt:lpstr>
      <vt:lpstr>PELIT, SOME, PUHELIMET</vt:lpstr>
      <vt:lpstr>PELIT, SOME, PUHELIMET</vt:lpstr>
      <vt:lpstr>TYÖ- JA LOMA-AJAT LUKUVUONNA 2021-2022</vt:lpstr>
      <vt:lpstr>AAMU- JA ILTAPÄIVÄTOIMINTA</vt:lpstr>
      <vt:lpstr>PowerPoint-esitys</vt:lpstr>
      <vt:lpstr>HIRSILÄN KOULUN VANHEMPAINYHDISTYS</vt:lpstr>
      <vt:lpstr>Kiitos!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SORRILAN, SOINTULAN JA SASSIN KOULUN VANHEMPAINILTA</dc:title>
  <dc:creator>Kari Räsänen</dc:creator>
  <cp:lastModifiedBy>Ristimäki Jenni</cp:lastModifiedBy>
  <cp:revision>195</cp:revision>
  <cp:lastPrinted>2017-05-22T06:09:20Z</cp:lastPrinted>
  <dcterms:created xsi:type="dcterms:W3CDTF">2012-08-26T08:36:28Z</dcterms:created>
  <dcterms:modified xsi:type="dcterms:W3CDTF">2021-05-11T08:06:36Z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0x0101004CCA572A5049CF409B4A15414221A410</vt:lpwstr>
  </property>
</Properties>
</file>