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2" r:id="rId7"/>
    <p:sldId id="270" r:id="rId8"/>
    <p:sldId id="258" r:id="rId9"/>
    <p:sldId id="259" r:id="rId10"/>
    <p:sldId id="260" r:id="rId11"/>
    <p:sldId id="263" r:id="rId12"/>
    <p:sldId id="269" r:id="rId13"/>
    <p:sldId id="264" r:id="rId14"/>
    <p:sldId id="268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56217" y="2312308"/>
            <a:ext cx="5577214" cy="3487782"/>
          </a:xfrm>
        </p:spPr>
        <p:txBody>
          <a:bodyPr/>
          <a:lstStyle/>
          <a:p>
            <a:pPr algn="l"/>
            <a:r>
              <a:rPr lang="fi-FI" sz="4400" dirty="0" err="1" smtClean="0">
                <a:solidFill>
                  <a:schemeClr val="accent2"/>
                </a:solidFill>
              </a:rPr>
              <a:t>Take</a:t>
            </a:r>
            <a:r>
              <a:rPr lang="fi-FI" sz="4400" dirty="0" smtClean="0">
                <a:solidFill>
                  <a:schemeClr val="accent2"/>
                </a:solidFill>
              </a:rPr>
              <a:t> Care! </a:t>
            </a:r>
            <a:r>
              <a:rPr lang="fi-FI" sz="4400" dirty="0" err="1" smtClean="0">
                <a:solidFill>
                  <a:schemeClr val="accent2"/>
                </a:solidFill>
              </a:rPr>
              <a:t>Sustainable</a:t>
            </a:r>
            <a:r>
              <a:rPr lang="fi-FI" sz="4400" dirty="0" smtClean="0">
                <a:solidFill>
                  <a:schemeClr val="accent2"/>
                </a:solidFill>
              </a:rPr>
              <a:t> </a:t>
            </a:r>
            <a:r>
              <a:rPr lang="fi-FI" sz="4400" dirty="0" err="1" smtClean="0">
                <a:solidFill>
                  <a:schemeClr val="accent2"/>
                </a:solidFill>
              </a:rPr>
              <a:t>children</a:t>
            </a:r>
            <a:r>
              <a:rPr lang="fi-FI" sz="4400" dirty="0" smtClean="0">
                <a:solidFill>
                  <a:schemeClr val="accent2"/>
                </a:solidFill>
              </a:rPr>
              <a:t> –</a:t>
            </a:r>
            <a:r>
              <a:rPr lang="fi-FI" sz="4400" dirty="0" err="1" smtClean="0">
                <a:solidFill>
                  <a:schemeClr val="accent2"/>
                </a:solidFill>
              </a:rPr>
              <a:t>sustainable</a:t>
            </a:r>
            <a:r>
              <a:rPr lang="fi-FI" sz="4400" dirty="0" smtClean="0">
                <a:solidFill>
                  <a:schemeClr val="accent2"/>
                </a:solidFill>
              </a:rPr>
              <a:t> </a:t>
            </a:r>
            <a:r>
              <a:rPr lang="fi-FI" sz="4400" dirty="0" smtClean="0">
                <a:solidFill>
                  <a:schemeClr val="accent2"/>
                </a:solidFill>
              </a:rPr>
              <a:t>Earth</a:t>
            </a:r>
            <a:br>
              <a:rPr lang="fi-FI" sz="4400" dirty="0" smtClean="0">
                <a:solidFill>
                  <a:schemeClr val="accent2"/>
                </a:solidFill>
              </a:rPr>
            </a:br>
            <a:r>
              <a:rPr lang="fi-FI" sz="4400" dirty="0">
                <a:solidFill>
                  <a:schemeClr val="accent2"/>
                </a:solidFill>
              </a:rPr>
              <a:t/>
            </a:r>
            <a:br>
              <a:rPr lang="fi-FI" sz="4400" dirty="0">
                <a:solidFill>
                  <a:schemeClr val="accent2"/>
                </a:solidFill>
              </a:rPr>
            </a:br>
            <a:r>
              <a:rPr lang="fi-FI" sz="2400" dirty="0" smtClean="0">
                <a:solidFill>
                  <a:schemeClr val="accent2"/>
                </a:solidFill>
              </a:rPr>
              <a:t>2021-2022</a:t>
            </a:r>
            <a:endParaRPr lang="fi-FI" sz="2400" dirty="0">
              <a:solidFill>
                <a:schemeClr val="accent2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656217" y="1750982"/>
            <a:ext cx="3003831" cy="561326"/>
          </a:xfrm>
        </p:spPr>
        <p:txBody>
          <a:bodyPr>
            <a:normAutofit/>
          </a:bodyPr>
          <a:lstStyle/>
          <a:p>
            <a:pPr algn="l"/>
            <a:r>
              <a:rPr lang="fi-FI" sz="2800" dirty="0"/>
              <a:t>Erasmus+ hanke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92"/>
            <a:ext cx="5656217" cy="5460648"/>
          </a:xfrm>
          <a:prstGeom prst="rect">
            <a:avLst/>
          </a:prstGeom>
        </p:spPr>
      </p:pic>
      <p:pic>
        <p:nvPicPr>
          <p:cNvPr id="1026" name="Picture 2" descr="https://eacea.ec.europa.eu/sites/eacea-site/files/logosbeneficaireserasmusright_fi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19" y="0"/>
            <a:ext cx="4420481" cy="9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8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Voit tehdä paljon joka päivä!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34233" y="1344779"/>
            <a:ext cx="8854141" cy="3513907"/>
          </a:xfrm>
        </p:spPr>
        <p:txBody>
          <a:bodyPr>
            <a:noAutofit/>
          </a:bodyPr>
          <a:lstStyle/>
          <a:p>
            <a:r>
              <a:rPr lang="fi-FI" sz="2400" dirty="0" smtClean="0"/>
              <a:t>Käytä tarvikkeita huolellisesti ja säästeliäästi, älä tuhlaa.</a:t>
            </a:r>
          </a:p>
          <a:p>
            <a:r>
              <a:rPr lang="fi-FI" sz="2400" dirty="0" smtClean="0"/>
              <a:t>Käytä uudelleen materiaaleja. Paperissakin on kaksi puolta.</a:t>
            </a:r>
          </a:p>
          <a:p>
            <a:r>
              <a:rPr lang="fi-FI" sz="2400" dirty="0" smtClean="0"/>
              <a:t>Lajittele roskasi. Niistä tehdään uusia tavaroita.</a:t>
            </a:r>
          </a:p>
          <a:p>
            <a:r>
              <a:rPr lang="fi-FI" sz="2400" dirty="0" smtClean="0"/>
              <a:t>Älä heitä roskia luontoon ja kerää ne, joita löydät.</a:t>
            </a:r>
          </a:p>
          <a:p>
            <a:r>
              <a:rPr lang="fi-FI" sz="2400" dirty="0" smtClean="0"/>
              <a:t>Pidä huolta koulupihan kasveista. Älä revi tai katko oksia!</a:t>
            </a:r>
          </a:p>
          <a:p>
            <a:r>
              <a:rPr lang="fi-FI" sz="2400" dirty="0" smtClean="0"/>
              <a:t>Pese kädet hyvin, mutta älä lotraa turhaan.</a:t>
            </a:r>
          </a:p>
          <a:p>
            <a:r>
              <a:rPr lang="fi-FI" sz="2400" dirty="0" smtClean="0"/>
              <a:t>Syö lautasesi tyhjäksi, älä heitä ruokaa roskiin. (jatkuu)</a:t>
            </a:r>
          </a:p>
        </p:txBody>
      </p:sp>
      <p:pic>
        <p:nvPicPr>
          <p:cNvPr id="6148" name="Picture 4" descr="https://twinspace.etwinning.net/files/collabspace/2/12/012/94012/images/cd127dd22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76" y="101600"/>
            <a:ext cx="24780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ätteiden Lajittelu, Müllton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81" y="2045947"/>
            <a:ext cx="2824919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Käsien Pesu, Pese Kädet, Hygienia, Kirkas, Saipp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954" y="3715657"/>
            <a:ext cx="2881246" cy="19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chultüte, Zuckertüte, Takaisin Koulu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2" y="4981115"/>
            <a:ext cx="2624545" cy="17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4981115"/>
            <a:ext cx="2868409" cy="1613480"/>
          </a:xfrm>
          <a:prstGeom prst="rect">
            <a:avLst/>
          </a:prstGeom>
        </p:spPr>
      </p:pic>
      <p:pic>
        <p:nvPicPr>
          <p:cNvPr id="1028" name="Picture 4" descr="Plate, Dinner, Restaurant, Food, Lun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44" y="4981115"/>
            <a:ext cx="2042143" cy="14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8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3774" y="495852"/>
            <a:ext cx="8596668" cy="3880773"/>
          </a:xfrm>
        </p:spPr>
        <p:txBody>
          <a:bodyPr>
            <a:normAutofit/>
          </a:bodyPr>
          <a:lstStyle/>
          <a:p>
            <a:r>
              <a:rPr lang="fi-FI" sz="2400" dirty="0"/>
              <a:t>Ota vain yksi käsipyyhepaperi, kun kuivaat kätesi.</a:t>
            </a:r>
          </a:p>
          <a:p>
            <a:r>
              <a:rPr lang="fi-FI" sz="2400" dirty="0" smtClean="0"/>
              <a:t>Sammuta valot luokasta </a:t>
            </a:r>
            <a:r>
              <a:rPr lang="fi-FI" sz="2400" dirty="0"/>
              <a:t>lähtiessä</a:t>
            </a:r>
            <a:r>
              <a:rPr lang="fi-FI" sz="2400" dirty="0" smtClean="0"/>
              <a:t>.</a:t>
            </a:r>
          </a:p>
          <a:p>
            <a:r>
              <a:rPr lang="fi-FI" sz="2400" dirty="0" smtClean="0"/>
              <a:t>Jos voit, kävele tai pyöräile kouluun.</a:t>
            </a:r>
            <a:endParaRPr lang="fi-FI" sz="2400" dirty="0"/>
          </a:p>
          <a:p>
            <a:r>
              <a:rPr lang="fi-FI" sz="2400" dirty="0" smtClean="0"/>
              <a:t>Pidä </a:t>
            </a:r>
            <a:r>
              <a:rPr lang="fi-FI" sz="2400" dirty="0"/>
              <a:t>huolta luokkatoverista, tervehdi kaikkia ja ota mukaan leikkiin. </a:t>
            </a:r>
          </a:p>
          <a:p>
            <a:r>
              <a:rPr lang="fi-FI" sz="2400" dirty="0"/>
              <a:t>Älä kiusaa ketään ja kerro aikuiselle, jos koet tai näet kiusaamista.</a:t>
            </a:r>
          </a:p>
          <a:p>
            <a:r>
              <a:rPr lang="fi-FI" sz="2400" dirty="0" smtClean="0"/>
              <a:t>Entä mitä voit tehdä kotona?</a:t>
            </a:r>
            <a:endParaRPr lang="fi-FI" sz="2400" dirty="0"/>
          </a:p>
          <a:p>
            <a:endParaRPr lang="fi-FI" dirty="0"/>
          </a:p>
        </p:txBody>
      </p:sp>
      <p:pic>
        <p:nvPicPr>
          <p:cNvPr id="4" name="Picture 2" descr="Ruokia, White, Levy, Jalalli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63" y="0"/>
            <a:ext cx="1997437" cy="28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uhlata, tuhla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71" y="4802754"/>
            <a:ext cx="1937571" cy="19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äsipyyheannostelija, KxLxS 340x290x133, alk. 4 k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63" y="3165587"/>
            <a:ext cx="1807448" cy="26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arkitse, Ystävyys, Ystävät, Lapset, Tyttö, Poj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6" y="4667414"/>
            <a:ext cx="2770505" cy="18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media.istockphoto.com/photos/primary-school-kids-run-holding-hands-in-corridor-close-up-picture-id1031384160?b=1&amp;k=6&amp;m=1031384160&amp;s=170667a&amp;w=0&amp;h=nWZbkz8FRMOleGotnTqWYhI_BHtZIL69X7OHG95hPOY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05" y="4632300"/>
            <a:ext cx="3341832" cy="22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Kala, Polttimo, Kala-Lampp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5963" r="25911" b="24348"/>
          <a:stretch/>
        </p:blipFill>
        <p:spPr bwMode="auto">
          <a:xfrm>
            <a:off x="7520444" y="3917906"/>
            <a:ext cx="1532123" cy="91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5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974109"/>
          </a:xfrm>
        </p:spPr>
        <p:txBody>
          <a:bodyPr>
            <a:noAutofit/>
          </a:bodyPr>
          <a:lstStyle/>
          <a:p>
            <a:r>
              <a:rPr lang="fi-FI" sz="2800" dirty="0" smtClean="0"/>
              <a:t>Vihreä lippu</a:t>
            </a:r>
            <a:br>
              <a:rPr lang="fi-FI" sz="2800" dirty="0" smtClean="0"/>
            </a:br>
            <a:r>
              <a:rPr lang="fi-FI" sz="2800" dirty="0" smtClean="0"/>
              <a:t>- Tavoittelu alkoi viime keväänä,</a:t>
            </a:r>
            <a:br>
              <a:rPr lang="fi-FI" sz="2800" dirty="0" smtClean="0"/>
            </a:br>
            <a:r>
              <a:rPr lang="fi-FI" sz="2800" dirty="0" smtClean="0"/>
              <a:t>toivottavasti meillä on vihreä lippu ensi </a:t>
            </a:r>
            <a:br>
              <a:rPr lang="fi-FI" sz="2800" dirty="0" smtClean="0"/>
            </a:br>
            <a:r>
              <a:rPr lang="fi-FI" sz="2800" dirty="0" smtClean="0"/>
              <a:t>vuonna.</a:t>
            </a:r>
            <a:br>
              <a:rPr lang="fi-FI" sz="2800" dirty="0" smtClean="0"/>
            </a:br>
            <a:r>
              <a:rPr lang="fi-FI" sz="2800" dirty="0" smtClean="0"/>
              <a:t>- Tule mukaan ympäristöraatiin ideoimaan!</a:t>
            </a:r>
            <a:br>
              <a:rPr lang="fi-FI" sz="2800" dirty="0" smtClean="0"/>
            </a:br>
            <a:r>
              <a:rPr lang="fi-FI" sz="2800" dirty="0" smtClean="0"/>
              <a:t>- Tänä vuonna raati järjestää mm. kierrätykseen liittyvä tempauksia.</a:t>
            </a:r>
            <a:endParaRPr lang="fi-FI" sz="2800" dirty="0"/>
          </a:p>
        </p:txBody>
      </p:sp>
      <p:pic>
        <p:nvPicPr>
          <p:cNvPr id="7170" name="Picture 2" descr="Vihreä lippu | Ympäristöohjelma ja -sertifikaatti kasvatusalal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64" y="305050"/>
            <a:ext cx="4549623" cy="1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rmfeltin koululle Vihreä lippu ympäristötyöstä | SSS.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09" y="3888257"/>
            <a:ext cx="3971638" cy="26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56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427A4E-E361-4D4A-B1D4-897D52474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2" y="461818"/>
            <a:ext cx="8825740" cy="2133600"/>
          </a:xfrm>
        </p:spPr>
        <p:txBody>
          <a:bodyPr>
            <a:normAutofit/>
          </a:bodyPr>
          <a:lstStyle/>
          <a:p>
            <a:pPr algn="ctr"/>
            <a:r>
              <a:rPr lang="fi-FI" sz="3200" b="1" dirty="0" smtClean="0">
                <a:solidFill>
                  <a:schemeClr val="accent2"/>
                </a:solidFill>
                <a:cs typeface="Calibri Light"/>
              </a:rPr>
              <a:t>Sinä ja planeettamme olette arvokkaita. </a:t>
            </a:r>
            <a:br>
              <a:rPr lang="fi-FI" sz="3200" b="1" dirty="0" smtClean="0">
                <a:solidFill>
                  <a:schemeClr val="accent2"/>
                </a:solidFill>
                <a:cs typeface="Calibri Light"/>
              </a:rPr>
            </a:br>
            <a:r>
              <a:rPr lang="fi-FI" sz="3200" b="1" dirty="0" smtClean="0">
                <a:solidFill>
                  <a:schemeClr val="accent2"/>
                </a:solidFill>
                <a:cs typeface="Calibri Light"/>
              </a:rPr>
              <a:t>Pidetään niistä huolta. </a:t>
            </a:r>
            <a:br>
              <a:rPr lang="fi-FI" sz="3200" b="1" dirty="0" smtClean="0">
                <a:solidFill>
                  <a:schemeClr val="accent2"/>
                </a:solidFill>
                <a:cs typeface="Calibri Light"/>
              </a:rPr>
            </a:br>
            <a:r>
              <a:rPr lang="fi-FI" sz="3200" b="1" dirty="0" smtClean="0">
                <a:solidFill>
                  <a:schemeClr val="accent2"/>
                </a:solidFill>
                <a:cs typeface="Calibri Light"/>
              </a:rPr>
              <a:t>Luontoystävällistä päivänjatkoa</a:t>
            </a:r>
            <a:r>
              <a:rPr lang="fi-FI" sz="3200" b="1" dirty="0">
                <a:solidFill>
                  <a:schemeClr val="accent2"/>
                </a:solidFill>
                <a:cs typeface="Calibri Light"/>
              </a:rPr>
              <a:t>!</a:t>
            </a:r>
          </a:p>
        </p:txBody>
      </p:sp>
      <p:pic>
        <p:nvPicPr>
          <p:cNvPr id="8194" name="Picture 2" descr="Luonto, Earth, Kestävyys, Lehtiä, Varovaisuus, Syk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3" y="2818278"/>
            <a:ext cx="5310128" cy="35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Kuvatekstiellipsi 2"/>
          <p:cNvSpPr/>
          <p:nvPr/>
        </p:nvSpPr>
        <p:spPr>
          <a:xfrm>
            <a:off x="8386619" y="2343883"/>
            <a:ext cx="3472872" cy="2244437"/>
          </a:xfrm>
          <a:prstGeom prst="wedgeEllipseCallout">
            <a:avLst>
              <a:gd name="adj1" fmla="val -54344"/>
              <a:gd name="adj2" fmla="val 773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8811491" y="2818278"/>
            <a:ext cx="259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PS. Tiedätkö, missä päin koulua on Erasmus-banderolli, jossa on tämä logo?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52" y="3017386"/>
            <a:ext cx="830839" cy="8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96103" y="609600"/>
            <a:ext cx="8596668" cy="1320800"/>
          </a:xfrm>
        </p:spPr>
        <p:txBody>
          <a:bodyPr/>
          <a:lstStyle/>
          <a:p>
            <a:r>
              <a:rPr lang="fi-FI" dirty="0" err="1" smtClean="0"/>
              <a:t>Take</a:t>
            </a:r>
            <a:r>
              <a:rPr lang="fi-FI" dirty="0" smtClean="0"/>
              <a:t> Care! –hanke meidän koulussa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25973" y="1750423"/>
            <a:ext cx="8936929" cy="4454434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 smtClean="0"/>
              <a:t>1. Pidämme huolta luonnosta eli maapallosta monin eri tavoin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 smtClean="0"/>
              <a:t>2. Pidämme huolta toisistamme: olemme ystäviä, emme kiusaa.</a:t>
            </a:r>
          </a:p>
          <a:p>
            <a:endParaRPr lang="fi-FI" dirty="0"/>
          </a:p>
          <a:p>
            <a:pPr>
              <a:buFont typeface="+mj-lt"/>
              <a:buAutoNum type="arabicPeriod"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91" y="2319779"/>
            <a:ext cx="2516709" cy="24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45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895600" y="342021"/>
            <a:ext cx="8610600" cy="1293028"/>
          </a:xfrm>
        </p:spPr>
        <p:txBody>
          <a:bodyPr/>
          <a:lstStyle/>
          <a:p>
            <a:r>
              <a:rPr lang="fi-FI" dirty="0" smtClean="0"/>
              <a:t>Erasmus+ -kumppanikoulumme</a:t>
            </a:r>
            <a:endParaRPr lang="fi-FI" dirty="0"/>
          </a:p>
        </p:txBody>
      </p:sp>
      <p:pic>
        <p:nvPicPr>
          <p:cNvPr id="4" name="Sisällön paikkamerkki 3" descr="Tiedosto:Eurooppa.png –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83" y="1643922"/>
            <a:ext cx="5717308" cy="4599859"/>
          </a:xfrm>
        </p:spPr>
      </p:pic>
      <p:cxnSp>
        <p:nvCxnSpPr>
          <p:cNvPr id="6" name="Suora nuoliyhdysviiva 5"/>
          <p:cNvCxnSpPr/>
          <p:nvPr/>
        </p:nvCxnSpPr>
        <p:spPr>
          <a:xfrm flipV="1">
            <a:off x="2826131" y="5267396"/>
            <a:ext cx="1526209" cy="433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>
            <a:stCxn id="30" idx="1"/>
          </p:cNvCxnSpPr>
          <p:nvPr/>
        </p:nvCxnSpPr>
        <p:spPr>
          <a:xfrm flipH="1">
            <a:off x="7122651" y="4839794"/>
            <a:ext cx="2151287" cy="770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>
            <a:endCxn id="31" idx="1"/>
          </p:cNvCxnSpPr>
          <p:nvPr/>
        </p:nvCxnSpPr>
        <p:spPr>
          <a:xfrm flipV="1">
            <a:off x="7305368" y="5840896"/>
            <a:ext cx="2087709" cy="107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>
          <a:xfrm>
            <a:off x="2124364" y="4073236"/>
            <a:ext cx="2657801" cy="252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/>
          <p:cNvCxnSpPr>
            <a:stCxn id="29" idx="1"/>
          </p:cNvCxnSpPr>
          <p:nvPr/>
        </p:nvCxnSpPr>
        <p:spPr>
          <a:xfrm flipH="1">
            <a:off x="7200900" y="4093858"/>
            <a:ext cx="2192177" cy="636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ruutu 26"/>
          <p:cNvSpPr txBox="1"/>
          <p:nvPr/>
        </p:nvSpPr>
        <p:spPr>
          <a:xfrm>
            <a:off x="1197110" y="3392698"/>
            <a:ext cx="1311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Bryssel, Belgia</a:t>
            </a:r>
            <a:endParaRPr lang="fi-FI" sz="2400" dirty="0"/>
          </a:p>
        </p:txBody>
      </p:sp>
      <p:sp>
        <p:nvSpPr>
          <p:cNvPr id="28" name="Tekstiruutu 27"/>
          <p:cNvSpPr txBox="1"/>
          <p:nvPr/>
        </p:nvSpPr>
        <p:spPr>
          <a:xfrm>
            <a:off x="889427" y="4884118"/>
            <a:ext cx="1952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Viladrau</a:t>
            </a:r>
            <a:r>
              <a:rPr lang="fi-FI" sz="2400" dirty="0" smtClean="0"/>
              <a:t>, Katalonia, Espanja</a:t>
            </a:r>
            <a:endParaRPr lang="fi-FI" sz="2400" dirty="0"/>
          </a:p>
        </p:txBody>
      </p:sp>
      <p:sp>
        <p:nvSpPr>
          <p:cNvPr id="29" name="Tekstiruutu 28"/>
          <p:cNvSpPr txBox="1"/>
          <p:nvPr/>
        </p:nvSpPr>
        <p:spPr>
          <a:xfrm>
            <a:off x="9393077" y="3678359"/>
            <a:ext cx="2418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Tecuci</a:t>
            </a:r>
            <a:r>
              <a:rPr lang="fi-FI" sz="2400" dirty="0" smtClean="0"/>
              <a:t>, Romania</a:t>
            </a:r>
            <a:endParaRPr lang="fi-FI" sz="2400" dirty="0"/>
          </a:p>
        </p:txBody>
      </p:sp>
      <p:sp>
        <p:nvSpPr>
          <p:cNvPr id="30" name="Tekstiruutu 29"/>
          <p:cNvSpPr txBox="1"/>
          <p:nvPr/>
        </p:nvSpPr>
        <p:spPr>
          <a:xfrm>
            <a:off x="9273938" y="4608961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/>
              <a:t>Ateena, Kreikka</a:t>
            </a:r>
            <a:endParaRPr lang="fi-FI" sz="2400" dirty="0"/>
          </a:p>
        </p:txBody>
      </p:sp>
      <p:sp>
        <p:nvSpPr>
          <p:cNvPr id="31" name="Tekstiruutu 30"/>
          <p:cNvSpPr txBox="1"/>
          <p:nvPr/>
        </p:nvSpPr>
        <p:spPr>
          <a:xfrm>
            <a:off x="9393077" y="5610063"/>
            <a:ext cx="247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Nicosia</a:t>
            </a:r>
            <a:r>
              <a:rPr lang="fi-FI" sz="2400" dirty="0" smtClean="0"/>
              <a:t>, Kypros</a:t>
            </a:r>
            <a:endParaRPr lang="fi-FI" sz="2400" dirty="0"/>
          </a:p>
        </p:txBody>
      </p:sp>
      <p:sp>
        <p:nvSpPr>
          <p:cNvPr id="3" name="5-sakarainen tähti 2"/>
          <p:cNvSpPr/>
          <p:nvPr/>
        </p:nvSpPr>
        <p:spPr>
          <a:xfrm>
            <a:off x="6278352" y="2991394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5-sakarainen tähti 14"/>
          <p:cNvSpPr/>
          <p:nvPr/>
        </p:nvSpPr>
        <p:spPr>
          <a:xfrm>
            <a:off x="7143730" y="5818064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5-sakarainen tähti 15"/>
          <p:cNvSpPr/>
          <p:nvPr/>
        </p:nvSpPr>
        <p:spPr>
          <a:xfrm>
            <a:off x="6774439" y="5603199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5-sakarainen tähti 16"/>
          <p:cNvSpPr/>
          <p:nvPr/>
        </p:nvSpPr>
        <p:spPr>
          <a:xfrm>
            <a:off x="7074459" y="4620863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5-sakarainen tähti 18"/>
          <p:cNvSpPr/>
          <p:nvPr/>
        </p:nvSpPr>
        <p:spPr>
          <a:xfrm>
            <a:off x="4724978" y="4278033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5-sakarainen tähti 19"/>
          <p:cNvSpPr/>
          <p:nvPr/>
        </p:nvSpPr>
        <p:spPr>
          <a:xfrm>
            <a:off x="4167218" y="5195714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7" name="Suora nuoliyhdysviiva 6"/>
          <p:cNvCxnSpPr>
            <a:endCxn id="3" idx="4"/>
          </p:cNvCxnSpPr>
          <p:nvPr/>
        </p:nvCxnSpPr>
        <p:spPr>
          <a:xfrm flipH="1">
            <a:off x="6509261" y="2299063"/>
            <a:ext cx="2343489" cy="767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>
            <a:off x="8852750" y="1643922"/>
            <a:ext cx="241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Kultavuoren ja </a:t>
            </a:r>
            <a:r>
              <a:rPr lang="fi-FI" sz="2400" dirty="0" err="1" smtClean="0"/>
              <a:t>Hirsilän</a:t>
            </a:r>
            <a:r>
              <a:rPr lang="fi-FI" sz="2400" dirty="0" smtClean="0"/>
              <a:t> koulut, Orivesi, Suomi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2848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Kolme vuotta Erasmusta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 smtClean="0"/>
              <a:t>Tämä on kolmas ja viimeinen vuosi tätä hanketta.</a:t>
            </a:r>
          </a:p>
          <a:p>
            <a:r>
              <a:rPr lang="fi-FI" sz="2000" dirty="0" smtClean="0"/>
              <a:t>Ensimmäisenä vuonna saimme vieraita kumppanimaista, kävimme mm. </a:t>
            </a:r>
            <a:r>
              <a:rPr lang="fi-FI" sz="2000" dirty="0" err="1" smtClean="0"/>
              <a:t>Tarastejärven</a:t>
            </a:r>
            <a:r>
              <a:rPr lang="fi-FI" sz="2000" dirty="0" smtClean="0"/>
              <a:t> kierrätyspaikalla tutustumassa jätteiden lajitteluun ja polttamiseen. Teimme myös luokissa erilaisia vihreitä projekteja.</a:t>
            </a:r>
          </a:p>
          <a:p>
            <a:r>
              <a:rPr lang="fi-FI" sz="2000" dirty="0" smtClean="0"/>
              <a:t>Toisena vuonna pidimme teemapäiviä ja teimme mm. vihreää musiikkia. </a:t>
            </a:r>
          </a:p>
          <a:p>
            <a:r>
              <a:rPr lang="fi-FI" sz="2000" dirty="0" smtClean="0"/>
              <a:t>Pidimme jonkin verran yhteyttä kumppanimaihin, jotkut luokat tekivät virtuaalisia tapaamisia.</a:t>
            </a:r>
          </a:p>
          <a:p>
            <a:r>
              <a:rPr lang="fi-FI" sz="2000" dirty="0" smtClean="0"/>
              <a:t>Mitä tehdään tänä vuonna?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661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7853" y="540351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 smtClean="0"/>
              <a:t>Teemapäivät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87853" y="2352495"/>
            <a:ext cx="8596668" cy="3373844"/>
          </a:xfrm>
        </p:spPr>
        <p:txBody>
          <a:bodyPr>
            <a:normAutofit fontScale="92500" lnSpcReduction="20000"/>
          </a:bodyPr>
          <a:lstStyle/>
          <a:p>
            <a:r>
              <a:rPr lang="fi-FI" sz="3200" dirty="0" smtClean="0"/>
              <a:t>Lukuvuoden aikana on </a:t>
            </a:r>
            <a:r>
              <a:rPr lang="fi-FI" sz="3200" dirty="0" smtClean="0">
                <a:solidFill>
                  <a:schemeClr val="accent2"/>
                </a:solidFill>
              </a:rPr>
              <a:t>teemapäiviä</a:t>
            </a:r>
            <a:r>
              <a:rPr lang="fi-FI" sz="3200" dirty="0" smtClean="0"/>
              <a:t>, jolloin opiskellaan eri tavoin luonnosta huolehtimista. </a:t>
            </a:r>
          </a:p>
          <a:p>
            <a:endParaRPr lang="fi-FI" sz="3200" dirty="0"/>
          </a:p>
          <a:p>
            <a:r>
              <a:rPr lang="fi-FI" sz="3200" dirty="0" smtClean="0"/>
              <a:t>Jokaiselle lukukaudelle on omat aiheensa: nyt on menossa </a:t>
            </a:r>
            <a:r>
              <a:rPr lang="fi-FI" sz="3200" dirty="0" err="1" smtClean="0">
                <a:solidFill>
                  <a:schemeClr val="accent2"/>
                </a:solidFill>
              </a:rPr>
              <a:t>Study</a:t>
            </a:r>
            <a:r>
              <a:rPr lang="fi-FI" sz="3200" dirty="0" smtClean="0">
                <a:solidFill>
                  <a:schemeClr val="accent2"/>
                </a:solidFill>
              </a:rPr>
              <a:t> </a:t>
            </a:r>
            <a:r>
              <a:rPr lang="fi-FI" sz="3200" dirty="0" err="1" smtClean="0">
                <a:solidFill>
                  <a:schemeClr val="accent2"/>
                </a:solidFill>
              </a:rPr>
              <a:t>project</a:t>
            </a:r>
            <a:r>
              <a:rPr lang="fi-FI" sz="3200" dirty="0" smtClean="0">
                <a:solidFill>
                  <a:schemeClr val="accent2"/>
                </a:solidFill>
              </a:rPr>
              <a:t> 3</a:t>
            </a:r>
            <a:r>
              <a:rPr lang="fi-FI" sz="3200" dirty="0" smtClean="0"/>
              <a:t>, jossa pohditaan mm. </a:t>
            </a:r>
            <a:r>
              <a:rPr lang="fi-FI" sz="3200" dirty="0" smtClean="0">
                <a:solidFill>
                  <a:schemeClr val="accent2"/>
                </a:solidFill>
              </a:rPr>
              <a:t>luonnon monimuotoisuuteen, jätteisiin ja aktiiviseen vaikuttamiseen </a:t>
            </a:r>
            <a:r>
              <a:rPr lang="fi-FI" sz="3200" dirty="0" smtClean="0"/>
              <a:t>liittyviä ympäristöasioita.</a:t>
            </a:r>
          </a:p>
          <a:p>
            <a:endParaRPr lang="fi-FI" sz="3200" dirty="0" smtClean="0"/>
          </a:p>
          <a:p>
            <a:endParaRPr lang="fi-FI" dirty="0"/>
          </a:p>
        </p:txBody>
      </p:sp>
      <p:pic>
        <p:nvPicPr>
          <p:cNvPr id="2052" name="Picture 4" descr="https://twinspace.etwinning.net/files/collabspace/2/12/012/94012/images/c18456c98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6" y="1200751"/>
            <a:ext cx="1576548" cy="11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yörä, Lapset, Pyöräily, Kulk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" y="5644166"/>
            <a:ext cx="1659286" cy="11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winspace.etwinning.net/files/collabspace/2/12/012/94012/images/c3d056d0_o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5" y="71845"/>
            <a:ext cx="2716344" cy="203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aihtoehtoinen Energ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65" y="5604724"/>
            <a:ext cx="1621539" cy="10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24" y="253082"/>
            <a:ext cx="3042194" cy="1711234"/>
          </a:xfrm>
          <a:prstGeom prst="rect">
            <a:avLst/>
          </a:prstGeom>
        </p:spPr>
      </p:pic>
      <p:pic>
        <p:nvPicPr>
          <p:cNvPr id="5" name="Picture 2" descr="https://twinspace.etwinning.net/files/collabspace/2/12/012/94012/images/baa2b009a_opt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0"/>
            <a:ext cx="1967634" cy="2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errätys, Merkkejä, Jätteet, Rosk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98" y="5644166"/>
            <a:ext cx="1147034" cy="11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twinspace.etwinning.net/files/collabspace/2/12/012/94012/images/bcb16f1f8_op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53" y="5212984"/>
            <a:ext cx="2551568" cy="14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twinspace.etwinning.net/files/collabspace/2/12/012/94012/images/c19b5698e_op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93" y="3028536"/>
            <a:ext cx="2742911" cy="365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1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3754" y="532745"/>
            <a:ext cx="8596668" cy="1320800"/>
          </a:xfrm>
        </p:spPr>
        <p:txBody>
          <a:bodyPr/>
          <a:lstStyle/>
          <a:p>
            <a:r>
              <a:rPr lang="fi-FI" dirty="0" smtClean="0"/>
              <a:t>Valinnaiset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Valinnaiset: 4-6-luokilla on ympäristöön liittyviä ”vihreitä” </a:t>
            </a:r>
            <a:r>
              <a:rPr lang="fi-FI" sz="2400" dirty="0" smtClean="0"/>
              <a:t>valinnaisia: se voi olla vaikkapa vaatteiden tuunausta tai esineiden korjausta, luontopolun tekemistä, kasvien kasvatusta, kasvisruokakurssi, vihreää taidetta tai vihreää musiikkia.</a:t>
            </a:r>
            <a:endParaRPr lang="fi-FI" sz="2400" dirty="0"/>
          </a:p>
          <a:p>
            <a:endParaRPr lang="fi-FI" dirty="0"/>
          </a:p>
        </p:txBody>
      </p:sp>
      <p:pic>
        <p:nvPicPr>
          <p:cNvPr id="5" name="Picture 2" descr="https://twinspace.etwinning.net/files/collabspace/2/12/012/94012/images/c9b28412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31" y="4000485"/>
            <a:ext cx="3704838" cy="27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yöpaja, Väline, Puu, Käsityölä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70" y="-14679"/>
            <a:ext cx="2765218" cy="18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ammakko, Mekaanikko, Ruuvimeissel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91" y="137318"/>
            <a:ext cx="2509731" cy="15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asvis Vartaat, Paprika, Tomaat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25" y="137319"/>
            <a:ext cx="2790943" cy="16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ois, Polku, Metsä, Retkeily, Luon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327" y="1840482"/>
            <a:ext cx="2894673" cy="19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twinspace.etwinning.net/files/collabspace/2/12/012/94012/images/b99541ff8_thum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31" y="4125316"/>
            <a:ext cx="2525498" cy="252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twinspace.etwinning.net/files/collabspace/2/12/012/94012/images/cdfd4bb2_op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3" y="4100973"/>
            <a:ext cx="2641116" cy="27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69" y="3774056"/>
            <a:ext cx="2195231" cy="15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0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Yhteydenpito kumppanikouluihin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7320" y="1480460"/>
            <a:ext cx="9303169" cy="4434631"/>
          </a:xfrm>
        </p:spPr>
        <p:txBody>
          <a:bodyPr/>
          <a:lstStyle/>
          <a:p>
            <a:r>
              <a:rPr lang="fi-FI" sz="2400" dirty="0"/>
              <a:t>Pidämme yhteyttä eri </a:t>
            </a:r>
            <a:r>
              <a:rPr lang="fi-FI" sz="2400" dirty="0" smtClean="0"/>
              <a:t>tavoin: </a:t>
            </a:r>
            <a:r>
              <a:rPr lang="fi-FI" sz="2400" dirty="0"/>
              <a:t>kirjoitamme, lähetämme kuvia ja videoita </a:t>
            </a:r>
            <a:r>
              <a:rPr lang="fi-FI" sz="2400" dirty="0" err="1"/>
              <a:t>Twin</a:t>
            </a:r>
            <a:r>
              <a:rPr lang="fi-FI" sz="2400" dirty="0"/>
              <a:t> </a:t>
            </a:r>
            <a:r>
              <a:rPr lang="fi-FI" sz="2400" dirty="0" err="1"/>
              <a:t>Spaceen</a:t>
            </a:r>
            <a:r>
              <a:rPr lang="fi-FI" sz="2400" dirty="0"/>
              <a:t> ja omille </a:t>
            </a:r>
            <a:r>
              <a:rPr lang="fi-FI" sz="2400" dirty="0" smtClean="0"/>
              <a:t>kumppaniluokille. Voimme </a:t>
            </a:r>
            <a:r>
              <a:rPr lang="fi-FI" sz="2400" dirty="0"/>
              <a:t>tehdä vaikka suoria </a:t>
            </a:r>
            <a:r>
              <a:rPr lang="fi-FI" sz="2400" dirty="0" err="1"/>
              <a:t>Whatsapp</a:t>
            </a:r>
            <a:r>
              <a:rPr lang="fi-FI" sz="2400" dirty="0"/>
              <a:t>-puheluita tai Google </a:t>
            </a:r>
            <a:r>
              <a:rPr lang="fi-FI" sz="2400" dirty="0" err="1"/>
              <a:t>Meet</a:t>
            </a:r>
            <a:r>
              <a:rPr lang="fi-FI" sz="2400" dirty="0"/>
              <a:t>-livetapaamisia</a:t>
            </a:r>
            <a:r>
              <a:rPr lang="fi-FI" sz="2400" dirty="0" smtClean="0"/>
              <a:t>. </a:t>
            </a:r>
            <a:endParaRPr lang="fi-FI" dirty="0"/>
          </a:p>
        </p:txBody>
      </p:sp>
      <p:pic>
        <p:nvPicPr>
          <p:cNvPr id="10242" name="Picture 2" descr="https://twinspace.etwinning.net/files/collabspace/2/12/012/94012/images/c8e309d1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" y="3187337"/>
            <a:ext cx="36553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winspace.etwinning.net/files/collabspace/2/12/012/94012/images/cde296a6_o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1" y="3048000"/>
            <a:ext cx="698980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37" y="-32652"/>
            <a:ext cx="2603863" cy="1458685"/>
          </a:xfrm>
          <a:prstGeom prst="rect">
            <a:avLst/>
          </a:prstGeom>
        </p:spPr>
      </p:pic>
      <p:pic>
        <p:nvPicPr>
          <p:cNvPr id="10246" name="Picture 6" descr="https://twinspace.etwinning.net/images/twinspace2018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0" y="6041362"/>
            <a:ext cx="3713274" cy="5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2343" y="470128"/>
            <a:ext cx="1293224" cy="7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Learning, </a:t>
            </a:r>
            <a:r>
              <a:rPr lang="fi-FI" dirty="0" err="1" smtClean="0"/>
              <a:t>training</a:t>
            </a:r>
            <a:r>
              <a:rPr lang="fi-FI" dirty="0" smtClean="0"/>
              <a:t>, </a:t>
            </a:r>
            <a:r>
              <a:rPr lang="fi-FI" dirty="0" err="1" smtClean="0"/>
              <a:t>teaching</a:t>
            </a:r>
            <a:r>
              <a:rPr lang="fi-FI" dirty="0" smtClean="0"/>
              <a:t> – </a:t>
            </a:r>
            <a:br>
              <a:rPr lang="fi-FI" dirty="0" smtClean="0"/>
            </a:br>
            <a:r>
              <a:rPr lang="fi-FI" dirty="0" smtClean="0"/>
              <a:t>opintomatkat kumppanimaihin</a:t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sz="2200" dirty="0" smtClean="0"/>
              <a:t>Suomi 2019</a:t>
            </a:r>
            <a:br>
              <a:rPr lang="fi-FI" sz="2200" dirty="0" smtClean="0"/>
            </a:br>
            <a:r>
              <a:rPr lang="fi-FI" sz="2200" dirty="0" smtClean="0"/>
              <a:t>Kypros 2020  </a:t>
            </a:r>
            <a:br>
              <a:rPr lang="fi-FI" sz="2200" dirty="0" smtClean="0"/>
            </a:br>
            <a:r>
              <a:rPr lang="fi-FI" sz="2200" dirty="0" smtClean="0"/>
              <a:t>Virtuaalinen Kreikka touko-2021</a:t>
            </a:r>
            <a:br>
              <a:rPr lang="fi-FI" sz="2200" dirty="0" smtClean="0"/>
            </a:br>
            <a:r>
              <a:rPr lang="fi-FI" sz="2200" dirty="0" smtClean="0"/>
              <a:t>Virtuaalinen Romania/Espanja 2021/22?</a:t>
            </a:r>
            <a:br>
              <a:rPr lang="fi-FI" sz="2200" dirty="0" smtClean="0"/>
            </a:br>
            <a:r>
              <a:rPr lang="fi-FI" sz="2200" dirty="0" smtClean="0"/>
              <a:t>Oikeat matkat - korona??</a:t>
            </a:r>
            <a:endParaRPr lang="fi-FI" sz="2200" dirty="0"/>
          </a:p>
        </p:txBody>
      </p:sp>
      <p:pic>
        <p:nvPicPr>
          <p:cNvPr id="5124" name="Picture 4" descr="https://twinspace.etwinning.net/files/collabspace/2/12/012/94012/images/c612333c0_op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" y="3696788"/>
            <a:ext cx="6123204" cy="29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twinspace.etwinning.net/files/collabspace/2/12/012/94012/images/c6c471f0_o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96" y="3435531"/>
            <a:ext cx="3473153" cy="26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twinspace.etwinning.net/files/collabspace/2/12/012/94012/images/ca11cf1b0_o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62" y="90294"/>
            <a:ext cx="3421288" cy="15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twinspace.etwinning.net/files/collabspace/2/12/012/94012/images/c8e2f570_op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64" y="1637212"/>
            <a:ext cx="3442789" cy="258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23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14764" y="518160"/>
            <a:ext cx="9510288" cy="2400531"/>
          </a:xfrm>
        </p:spPr>
        <p:txBody>
          <a:bodyPr>
            <a:noAutofit/>
          </a:bodyPr>
          <a:lstStyle/>
          <a:p>
            <a:r>
              <a:rPr lang="fi-FI" sz="4800" dirty="0"/>
              <a:t>Mitä minä voin tehdä </a:t>
            </a:r>
            <a:r>
              <a:rPr lang="fi-FI" sz="4800" dirty="0" smtClean="0"/>
              <a:t>luonnon hyväksi omassa </a:t>
            </a:r>
            <a:r>
              <a:rPr lang="fi-FI" sz="4800" dirty="0"/>
              <a:t>koulussa?</a:t>
            </a:r>
          </a:p>
        </p:txBody>
      </p:sp>
      <p:pic>
        <p:nvPicPr>
          <p:cNvPr id="4" name="Picture 8" descr="Koulu, Lisätietoja, Opiskelijat, Eteenpäin, Laps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85" y="3161211"/>
            <a:ext cx="5904031" cy="33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40803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F1A0A7E868CF438C6DBE2AD0CBFF23" ma:contentTypeVersion="11" ma:contentTypeDescription="Luo uusi asiakirja." ma:contentTypeScope="" ma:versionID="edd38cc52ecb16cff8cbfe11240929da">
  <xsd:schema xmlns:xsd="http://www.w3.org/2001/XMLSchema" xmlns:xs="http://www.w3.org/2001/XMLSchema" xmlns:p="http://schemas.microsoft.com/office/2006/metadata/properties" xmlns:ns3="f985e192-50a4-4904-a4d6-465119c853a3" xmlns:ns4="c6c306b5-67e3-46a6-bcd8-6f02128d0e3a" targetNamespace="http://schemas.microsoft.com/office/2006/metadata/properties" ma:root="true" ma:fieldsID="a93e38f4902616015acff25663e68498" ns3:_="" ns4:_="">
    <xsd:import namespace="f985e192-50a4-4904-a4d6-465119c853a3"/>
    <xsd:import namespace="c6c306b5-67e3-46a6-bcd8-6f02128d0e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5e192-50a4-4904-a4d6-465119c853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306b5-67e3-46a6-bcd8-6f02128d0e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394025-A7DD-4A43-8092-E15E232ADBEC}">
  <ds:schemaRefs>
    <ds:schemaRef ds:uri="http://schemas.microsoft.com/office/2006/documentManagement/types"/>
    <ds:schemaRef ds:uri="http://schemas.microsoft.com/office/infopath/2007/PartnerControls"/>
    <ds:schemaRef ds:uri="c6c306b5-67e3-46a6-bcd8-6f02128d0e3a"/>
    <ds:schemaRef ds:uri="http://purl.org/dc/elements/1.1/"/>
    <ds:schemaRef ds:uri="http://schemas.microsoft.com/office/2006/metadata/properties"/>
    <ds:schemaRef ds:uri="f985e192-50a4-4904-a4d6-465119c853a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A32246B-6908-4C95-A4D8-8770188CFD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4FBE52-A09A-412A-A8B2-05E40661D0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85e192-50a4-4904-a4d6-465119c853a3"/>
    <ds:schemaRef ds:uri="c6c306b5-67e3-46a6-bcd8-6f02128d0e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547</TotalTime>
  <Words>475</Words>
  <Application>Microsoft Office PowerPoint</Application>
  <PresentationFormat>Laajakuva</PresentationFormat>
  <Paragraphs>46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 Light</vt:lpstr>
      <vt:lpstr>Trebuchet MS</vt:lpstr>
      <vt:lpstr>Wingdings 3</vt:lpstr>
      <vt:lpstr>Pinta</vt:lpstr>
      <vt:lpstr>Take Care! Sustainable children –sustainable Earth  2021-2022</vt:lpstr>
      <vt:lpstr>Take Care! –hanke meidän koulussa</vt:lpstr>
      <vt:lpstr>Erasmus+ -kumppanikoulumme</vt:lpstr>
      <vt:lpstr>Kolme vuotta Erasmusta</vt:lpstr>
      <vt:lpstr>Teemapäivät</vt:lpstr>
      <vt:lpstr>Valinnaiset</vt:lpstr>
      <vt:lpstr>Yhteydenpito kumppanikouluihin</vt:lpstr>
      <vt:lpstr>Learning, training, teaching –  opintomatkat kumppanimaihin  Suomi 2019 Kypros 2020   Virtuaalinen Kreikka touko-2021 Virtuaalinen Romania/Espanja 2021/22? Oikeat matkat - korona??</vt:lpstr>
      <vt:lpstr>Mitä minä voin tehdä luonnon hyväksi omassa koulussa?</vt:lpstr>
      <vt:lpstr>Voit tehdä paljon joka päivä!</vt:lpstr>
      <vt:lpstr>PowerPoint-esitys</vt:lpstr>
      <vt:lpstr>Vihreä lippu - Tavoittelu alkoi viime keväänä, toivottavasti meillä on vihreä lippu ensi  vuonna. - Tule mukaan ympäristöraatiin ideoimaan! - Tänä vuonna raati järjestää mm. kierrätykseen liittyvä tempauksia.</vt:lpstr>
      <vt:lpstr>Sinä ja planeettamme olette arvokkaita.  Pidetään niistä huolta.  Luontoystävällistä päivänjatkoa!</vt:lpstr>
    </vt:vector>
  </TitlesOfParts>
  <Company>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Care! Sustainable children –sustainable Earth</dc:title>
  <dc:creator>Ulpu Siponen</dc:creator>
  <cp:lastModifiedBy>Ulpu Siponen</cp:lastModifiedBy>
  <cp:revision>27</cp:revision>
  <dcterms:created xsi:type="dcterms:W3CDTF">2020-09-12T10:45:40Z</dcterms:created>
  <dcterms:modified xsi:type="dcterms:W3CDTF">2021-08-12T14:44:05Z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0x010100CCF1A0A7E868CF438C6DBE2AD0CBFF23</vt:lpwstr>
  </property>
</Properties>
</file>