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918A9-E223-4F44-9931-6BE57FD41D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868D3F-3D34-4D09-BE45-384BB1D731A5}">
      <dgm:prSet/>
      <dgm:spPr/>
      <dgm:t>
        <a:bodyPr/>
        <a:lstStyle/>
        <a:p>
          <a:r>
            <a:rPr lang="fi-FI" b="1"/>
            <a:t>Osaatko vastata näihin?</a:t>
          </a:r>
          <a:endParaRPr lang="en-US"/>
        </a:p>
      </dgm:t>
    </dgm:pt>
    <dgm:pt modelId="{21231736-C699-4AAA-907A-1E70CF9E363B}" type="parTrans" cxnId="{739E5C65-2CBE-4CEF-9666-A4AB4DE4897E}">
      <dgm:prSet/>
      <dgm:spPr/>
      <dgm:t>
        <a:bodyPr/>
        <a:lstStyle/>
        <a:p>
          <a:endParaRPr lang="en-US"/>
        </a:p>
      </dgm:t>
    </dgm:pt>
    <dgm:pt modelId="{5569C276-1F6C-4C70-ADF5-2491C5007B9F}" type="sibTrans" cxnId="{739E5C65-2CBE-4CEF-9666-A4AB4DE4897E}">
      <dgm:prSet/>
      <dgm:spPr/>
      <dgm:t>
        <a:bodyPr/>
        <a:lstStyle/>
        <a:p>
          <a:endParaRPr lang="en-US"/>
        </a:p>
      </dgm:t>
    </dgm:pt>
    <dgm:pt modelId="{9E769264-99B0-46C0-A852-5493EF71DF3F}">
      <dgm:prSet/>
      <dgm:spPr/>
      <dgm:t>
        <a:bodyPr/>
        <a:lstStyle/>
        <a:p>
          <a:r>
            <a:rPr lang="fi-FI"/>
            <a:t>Mikä on julkinen talous? </a:t>
          </a:r>
          <a:endParaRPr lang="en-US"/>
        </a:p>
      </dgm:t>
    </dgm:pt>
    <dgm:pt modelId="{D9D07F97-AA8E-4C66-BBA2-AA214813CC6A}" type="parTrans" cxnId="{47178289-C3E0-4699-80D9-F209EBC94D4A}">
      <dgm:prSet/>
      <dgm:spPr/>
      <dgm:t>
        <a:bodyPr/>
        <a:lstStyle/>
        <a:p>
          <a:endParaRPr lang="en-US"/>
        </a:p>
      </dgm:t>
    </dgm:pt>
    <dgm:pt modelId="{7C950A04-6754-4A04-A087-EAD73FA16CC5}" type="sibTrans" cxnId="{47178289-C3E0-4699-80D9-F209EBC94D4A}">
      <dgm:prSet/>
      <dgm:spPr/>
      <dgm:t>
        <a:bodyPr/>
        <a:lstStyle/>
        <a:p>
          <a:endParaRPr lang="en-US"/>
        </a:p>
      </dgm:t>
    </dgm:pt>
    <dgm:pt modelId="{081FDAC4-3498-46FE-9E07-F54C0C5D5F54}">
      <dgm:prSet/>
      <dgm:spPr/>
      <dgm:t>
        <a:bodyPr/>
        <a:lstStyle/>
        <a:p>
          <a:r>
            <a:rPr lang="fi-FI"/>
            <a:t>Kuinka kuntien ja valtion talous toimii? </a:t>
          </a:r>
          <a:endParaRPr lang="en-US"/>
        </a:p>
      </dgm:t>
    </dgm:pt>
    <dgm:pt modelId="{84EEA272-3CEF-4EFD-B543-86F8173A3EEB}" type="parTrans" cxnId="{3C7B2F97-CCC9-4C1C-B76D-09C8D4915A02}">
      <dgm:prSet/>
      <dgm:spPr/>
      <dgm:t>
        <a:bodyPr/>
        <a:lstStyle/>
        <a:p>
          <a:endParaRPr lang="en-US"/>
        </a:p>
      </dgm:t>
    </dgm:pt>
    <dgm:pt modelId="{EC17B731-DA8C-4EE0-B802-2D6412DB3845}" type="sibTrans" cxnId="{3C7B2F97-CCC9-4C1C-B76D-09C8D4915A02}">
      <dgm:prSet/>
      <dgm:spPr/>
      <dgm:t>
        <a:bodyPr/>
        <a:lstStyle/>
        <a:p>
          <a:endParaRPr lang="en-US"/>
        </a:p>
      </dgm:t>
    </dgm:pt>
    <dgm:pt modelId="{83A08BA6-253A-43EF-BEBA-FC3B3EAB3D22}">
      <dgm:prSet/>
      <dgm:spPr/>
      <dgm:t>
        <a:bodyPr/>
        <a:lstStyle/>
        <a:p>
          <a:r>
            <a:rPr lang="fi-FI"/>
            <a:t>Mihin veroja tarvitaan?</a:t>
          </a:r>
          <a:endParaRPr lang="en-US"/>
        </a:p>
      </dgm:t>
    </dgm:pt>
    <dgm:pt modelId="{F7B54B16-A9BC-4080-AC3A-06C4FF10E48A}" type="parTrans" cxnId="{4FA4B7A5-20F9-4A06-A726-AD5FFBABF8D9}">
      <dgm:prSet/>
      <dgm:spPr/>
      <dgm:t>
        <a:bodyPr/>
        <a:lstStyle/>
        <a:p>
          <a:endParaRPr lang="en-US"/>
        </a:p>
      </dgm:t>
    </dgm:pt>
    <dgm:pt modelId="{B9AB1E2D-39F2-42C1-AF4E-25A6E3902154}" type="sibTrans" cxnId="{4FA4B7A5-20F9-4A06-A726-AD5FFBABF8D9}">
      <dgm:prSet/>
      <dgm:spPr/>
      <dgm:t>
        <a:bodyPr/>
        <a:lstStyle/>
        <a:p>
          <a:endParaRPr lang="en-US"/>
        </a:p>
      </dgm:t>
    </dgm:pt>
    <dgm:pt modelId="{6FCAD26D-0093-4C59-A8EC-930D145BE2B0}">
      <dgm:prSet/>
      <dgm:spPr/>
      <dgm:t>
        <a:bodyPr/>
        <a:lstStyle/>
        <a:p>
          <a:r>
            <a:rPr lang="fi-FI"/>
            <a:t>Mihin verotuloja käytetään?</a:t>
          </a:r>
          <a:endParaRPr lang="en-US"/>
        </a:p>
      </dgm:t>
    </dgm:pt>
    <dgm:pt modelId="{4E0756A4-8581-4C6C-B6D4-45662AB86E22}" type="parTrans" cxnId="{4FFB86F2-5FF2-4DE2-8002-E267A18B07C6}">
      <dgm:prSet/>
      <dgm:spPr/>
      <dgm:t>
        <a:bodyPr/>
        <a:lstStyle/>
        <a:p>
          <a:endParaRPr lang="en-US"/>
        </a:p>
      </dgm:t>
    </dgm:pt>
    <dgm:pt modelId="{81455C53-B182-4862-B5EF-6767B83773FA}" type="sibTrans" cxnId="{4FFB86F2-5FF2-4DE2-8002-E267A18B07C6}">
      <dgm:prSet/>
      <dgm:spPr/>
      <dgm:t>
        <a:bodyPr/>
        <a:lstStyle/>
        <a:p>
          <a:endParaRPr lang="en-US"/>
        </a:p>
      </dgm:t>
    </dgm:pt>
    <dgm:pt modelId="{42618DA7-FD1C-4C09-A469-0D1C2C1D3162}">
      <dgm:prSet/>
      <dgm:spPr/>
      <dgm:t>
        <a:bodyPr/>
        <a:lstStyle/>
        <a:p>
          <a:r>
            <a:rPr lang="fi-FI"/>
            <a:t>Välillisten ja välittömien verojen ero? </a:t>
          </a:r>
          <a:endParaRPr lang="en-US"/>
        </a:p>
      </dgm:t>
    </dgm:pt>
    <dgm:pt modelId="{711088CA-CF7C-40AD-A3FE-FC808D1545F1}" type="parTrans" cxnId="{A60304BD-4833-40B5-9FA8-639441673189}">
      <dgm:prSet/>
      <dgm:spPr/>
      <dgm:t>
        <a:bodyPr/>
        <a:lstStyle/>
        <a:p>
          <a:endParaRPr lang="en-US"/>
        </a:p>
      </dgm:t>
    </dgm:pt>
    <dgm:pt modelId="{2A84A10E-197E-4E91-8536-969125998B09}" type="sibTrans" cxnId="{A60304BD-4833-40B5-9FA8-639441673189}">
      <dgm:prSet/>
      <dgm:spPr/>
      <dgm:t>
        <a:bodyPr/>
        <a:lstStyle/>
        <a:p>
          <a:endParaRPr lang="en-US"/>
        </a:p>
      </dgm:t>
    </dgm:pt>
    <dgm:pt modelId="{9A4CB6E9-53BE-424D-B14D-18C6DF0498CA}">
      <dgm:prSet/>
      <dgm:spPr/>
      <dgm:t>
        <a:bodyPr/>
        <a:lstStyle/>
        <a:p>
          <a:r>
            <a:rPr lang="fi-FI"/>
            <a:t>Mitä on harmaa talous? Miksi se on ongelmallista?</a:t>
          </a:r>
          <a:endParaRPr lang="en-US"/>
        </a:p>
      </dgm:t>
    </dgm:pt>
    <dgm:pt modelId="{A0BA2B61-2390-44F0-8074-38DCE48F1391}" type="parTrans" cxnId="{82590051-FA7B-41BA-87A9-EC3BB64CE60F}">
      <dgm:prSet/>
      <dgm:spPr/>
      <dgm:t>
        <a:bodyPr/>
        <a:lstStyle/>
        <a:p>
          <a:endParaRPr lang="en-US"/>
        </a:p>
      </dgm:t>
    </dgm:pt>
    <dgm:pt modelId="{3BA7579A-A3DD-4108-8A9E-6EB8ADF5D741}" type="sibTrans" cxnId="{82590051-FA7B-41BA-87A9-EC3BB64CE60F}">
      <dgm:prSet/>
      <dgm:spPr/>
      <dgm:t>
        <a:bodyPr/>
        <a:lstStyle/>
        <a:p>
          <a:endParaRPr lang="en-US"/>
        </a:p>
      </dgm:t>
    </dgm:pt>
    <dgm:pt modelId="{A9A82E71-A240-494A-B83F-A3803A208B92}">
      <dgm:prSet/>
      <dgm:spPr/>
      <dgm:t>
        <a:bodyPr/>
        <a:lstStyle/>
        <a:p>
          <a:r>
            <a:rPr lang="fi-FI"/>
            <a:t>Millaisia haasteita verotuksella on tulevaisuudessa?</a:t>
          </a:r>
          <a:endParaRPr lang="en-US"/>
        </a:p>
      </dgm:t>
    </dgm:pt>
    <dgm:pt modelId="{ADE1C5A7-75E4-4B3E-AC84-3D419D912120}" type="parTrans" cxnId="{D98BAF5F-0C86-4B88-8DCF-73176B36583C}">
      <dgm:prSet/>
      <dgm:spPr/>
      <dgm:t>
        <a:bodyPr/>
        <a:lstStyle/>
        <a:p>
          <a:endParaRPr lang="en-US"/>
        </a:p>
      </dgm:t>
    </dgm:pt>
    <dgm:pt modelId="{6E435C5A-6C4F-4FA0-82E3-321A8A3F40CB}" type="sibTrans" cxnId="{D98BAF5F-0C86-4B88-8DCF-73176B36583C}">
      <dgm:prSet/>
      <dgm:spPr/>
      <dgm:t>
        <a:bodyPr/>
        <a:lstStyle/>
        <a:p>
          <a:endParaRPr lang="en-US"/>
        </a:p>
      </dgm:t>
    </dgm:pt>
    <dgm:pt modelId="{AFBF13A4-15BF-4EBC-88E2-29A8016393DD}" type="pres">
      <dgm:prSet presAssocID="{300918A9-E223-4F44-9931-6BE57FD41D45}" presName="linear" presStyleCnt="0">
        <dgm:presLayoutVars>
          <dgm:animLvl val="lvl"/>
          <dgm:resizeHandles val="exact"/>
        </dgm:presLayoutVars>
      </dgm:prSet>
      <dgm:spPr/>
    </dgm:pt>
    <dgm:pt modelId="{A6304F09-9C4B-4C27-975F-B6F20EE48F6B}" type="pres">
      <dgm:prSet presAssocID="{87868D3F-3D34-4D09-BE45-384BB1D731A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E255633-F8E4-4534-A9EA-1E7406D98DEE}" type="pres">
      <dgm:prSet presAssocID="{5569C276-1F6C-4C70-ADF5-2491C5007B9F}" presName="spacer" presStyleCnt="0"/>
      <dgm:spPr/>
    </dgm:pt>
    <dgm:pt modelId="{169270AF-C476-47CE-AE59-8EC6EF1328E1}" type="pres">
      <dgm:prSet presAssocID="{9E769264-99B0-46C0-A852-5493EF71DF3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723890A-B8F8-40FC-A644-D1B31324ECF7}" type="pres">
      <dgm:prSet presAssocID="{7C950A04-6754-4A04-A087-EAD73FA16CC5}" presName="spacer" presStyleCnt="0"/>
      <dgm:spPr/>
    </dgm:pt>
    <dgm:pt modelId="{888F5E35-79C1-4FC1-A20E-E5D948654B22}" type="pres">
      <dgm:prSet presAssocID="{081FDAC4-3498-46FE-9E07-F54C0C5D5F5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FF8FF15-1221-4DC3-B42A-B85DB1B94607}" type="pres">
      <dgm:prSet presAssocID="{EC17B731-DA8C-4EE0-B802-2D6412DB3845}" presName="spacer" presStyleCnt="0"/>
      <dgm:spPr/>
    </dgm:pt>
    <dgm:pt modelId="{BAA77584-D5D1-4909-BB14-5698A1FE1697}" type="pres">
      <dgm:prSet presAssocID="{83A08BA6-253A-43EF-BEBA-FC3B3EAB3D2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77DFC88-9ADF-4939-AEC6-51522DB9C4DC}" type="pres">
      <dgm:prSet presAssocID="{B9AB1E2D-39F2-42C1-AF4E-25A6E3902154}" presName="spacer" presStyleCnt="0"/>
      <dgm:spPr/>
    </dgm:pt>
    <dgm:pt modelId="{9004D22E-BD99-4285-8A9F-7EB3707A9466}" type="pres">
      <dgm:prSet presAssocID="{6FCAD26D-0093-4C59-A8EC-930D145BE2B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9B9324F-3875-4E63-BA28-566E359D4BFD}" type="pres">
      <dgm:prSet presAssocID="{81455C53-B182-4862-B5EF-6767B83773FA}" presName="spacer" presStyleCnt="0"/>
      <dgm:spPr/>
    </dgm:pt>
    <dgm:pt modelId="{F6EC59E3-CD9D-4C29-880B-DDA8ACF3D59F}" type="pres">
      <dgm:prSet presAssocID="{42618DA7-FD1C-4C09-A469-0D1C2C1D316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A4C2D84-669D-4A71-ADDA-C9C6D7CC74BB}" type="pres">
      <dgm:prSet presAssocID="{2A84A10E-197E-4E91-8536-969125998B09}" presName="spacer" presStyleCnt="0"/>
      <dgm:spPr/>
    </dgm:pt>
    <dgm:pt modelId="{4E3F77B4-82ED-4AAE-90D8-C13008597549}" type="pres">
      <dgm:prSet presAssocID="{9A4CB6E9-53BE-424D-B14D-18C6DF0498C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52E7C08-BBB8-4920-9EE3-1963D59732C2}" type="pres">
      <dgm:prSet presAssocID="{3BA7579A-A3DD-4108-8A9E-6EB8ADF5D741}" presName="spacer" presStyleCnt="0"/>
      <dgm:spPr/>
    </dgm:pt>
    <dgm:pt modelId="{D204F629-D469-452D-B24D-AF0940E69D90}" type="pres">
      <dgm:prSet presAssocID="{A9A82E71-A240-494A-B83F-A3803A208B9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9D1602A-7FB7-48B9-91E6-E78B3EE94215}" type="presOf" srcId="{9A4CB6E9-53BE-424D-B14D-18C6DF0498CA}" destId="{4E3F77B4-82ED-4AAE-90D8-C13008597549}" srcOrd="0" destOrd="0" presId="urn:microsoft.com/office/officeart/2005/8/layout/vList2"/>
    <dgm:cxn modelId="{D98BAF5F-0C86-4B88-8DCF-73176B36583C}" srcId="{300918A9-E223-4F44-9931-6BE57FD41D45}" destId="{A9A82E71-A240-494A-B83F-A3803A208B92}" srcOrd="7" destOrd="0" parTransId="{ADE1C5A7-75E4-4B3E-AC84-3D419D912120}" sibTransId="{6E435C5A-6C4F-4FA0-82E3-321A8A3F40CB}"/>
    <dgm:cxn modelId="{739E5C65-2CBE-4CEF-9666-A4AB4DE4897E}" srcId="{300918A9-E223-4F44-9931-6BE57FD41D45}" destId="{87868D3F-3D34-4D09-BE45-384BB1D731A5}" srcOrd="0" destOrd="0" parTransId="{21231736-C699-4AAA-907A-1E70CF9E363B}" sibTransId="{5569C276-1F6C-4C70-ADF5-2491C5007B9F}"/>
    <dgm:cxn modelId="{82590051-FA7B-41BA-87A9-EC3BB64CE60F}" srcId="{300918A9-E223-4F44-9931-6BE57FD41D45}" destId="{9A4CB6E9-53BE-424D-B14D-18C6DF0498CA}" srcOrd="6" destOrd="0" parTransId="{A0BA2B61-2390-44F0-8074-38DCE48F1391}" sibTransId="{3BA7579A-A3DD-4108-8A9E-6EB8ADF5D741}"/>
    <dgm:cxn modelId="{4673A177-0171-45C8-961A-52DADDA815A6}" type="presOf" srcId="{87868D3F-3D34-4D09-BE45-384BB1D731A5}" destId="{A6304F09-9C4B-4C27-975F-B6F20EE48F6B}" srcOrd="0" destOrd="0" presId="urn:microsoft.com/office/officeart/2005/8/layout/vList2"/>
    <dgm:cxn modelId="{47178289-C3E0-4699-80D9-F209EBC94D4A}" srcId="{300918A9-E223-4F44-9931-6BE57FD41D45}" destId="{9E769264-99B0-46C0-A852-5493EF71DF3F}" srcOrd="1" destOrd="0" parTransId="{D9D07F97-AA8E-4C66-BBA2-AA214813CC6A}" sibTransId="{7C950A04-6754-4A04-A087-EAD73FA16CC5}"/>
    <dgm:cxn modelId="{DB742995-D8E2-4FF8-9FC3-823D455FC5C2}" type="presOf" srcId="{42618DA7-FD1C-4C09-A469-0D1C2C1D3162}" destId="{F6EC59E3-CD9D-4C29-880B-DDA8ACF3D59F}" srcOrd="0" destOrd="0" presId="urn:microsoft.com/office/officeart/2005/8/layout/vList2"/>
    <dgm:cxn modelId="{691BB996-3DD3-45C7-81CF-1A099DA72EE9}" type="presOf" srcId="{A9A82E71-A240-494A-B83F-A3803A208B92}" destId="{D204F629-D469-452D-B24D-AF0940E69D90}" srcOrd="0" destOrd="0" presId="urn:microsoft.com/office/officeart/2005/8/layout/vList2"/>
    <dgm:cxn modelId="{3C7B2F97-CCC9-4C1C-B76D-09C8D4915A02}" srcId="{300918A9-E223-4F44-9931-6BE57FD41D45}" destId="{081FDAC4-3498-46FE-9E07-F54C0C5D5F54}" srcOrd="2" destOrd="0" parTransId="{84EEA272-3CEF-4EFD-B543-86F8173A3EEB}" sibTransId="{EC17B731-DA8C-4EE0-B802-2D6412DB3845}"/>
    <dgm:cxn modelId="{4FA4B7A5-20F9-4A06-A726-AD5FFBABF8D9}" srcId="{300918A9-E223-4F44-9931-6BE57FD41D45}" destId="{83A08BA6-253A-43EF-BEBA-FC3B3EAB3D22}" srcOrd="3" destOrd="0" parTransId="{F7B54B16-A9BC-4080-AC3A-06C4FF10E48A}" sibTransId="{B9AB1E2D-39F2-42C1-AF4E-25A6E3902154}"/>
    <dgm:cxn modelId="{D53406AA-7FA3-4773-B5BA-2FB9BE57D341}" type="presOf" srcId="{9E769264-99B0-46C0-A852-5493EF71DF3F}" destId="{169270AF-C476-47CE-AE59-8EC6EF1328E1}" srcOrd="0" destOrd="0" presId="urn:microsoft.com/office/officeart/2005/8/layout/vList2"/>
    <dgm:cxn modelId="{A60304BD-4833-40B5-9FA8-639441673189}" srcId="{300918A9-E223-4F44-9931-6BE57FD41D45}" destId="{42618DA7-FD1C-4C09-A469-0D1C2C1D3162}" srcOrd="5" destOrd="0" parTransId="{711088CA-CF7C-40AD-A3FE-FC808D1545F1}" sibTransId="{2A84A10E-197E-4E91-8536-969125998B09}"/>
    <dgm:cxn modelId="{31E5EEC2-83B5-408C-A745-6F8B4ED3B052}" type="presOf" srcId="{081FDAC4-3498-46FE-9E07-F54C0C5D5F54}" destId="{888F5E35-79C1-4FC1-A20E-E5D948654B22}" srcOrd="0" destOrd="0" presId="urn:microsoft.com/office/officeart/2005/8/layout/vList2"/>
    <dgm:cxn modelId="{E703F2D3-3821-4408-B020-CC1138AB9AF6}" type="presOf" srcId="{83A08BA6-253A-43EF-BEBA-FC3B3EAB3D22}" destId="{BAA77584-D5D1-4909-BB14-5698A1FE1697}" srcOrd="0" destOrd="0" presId="urn:microsoft.com/office/officeart/2005/8/layout/vList2"/>
    <dgm:cxn modelId="{4211A3EF-46C7-47E6-B381-95978FD3E4D5}" type="presOf" srcId="{6FCAD26D-0093-4C59-A8EC-930D145BE2B0}" destId="{9004D22E-BD99-4285-8A9F-7EB3707A9466}" srcOrd="0" destOrd="0" presId="urn:microsoft.com/office/officeart/2005/8/layout/vList2"/>
    <dgm:cxn modelId="{4FFB86F2-5FF2-4DE2-8002-E267A18B07C6}" srcId="{300918A9-E223-4F44-9931-6BE57FD41D45}" destId="{6FCAD26D-0093-4C59-A8EC-930D145BE2B0}" srcOrd="4" destOrd="0" parTransId="{4E0756A4-8581-4C6C-B6D4-45662AB86E22}" sibTransId="{81455C53-B182-4862-B5EF-6767B83773FA}"/>
    <dgm:cxn modelId="{1F913CF5-7F5D-46DA-A4CB-31EEF088B98F}" type="presOf" srcId="{300918A9-E223-4F44-9931-6BE57FD41D45}" destId="{AFBF13A4-15BF-4EBC-88E2-29A8016393DD}" srcOrd="0" destOrd="0" presId="urn:microsoft.com/office/officeart/2005/8/layout/vList2"/>
    <dgm:cxn modelId="{E30A323C-08C9-45BB-9228-9B79C3AB371D}" type="presParOf" srcId="{AFBF13A4-15BF-4EBC-88E2-29A8016393DD}" destId="{A6304F09-9C4B-4C27-975F-B6F20EE48F6B}" srcOrd="0" destOrd="0" presId="urn:microsoft.com/office/officeart/2005/8/layout/vList2"/>
    <dgm:cxn modelId="{6044A446-D545-4007-AA28-9207521B96CB}" type="presParOf" srcId="{AFBF13A4-15BF-4EBC-88E2-29A8016393DD}" destId="{6E255633-F8E4-4534-A9EA-1E7406D98DEE}" srcOrd="1" destOrd="0" presId="urn:microsoft.com/office/officeart/2005/8/layout/vList2"/>
    <dgm:cxn modelId="{F0A82582-9031-43E4-8E9D-8F0FBA47C836}" type="presParOf" srcId="{AFBF13A4-15BF-4EBC-88E2-29A8016393DD}" destId="{169270AF-C476-47CE-AE59-8EC6EF1328E1}" srcOrd="2" destOrd="0" presId="urn:microsoft.com/office/officeart/2005/8/layout/vList2"/>
    <dgm:cxn modelId="{19D6427F-B1C1-4CD2-BBD4-85F42BC4FDEF}" type="presParOf" srcId="{AFBF13A4-15BF-4EBC-88E2-29A8016393DD}" destId="{5723890A-B8F8-40FC-A644-D1B31324ECF7}" srcOrd="3" destOrd="0" presId="urn:microsoft.com/office/officeart/2005/8/layout/vList2"/>
    <dgm:cxn modelId="{258AA2A9-A9C2-4D90-BCAA-40AF947875F4}" type="presParOf" srcId="{AFBF13A4-15BF-4EBC-88E2-29A8016393DD}" destId="{888F5E35-79C1-4FC1-A20E-E5D948654B22}" srcOrd="4" destOrd="0" presId="urn:microsoft.com/office/officeart/2005/8/layout/vList2"/>
    <dgm:cxn modelId="{FD974A54-BB18-46E4-859B-DBE67B5EE039}" type="presParOf" srcId="{AFBF13A4-15BF-4EBC-88E2-29A8016393DD}" destId="{DFF8FF15-1221-4DC3-B42A-B85DB1B94607}" srcOrd="5" destOrd="0" presId="urn:microsoft.com/office/officeart/2005/8/layout/vList2"/>
    <dgm:cxn modelId="{EDC8495B-D356-42BD-83F8-F7A7585B9693}" type="presParOf" srcId="{AFBF13A4-15BF-4EBC-88E2-29A8016393DD}" destId="{BAA77584-D5D1-4909-BB14-5698A1FE1697}" srcOrd="6" destOrd="0" presId="urn:microsoft.com/office/officeart/2005/8/layout/vList2"/>
    <dgm:cxn modelId="{5C0860C4-0F33-4609-B85D-AE212496150A}" type="presParOf" srcId="{AFBF13A4-15BF-4EBC-88E2-29A8016393DD}" destId="{B77DFC88-9ADF-4939-AEC6-51522DB9C4DC}" srcOrd="7" destOrd="0" presId="urn:microsoft.com/office/officeart/2005/8/layout/vList2"/>
    <dgm:cxn modelId="{76F98B49-96FB-4F67-8A15-0730E79FA406}" type="presParOf" srcId="{AFBF13A4-15BF-4EBC-88E2-29A8016393DD}" destId="{9004D22E-BD99-4285-8A9F-7EB3707A9466}" srcOrd="8" destOrd="0" presId="urn:microsoft.com/office/officeart/2005/8/layout/vList2"/>
    <dgm:cxn modelId="{689EF7E9-8465-4EFC-9F52-9882639D06B2}" type="presParOf" srcId="{AFBF13A4-15BF-4EBC-88E2-29A8016393DD}" destId="{49B9324F-3875-4E63-BA28-566E359D4BFD}" srcOrd="9" destOrd="0" presId="urn:microsoft.com/office/officeart/2005/8/layout/vList2"/>
    <dgm:cxn modelId="{C2CC4892-86A1-4B03-B779-6698139C6E3D}" type="presParOf" srcId="{AFBF13A4-15BF-4EBC-88E2-29A8016393DD}" destId="{F6EC59E3-CD9D-4C29-880B-DDA8ACF3D59F}" srcOrd="10" destOrd="0" presId="urn:microsoft.com/office/officeart/2005/8/layout/vList2"/>
    <dgm:cxn modelId="{50ACF26C-0802-4C42-A6FB-048E4B736218}" type="presParOf" srcId="{AFBF13A4-15BF-4EBC-88E2-29A8016393DD}" destId="{5A4C2D84-669D-4A71-ADDA-C9C6D7CC74BB}" srcOrd="11" destOrd="0" presId="urn:microsoft.com/office/officeart/2005/8/layout/vList2"/>
    <dgm:cxn modelId="{549B8468-DB8E-4B9A-A5AF-DEEE9E9AFBCD}" type="presParOf" srcId="{AFBF13A4-15BF-4EBC-88E2-29A8016393DD}" destId="{4E3F77B4-82ED-4AAE-90D8-C13008597549}" srcOrd="12" destOrd="0" presId="urn:microsoft.com/office/officeart/2005/8/layout/vList2"/>
    <dgm:cxn modelId="{FB036E58-E9AF-4EB7-9524-60D011D0EBA3}" type="presParOf" srcId="{AFBF13A4-15BF-4EBC-88E2-29A8016393DD}" destId="{E52E7C08-BBB8-4920-9EE3-1963D59732C2}" srcOrd="13" destOrd="0" presId="urn:microsoft.com/office/officeart/2005/8/layout/vList2"/>
    <dgm:cxn modelId="{0C4820B4-C354-4A6D-9DE8-D744B0F34539}" type="presParOf" srcId="{AFBF13A4-15BF-4EBC-88E2-29A8016393DD}" destId="{D204F629-D469-452D-B24D-AF0940E69D9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4F09-9C4B-4C27-975F-B6F20EE48F6B}">
      <dsp:nvSpPr>
        <dsp:cNvPr id="0" name=""/>
        <dsp:cNvSpPr/>
      </dsp:nvSpPr>
      <dsp:spPr>
        <a:xfrm>
          <a:off x="0" y="253784"/>
          <a:ext cx="6151562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Osaatko vastata näihin?</a:t>
          </a:r>
          <a:endParaRPr lang="en-US" sz="2300" kern="1200"/>
        </a:p>
      </dsp:txBody>
      <dsp:txXfrm>
        <a:off x="26273" y="280057"/>
        <a:ext cx="6099016" cy="485654"/>
      </dsp:txXfrm>
    </dsp:sp>
    <dsp:sp modelId="{169270AF-C476-47CE-AE59-8EC6EF1328E1}">
      <dsp:nvSpPr>
        <dsp:cNvPr id="0" name=""/>
        <dsp:cNvSpPr/>
      </dsp:nvSpPr>
      <dsp:spPr>
        <a:xfrm>
          <a:off x="0" y="858225"/>
          <a:ext cx="6151562" cy="538200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Mikä on julkinen talous? </a:t>
          </a:r>
          <a:endParaRPr lang="en-US" sz="2300" kern="1200"/>
        </a:p>
      </dsp:txBody>
      <dsp:txXfrm>
        <a:off x="26273" y="884498"/>
        <a:ext cx="6099016" cy="485654"/>
      </dsp:txXfrm>
    </dsp:sp>
    <dsp:sp modelId="{888F5E35-79C1-4FC1-A20E-E5D948654B22}">
      <dsp:nvSpPr>
        <dsp:cNvPr id="0" name=""/>
        <dsp:cNvSpPr/>
      </dsp:nvSpPr>
      <dsp:spPr>
        <a:xfrm>
          <a:off x="0" y="1462665"/>
          <a:ext cx="6151562" cy="538200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Kuinka kuntien ja valtion talous toimii? </a:t>
          </a:r>
          <a:endParaRPr lang="en-US" sz="2300" kern="1200"/>
        </a:p>
      </dsp:txBody>
      <dsp:txXfrm>
        <a:off x="26273" y="1488938"/>
        <a:ext cx="6099016" cy="485654"/>
      </dsp:txXfrm>
    </dsp:sp>
    <dsp:sp modelId="{BAA77584-D5D1-4909-BB14-5698A1FE1697}">
      <dsp:nvSpPr>
        <dsp:cNvPr id="0" name=""/>
        <dsp:cNvSpPr/>
      </dsp:nvSpPr>
      <dsp:spPr>
        <a:xfrm>
          <a:off x="0" y="2067105"/>
          <a:ext cx="6151562" cy="538200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Mihin veroja tarvitaan?</a:t>
          </a:r>
          <a:endParaRPr lang="en-US" sz="2300" kern="1200"/>
        </a:p>
      </dsp:txBody>
      <dsp:txXfrm>
        <a:off x="26273" y="2093378"/>
        <a:ext cx="6099016" cy="485654"/>
      </dsp:txXfrm>
    </dsp:sp>
    <dsp:sp modelId="{9004D22E-BD99-4285-8A9F-7EB3707A9466}">
      <dsp:nvSpPr>
        <dsp:cNvPr id="0" name=""/>
        <dsp:cNvSpPr/>
      </dsp:nvSpPr>
      <dsp:spPr>
        <a:xfrm>
          <a:off x="0" y="2671545"/>
          <a:ext cx="6151562" cy="538200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Mihin verotuloja käytetään?</a:t>
          </a:r>
          <a:endParaRPr lang="en-US" sz="2300" kern="1200"/>
        </a:p>
      </dsp:txBody>
      <dsp:txXfrm>
        <a:off x="26273" y="2697818"/>
        <a:ext cx="6099016" cy="485654"/>
      </dsp:txXfrm>
    </dsp:sp>
    <dsp:sp modelId="{F6EC59E3-CD9D-4C29-880B-DDA8ACF3D59F}">
      <dsp:nvSpPr>
        <dsp:cNvPr id="0" name=""/>
        <dsp:cNvSpPr/>
      </dsp:nvSpPr>
      <dsp:spPr>
        <a:xfrm>
          <a:off x="0" y="3275985"/>
          <a:ext cx="6151562" cy="538200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Välillisten ja välittömien verojen ero? </a:t>
          </a:r>
          <a:endParaRPr lang="en-US" sz="2300" kern="1200"/>
        </a:p>
      </dsp:txBody>
      <dsp:txXfrm>
        <a:off x="26273" y="3302258"/>
        <a:ext cx="6099016" cy="485654"/>
      </dsp:txXfrm>
    </dsp:sp>
    <dsp:sp modelId="{4E3F77B4-82ED-4AAE-90D8-C13008597549}">
      <dsp:nvSpPr>
        <dsp:cNvPr id="0" name=""/>
        <dsp:cNvSpPr/>
      </dsp:nvSpPr>
      <dsp:spPr>
        <a:xfrm>
          <a:off x="0" y="3880425"/>
          <a:ext cx="6151562" cy="538200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Mitä on harmaa talous? Miksi se on ongelmallista?</a:t>
          </a:r>
          <a:endParaRPr lang="en-US" sz="2300" kern="1200"/>
        </a:p>
      </dsp:txBody>
      <dsp:txXfrm>
        <a:off x="26273" y="3906698"/>
        <a:ext cx="6099016" cy="485654"/>
      </dsp:txXfrm>
    </dsp:sp>
    <dsp:sp modelId="{D204F629-D469-452D-B24D-AF0940E69D90}">
      <dsp:nvSpPr>
        <dsp:cNvPr id="0" name=""/>
        <dsp:cNvSpPr/>
      </dsp:nvSpPr>
      <dsp:spPr>
        <a:xfrm>
          <a:off x="0" y="4484865"/>
          <a:ext cx="6151562" cy="5382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Millaisia haasteita verotuksella on tulevaisuudessa?</a:t>
          </a:r>
          <a:endParaRPr lang="en-US" sz="2300" kern="1200"/>
        </a:p>
      </dsp:txBody>
      <dsp:txXfrm>
        <a:off x="26273" y="4511138"/>
        <a:ext cx="6099016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829F-7780-4D21-9C1E-8A44349B9E19}" type="datetimeFigureOut">
              <a:rPr lang="fi-FI" smtClean="0"/>
              <a:t>20.4.2020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C120-FC5A-4C52-A7E2-F3AACA7BC3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06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5C9E-5B58-4738-A4F1-78CDE4C23CEB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E560-7155-478C-BCCD-0F636DDCB6DC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3C7B-00C4-46BB-9657-D99D630F379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E82-6454-4A29-B09C-38C85AB1A10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FEA6-577F-4291-95C3-834B390BA4A6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197-2D7F-4C95-A06E-22F041026A8F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38E-3C8E-4AD8-B0E8-106234EBABF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15A-A0F7-4BDD-86B6-C20341DFC063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D14C-A18A-461C-915B-13174CFC786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BDEC-3252-46BA-95AB-9C323FFAF835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5276002-24B7-4604-82D8-5580E99E208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2507509-1408-4433-8910-12251E9E782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YH2 -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C0C440F5-0A52-43C4-ADD4-45F9D01F1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D9145-E942-4464-B088-C8233970F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3224" y="3305175"/>
            <a:ext cx="6410325" cy="1613334"/>
          </a:xfrm>
        </p:spPr>
        <p:txBody>
          <a:bodyPr>
            <a:normAutofit/>
          </a:bodyPr>
          <a:lstStyle/>
          <a:p>
            <a:r>
              <a:rPr lang="fi-FI" sz="3200" dirty="0"/>
              <a:t>Julkisen talouden vaikeudet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B2CEA8-E7C9-45A9-B5EC-15D783447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875" y="5010150"/>
            <a:ext cx="7667625" cy="1047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b="1" dirty="0"/>
              <a:t>YH 2</a:t>
            </a:r>
          </a:p>
          <a:p>
            <a:pPr>
              <a:lnSpc>
                <a:spcPct val="90000"/>
              </a:lnSpc>
            </a:pPr>
            <a:r>
              <a:rPr lang="fi-FI" sz="1600" b="1" dirty="0"/>
              <a:t>Kevät 2020</a:t>
            </a:r>
          </a:p>
          <a:p>
            <a:pPr>
              <a:lnSpc>
                <a:spcPct val="90000"/>
              </a:lnSpc>
            </a:pPr>
            <a:r>
              <a:rPr lang="fi-FI" sz="1600" b="1" dirty="0"/>
              <a:t>Fanni Tainio</a:t>
            </a:r>
          </a:p>
        </p:txBody>
      </p:sp>
      <p:pic>
        <p:nvPicPr>
          <p:cNvPr id="6" name="Kuva 5" descr="Kuva, joka sisältää kohteen sisä, pöytä, kirjoituspöytä, pieni&#10;&#10;Kuvaus luotu automaattisesti">
            <a:extLst>
              <a:ext uri="{FF2B5EF4-FFF2-40B4-BE49-F238E27FC236}">
                <a16:creationId xmlns:a16="http://schemas.microsoft.com/office/drawing/2014/main" id="{B9539FE7-5BA1-4FBC-A62E-A3D0C058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840" y="484968"/>
            <a:ext cx="4582320" cy="2577555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29DA6E-49E1-42A7-AF67-65F8DD65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YH2 - Fanni Tainio</a:t>
            </a:r>
          </a:p>
        </p:txBody>
      </p:sp>
    </p:spTree>
    <p:extLst>
      <p:ext uri="{BB962C8B-B14F-4D97-AF65-F5344CB8AC3E}">
        <p14:creationId xmlns:p14="http://schemas.microsoft.com/office/powerpoint/2010/main" val="107613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96B9E-372D-4AFB-872E-56CFD33E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02183"/>
          </a:xfrm>
        </p:spPr>
        <p:txBody>
          <a:bodyPr>
            <a:normAutofit fontScale="90000"/>
          </a:bodyPr>
          <a:lstStyle/>
          <a:p>
            <a:r>
              <a:rPr lang="fi-FI" dirty="0"/>
              <a:t>2.kuva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1A66791-ACDF-4C56-9CE7-167ED056F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576" y="2409452"/>
            <a:ext cx="5372100" cy="3559166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393D4C-C078-46C6-8CFB-E98141A0B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3124200"/>
            <a:ext cx="4586860" cy="2615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600" b="1" dirty="0">
                <a:highlight>
                  <a:srgbClr val="FFFF00"/>
                </a:highlight>
              </a:rPr>
              <a:t>Miksi Suomen julkinen velka on noussut tai sen arvioidaan nousevan tulevaisuudessa</a:t>
            </a:r>
            <a:r>
              <a:rPr lang="fi-FI" sz="1600" b="1" dirty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200" dirty="0"/>
              <a:t>Kuva: https://www.tat.fi/mika-on-kestavyysvaje-ja-miten-se-selatetaan/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0F3536-FF43-4A7E-8326-E95C9E2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2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21830-EE67-4321-B4CE-17651AB0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4400"/>
            <a:ext cx="7729728" cy="703967"/>
          </a:xfrm>
        </p:spPr>
        <p:txBody>
          <a:bodyPr>
            <a:normAutofit fontScale="90000"/>
          </a:bodyPr>
          <a:lstStyle/>
          <a:p>
            <a:r>
              <a:rPr lang="fi-FI" dirty="0"/>
              <a:t>3.kuva</a:t>
            </a:r>
          </a:p>
        </p:txBody>
      </p:sp>
      <p:pic>
        <p:nvPicPr>
          <p:cNvPr id="7" name="Sisällön paikkamerkki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C62DE021-0431-4D6B-B8D9-02B3127235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811" y="2114550"/>
            <a:ext cx="6872739" cy="395287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4D662E-7865-4342-8142-4379D787B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1875" y="2638043"/>
            <a:ext cx="4381500" cy="3238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600" dirty="0"/>
              <a:t>Työikäisiin panostaminen on tärkeää, kun yritetään vähentää kestävyysvajetta. Tulevaisuudessa suomalaisten on tehtävä pidempään töitä.</a:t>
            </a:r>
          </a:p>
          <a:p>
            <a:pPr marL="0" indent="0" algn="ctr">
              <a:buNone/>
            </a:pPr>
            <a:endParaRPr lang="fi-FI" sz="16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fi-FI" sz="1600" b="1" dirty="0">
                <a:highlight>
                  <a:srgbClr val="FFFF00"/>
                </a:highlight>
              </a:rPr>
              <a:t>Mitä muita keinoja on vähentää kestävyysvajetta? </a:t>
            </a:r>
          </a:p>
          <a:p>
            <a:pPr marL="0" indent="0" algn="ctr">
              <a:buNone/>
            </a:pPr>
            <a:endParaRPr lang="fi-FI" sz="1600" b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fi-FI" sz="16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fi-FI" sz="16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fi-FI" sz="1200" dirty="0"/>
              <a:t>Kuva: https://www.tat.fi/miksi-tarvitsemme-pidempia-tyouria/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E0C7FC-6833-4677-9A17-B1165B30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21AC1B-4BB5-4BE3-BEB6-A3B376E0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447926"/>
            <a:ext cx="3962399" cy="185737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fi-FI" sz="1300" dirty="0">
                <a:solidFill>
                  <a:srgbClr val="0D0D0D"/>
                </a:solidFill>
              </a:rPr>
              <a:t>Onko 7. ja 8.tunnin asiat hallussa? Ennen kuin siirryt tähän aiheeseen, kertaa kahden aikaisemman tunnin asiat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11A3D6-DCCA-4203-A61C-8FFB8260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00" y="6236208"/>
            <a:ext cx="5177675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YH2 - Fanni Tainio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BBF9E29D-CB34-48AD-8FE7-BF60038A8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95070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34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86F38-5B97-41C8-944A-D15FDF6D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86" y="678942"/>
            <a:ext cx="7729728" cy="845058"/>
          </a:xfrm>
        </p:spPr>
        <p:txBody>
          <a:bodyPr/>
          <a:lstStyle/>
          <a:p>
            <a:r>
              <a:rPr lang="fi-FI" dirty="0"/>
              <a:t>Julkisen talouden kestävyysvaje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679A7A-9E81-43FD-B58D-BB288492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2076450"/>
            <a:ext cx="10248900" cy="39147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i-FI" b="1" dirty="0"/>
              <a:t>Kestävyysvaje = Jos valtion ja kuntien menot ovat pitkällä aikavälillä suuremmat kuin tulot, puhutaan kestävyysvajeesta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i-FI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dirty="0"/>
              <a:t>Kestävyysvaje kertoo, kuinka paljon julkista taloutta olisi vahvistettava lähitulevaisuudessa, jotta julkinen talous olisi pitkän aikavälin tasapainossa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dirty="0"/>
              <a:t>Kestävyysvajeesta puhutaan paljon, koska se on suuri uhkakuva tulevaisuudessa</a:t>
            </a:r>
          </a:p>
          <a:p>
            <a:pPr marL="0" indent="0">
              <a:lnSpc>
                <a:spcPct val="150000"/>
              </a:lnSpc>
              <a:buNone/>
            </a:pPr>
            <a:endParaRPr lang="fi-FI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fi-FI" b="1" dirty="0">
                <a:highlight>
                  <a:srgbClr val="FFFF00"/>
                </a:highlight>
              </a:rPr>
              <a:t>TÄMÄ ASIA ON OSATTAVA KOKEESSA!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B4069C-F34B-4383-B728-9AE23021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6202D-9734-4C0E-94F1-EFBC2E79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6251"/>
            <a:ext cx="7729728" cy="695324"/>
          </a:xfrm>
        </p:spPr>
        <p:txBody>
          <a:bodyPr>
            <a:normAutofit fontScale="90000"/>
          </a:bodyPr>
          <a:lstStyle/>
          <a:p>
            <a:r>
              <a:rPr lang="fi-FI" dirty="0"/>
              <a:t>Suomi ja kestävyysvaje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79B526-57FE-4B5E-A658-BBC23A5D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09751"/>
            <a:ext cx="10458450" cy="4295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900" dirty="0">
                <a:solidFill>
                  <a:schemeClr val="tx1"/>
                </a:solidFill>
              </a:rPr>
              <a:t>Miten </a:t>
            </a:r>
            <a:r>
              <a:rPr lang="fi-FI" sz="1900" b="1" dirty="0">
                <a:solidFill>
                  <a:schemeClr val="tx1"/>
                </a:solidFill>
              </a:rPr>
              <a:t>kestävyysvaje</a:t>
            </a:r>
            <a:r>
              <a:rPr lang="fi-FI" sz="1900" dirty="0">
                <a:solidFill>
                  <a:schemeClr val="tx1"/>
                </a:solidFill>
              </a:rPr>
              <a:t> liittyy Suomeen?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900" dirty="0">
                <a:solidFill>
                  <a:schemeClr val="tx1"/>
                </a:solidFill>
              </a:rPr>
              <a:t>Suomi on velkaantunut viime vuosikymmenien aikana kahden laman takia (1990-luvun lama ja vuoden 2008 finanssikriisi)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900" dirty="0">
                <a:solidFill>
                  <a:schemeClr val="tx1"/>
                </a:solidFill>
              </a:rPr>
              <a:t>Esimerkiksi vuonna 2008 velkaa oli hieman yli 50 miljardia, mutta vuonna 2018 summa on noussut noin 110 miljardiin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900" dirty="0">
                <a:solidFill>
                  <a:schemeClr val="tx1"/>
                </a:solidFill>
              </a:rPr>
              <a:t>Huolestuttavaa on velkaantumisen kova kasvutahti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1900" dirty="0"/>
              <a:t>Erityisesti tulevaisuus näyttää huolestuttavalta, koska Suomessa on paljon vanhuksia. He elävät yhä pidempään, joten heidän eläkkeisiinsä ja terveydenhoitoonsa kuluu paljon rahaa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1900" i="1" dirty="0">
                <a:solidFill>
                  <a:schemeClr val="tx1"/>
                </a:solidFill>
              </a:rPr>
              <a:t>        </a:t>
            </a:r>
            <a:r>
              <a:rPr lang="fi-FI" sz="1900" i="1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Suomessa on nyt jo yli miljoona yli 65-vuotiasta  vuonna 2030 melkein 1,5 miljoonaa</a:t>
            </a:r>
            <a:endParaRPr lang="fi-FI" sz="1900" i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1900" dirty="0"/>
              <a:t>Suomi on ottanut lisää velkaa pärjätäkseen, mutta sitä ei voi tehdä jatkuvasti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9C07BA-F8DE-4E76-A4D2-460E434E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8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852E88-D992-46CC-9F32-81E476FA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4350"/>
            <a:ext cx="7729728" cy="695325"/>
          </a:xfrm>
        </p:spPr>
        <p:txBody>
          <a:bodyPr>
            <a:normAutofit fontScale="90000"/>
          </a:bodyPr>
          <a:lstStyle/>
          <a:p>
            <a:r>
              <a:rPr lang="fi-FI" dirty="0"/>
              <a:t>Kestävyysvaje ja kunnat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63EBB2-B921-4747-B639-50A59FE4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49" y="1562100"/>
            <a:ext cx="10563225" cy="4674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Koska kuntien vastuulla on peruspalveluiden tuottaminen, näkyy kestävyysvaje myös niiden elämässä. Kunta voi pyrkiä vähentämään kestävyysvajetta erilaisin keinoin: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Nostamalla kunnallis- ja kiinteistöveroa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Nostamalla palveluiden käyttömaksuja asiakkaille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Pyrkiä toimimaan tehokkaammin, jotta säästävät rahaa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Yhtiöittäminen (esimerkiksi vesi- ja energialaitosten muuttaminen osakeyhtiöiksi)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Ulkoistamalla palveluitaan, jolloin kunta ei tuota itse palvelua vaan tilaa sen yksityiseltä yritykseltä (esimerkiksi vanhusten palvelutaloista monet ovat yksityisten yritysten omistuksessa)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Tekemällä kuntaliitoksia (pienien kuntien yhdistäminen yhdeksi isoksi)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b="1" dirty="0"/>
              <a:t>Tilanteesta ongelmallisen tekee se, että valtion määräämät lakisääteiset tehtävät ovat lisääntyneet kunnille. Samalla kuitenkin valtion suhteellinen tuki on pienentynyt</a:t>
            </a:r>
          </a:p>
          <a:p>
            <a:pPr marL="0" indent="0" algn="ctr">
              <a:buNone/>
            </a:pPr>
            <a:r>
              <a:rPr lang="fi-FI" b="1" dirty="0"/>
              <a:t>eli</a:t>
            </a:r>
          </a:p>
          <a:p>
            <a:pPr marL="0" indent="0" algn="ctr">
              <a:buNone/>
            </a:pPr>
            <a:r>
              <a:rPr lang="fi-FI" b="1" dirty="0"/>
              <a:t>tuotettava enemmän vähemmällä!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9EB63A-1A9B-4F31-9B48-9BC64341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3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66F33-3C24-4BE6-A830-25394B06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2450"/>
            <a:ext cx="7729728" cy="933450"/>
          </a:xfrm>
        </p:spPr>
        <p:txBody>
          <a:bodyPr/>
          <a:lstStyle/>
          <a:p>
            <a:r>
              <a:rPr lang="fi-FI" dirty="0"/>
              <a:t>Kestävyysvajeen vähentäminen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03F60-28F2-4A7E-9938-66A5681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1790700"/>
            <a:ext cx="9915525" cy="4191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dirty="0"/>
              <a:t>Suomella on erilaisia keinoja pyrkiä vähentämään kestävyysvajetta: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u="sng" dirty="0"/>
              <a:t>Velkaa</a:t>
            </a:r>
            <a:r>
              <a:rPr lang="fi-FI" dirty="0"/>
              <a:t> voi ottaa lisää, mutta sitä ei voi tehdä loputtomasti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u="sng" dirty="0"/>
              <a:t>Verotusta</a:t>
            </a:r>
            <a:r>
              <a:rPr lang="fi-FI" dirty="0"/>
              <a:t> voi nostaa (verotusaste on jo korkea ennestään)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u="sng" dirty="0"/>
              <a:t>Menoja</a:t>
            </a:r>
            <a:r>
              <a:rPr lang="fi-FI" dirty="0"/>
              <a:t> pitää pienentää esimerkiksi säästämällä julkisista palveluista (koulutus, terveydenhoito, vanhustenhoito ja sosiaalipalvelut)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dirty="0"/>
              <a:t>Tarvitaan </a:t>
            </a:r>
            <a:r>
              <a:rPr lang="fi-FI" u="sng" dirty="0"/>
              <a:t>rakenneuudistusta</a:t>
            </a:r>
            <a:r>
              <a:rPr lang="fi-FI" dirty="0"/>
              <a:t> esimerkiksi pidentämällä työuria (valmistuneet nopeammin työelämään, työllisyysasteen ja eläkeiän nostaminen)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dirty="0"/>
              <a:t>Kuntien tuottavuuden parantaminen, jolloin rahaa palveluihin kuluu vähemmän (riskinä heikentynyt laatu)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38FC62B-4ACF-47E8-8A31-E9101DED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2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5F717-DBEA-44F5-803E-F3981424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8175"/>
            <a:ext cx="7729728" cy="847725"/>
          </a:xfrm>
        </p:spPr>
        <p:txBody>
          <a:bodyPr/>
          <a:lstStyle/>
          <a:p>
            <a:r>
              <a:rPr lang="fi-FI" dirty="0"/>
              <a:t>Julkisen talouden kestävyysvaje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9B5C8E-0E5C-4E0C-A8A9-6EE4788D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2247900"/>
            <a:ext cx="9541764" cy="352070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000" dirty="0"/>
              <a:t>Velka ei kuitenkaan automaattisesti tarkoita aina suuria ongelmia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/>
              <a:t>Jos velan ja BKT:n suhde pysyy siedettävänä ja velan korot alhaisina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/>
              <a:t>Jos tuotanto ja tulot kasvavat, talous pyörii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/>
              <a:t>Luotettavat valtiot saavat helpommin lainaa ja korot ovat maltillisemmat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4F999C-5808-4C69-8E7F-51668E9B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4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60E85-F55D-435A-8CAA-FF579DC4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 kuvatehtäviä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5A8F19-9DEF-4E47-B168-45829F4A1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495550"/>
            <a:ext cx="7370064" cy="32444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Tehtävät palautetaan Peda.netiin perjantaina 24.4 klo21 mennessä</a:t>
            </a:r>
          </a:p>
          <a:p>
            <a:pPr marL="0" indent="0">
              <a:buNone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dirty="0"/>
              <a:t>Ohje:</a:t>
            </a:r>
          </a:p>
          <a:p>
            <a:pPr marL="0" indent="0">
              <a:buNone/>
            </a:pPr>
            <a:r>
              <a:rPr lang="fi-FI" b="1" dirty="0"/>
              <a:t>Katso kolme kuvaa ja vastaa niiden kysymyksiin muutamalla sanalla/lauseella.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Huom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! Jos tuntuu, että tämän viikon asiat olivat hankalia, kertaa viikonlopun aikana.  Asia on hyvin tärkeätä, ja tulette varmasti törmäämään siihen vielä tulevaisuudessa! Kokeessa </a:t>
            </a:r>
            <a:r>
              <a:rPr lang="fi-FI">
                <a:solidFill>
                  <a:schemeClr val="accent2">
                    <a:lumMod val="50000"/>
                  </a:schemeClr>
                </a:solidFill>
              </a:rPr>
              <a:t>kysytään varmasti.</a:t>
            </a: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C8DE23-FB1A-4E24-9254-7BD40D93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7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E51AF8-5BF5-43E5-BDA4-9B81BE68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02183"/>
          </a:xfrm>
        </p:spPr>
        <p:txBody>
          <a:bodyPr>
            <a:normAutofit fontScale="90000"/>
          </a:bodyPr>
          <a:lstStyle/>
          <a:p>
            <a:r>
              <a:rPr lang="fi-FI" dirty="0"/>
              <a:t>1. kuva</a:t>
            </a:r>
          </a:p>
        </p:txBody>
      </p:sp>
      <p:pic>
        <p:nvPicPr>
          <p:cNvPr id="8" name="Sisällön paikkamerkki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3A02C8D-7267-4FF7-9C08-A20D4E8A4F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834" y="2638044"/>
            <a:ext cx="5992481" cy="3174915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5475560-4D99-4F39-A9EF-46CB4BBC8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967860" cy="31019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1900" dirty="0"/>
              <a:t>Yli 65-vuotiaiden osuus on kasvamassa, kun taas työikäisten osuus pienenee. 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fi-FI" sz="1900" b="1" dirty="0">
                <a:highlight>
                  <a:srgbClr val="FFFF00"/>
                </a:highlight>
              </a:rPr>
              <a:t>Mikä ongelma tästä seuraa?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i-FI" sz="1900" b="1" dirty="0">
                <a:highlight>
                  <a:srgbClr val="FFFF00"/>
                </a:highlight>
              </a:rPr>
              <a:t>Miten ongelmaa voitaisiin ehkäistä?</a:t>
            </a:r>
          </a:p>
          <a:p>
            <a:pPr marL="0" indent="0">
              <a:lnSpc>
                <a:spcPct val="160000"/>
              </a:lnSpc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300" dirty="0"/>
              <a:t>Kuva: https://www.tat.fi/mika-on-kestavyysvaje-ja-miten-se-selatetaan/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A22668-07BC-432A-90EC-1782DFD0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/>
          <a:lstStyle/>
          <a:p>
            <a:r>
              <a:rPr lang="en-US"/>
              <a:t>YH2 -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4652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661</Words>
  <Application>Microsoft Office PowerPoint</Application>
  <PresentationFormat>Laajakuva</PresentationFormat>
  <Paragraphs>98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Pakkaus</vt:lpstr>
      <vt:lpstr>Julkisen talouden vaikeudet</vt:lpstr>
      <vt:lpstr>Onko 7. ja 8.tunnin asiat hallussa? Ennen kuin siirryt tähän aiheeseen, kertaa kahden aikaisemman tunnin asiat</vt:lpstr>
      <vt:lpstr>Julkisen talouden kestävyysvaje</vt:lpstr>
      <vt:lpstr>Suomi ja kestävyysvaje</vt:lpstr>
      <vt:lpstr>Kestävyysvaje ja kunnat</vt:lpstr>
      <vt:lpstr>Kestävyysvajeen vähentäminen</vt:lpstr>
      <vt:lpstr>Julkisen talouden kestävyysvaje</vt:lpstr>
      <vt:lpstr>Lopuksi kuvatehtäviä</vt:lpstr>
      <vt:lpstr>1. kuva</vt:lpstr>
      <vt:lpstr>2.kuva</vt:lpstr>
      <vt:lpstr>3.kuva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Julkisen talouden vaikeudet</dc:title>
  <dc:creator>Fanni Tainio</dc:creator>
  <cp:lastModifiedBy>Fanni Tainio</cp:lastModifiedBy>
  <cp:revision>13</cp:revision>
  <dcterms:created xsi:type="dcterms:W3CDTF">2020-04-17T18:25:00Z</dcterms:created>
  <dcterms:modified xsi:type="dcterms:W3CDTF">2020-04-20T06:46:18Z</dcterms:modified>
</cp:coreProperties>
</file>