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1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77934-A26F-45CC-BA35-DC47D1C1D1F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10F4C32-1004-49E2-9F0A-DFFC447B1973}">
      <dgm:prSet custT="1"/>
      <dgm:spPr/>
      <dgm:t>
        <a:bodyPr/>
        <a:lstStyle/>
        <a:p>
          <a:r>
            <a:rPr lang="fi-FI" sz="1200" dirty="0"/>
            <a:t>Hyvässä verotusjärjestelmässä on laaja pohja: useita asioita verotetaan maltillisesti, eikä harvoja kohteita ankarasti</a:t>
          </a:r>
          <a:endParaRPr lang="en-US" sz="1200" dirty="0"/>
        </a:p>
      </dgm:t>
    </dgm:pt>
    <dgm:pt modelId="{5F53472C-5E36-446E-B6EF-23C815D04F5E}" type="parTrans" cxnId="{0B57A987-AFA7-4663-8538-649B70655EE3}">
      <dgm:prSet/>
      <dgm:spPr/>
      <dgm:t>
        <a:bodyPr/>
        <a:lstStyle/>
        <a:p>
          <a:endParaRPr lang="en-US"/>
        </a:p>
      </dgm:t>
    </dgm:pt>
    <dgm:pt modelId="{A1ACD91C-BA7E-4426-A421-930DC7BBF00F}" type="sibTrans" cxnId="{0B57A987-AFA7-4663-8538-649B70655EE3}">
      <dgm:prSet/>
      <dgm:spPr/>
      <dgm:t>
        <a:bodyPr/>
        <a:lstStyle/>
        <a:p>
          <a:endParaRPr lang="en-US"/>
        </a:p>
      </dgm:t>
    </dgm:pt>
    <dgm:pt modelId="{FFBD429E-E526-46E1-8282-B7DB1FB39D21}">
      <dgm:prSet custT="1"/>
      <dgm:spPr/>
      <dgm:t>
        <a:bodyPr/>
        <a:lstStyle/>
        <a:p>
          <a:r>
            <a:rPr lang="fi-FI" sz="1200" dirty="0"/>
            <a:t>Liian korkea verotus ehkäisee ihmisten taloudellista toimeliaisuutta, mikä vähentää valtion saamia verotuloja. Esimerkkejä:</a:t>
          </a:r>
          <a:endParaRPr lang="en-US" sz="1200" dirty="0"/>
        </a:p>
      </dgm:t>
    </dgm:pt>
    <dgm:pt modelId="{1CF9F9FC-EBF9-4469-AA6B-6D7C5ABA43B5}" type="parTrans" cxnId="{9A3C611F-3F78-4336-93D5-071EF41639FD}">
      <dgm:prSet/>
      <dgm:spPr/>
      <dgm:t>
        <a:bodyPr/>
        <a:lstStyle/>
        <a:p>
          <a:endParaRPr lang="en-US"/>
        </a:p>
      </dgm:t>
    </dgm:pt>
    <dgm:pt modelId="{0B74969A-93D8-46D6-B059-FB33AF27E06C}" type="sibTrans" cxnId="{9A3C611F-3F78-4336-93D5-071EF41639FD}">
      <dgm:prSet/>
      <dgm:spPr/>
      <dgm:t>
        <a:bodyPr/>
        <a:lstStyle/>
        <a:p>
          <a:endParaRPr lang="en-US"/>
        </a:p>
      </dgm:t>
    </dgm:pt>
    <dgm:pt modelId="{E822C49B-8EE3-485F-8158-98DE260789D4}">
      <dgm:prSet custT="1"/>
      <dgm:spPr/>
      <dgm:t>
        <a:bodyPr/>
        <a:lstStyle/>
        <a:p>
          <a:r>
            <a:rPr lang="fi-FI" sz="1200" dirty="0">
              <a:sym typeface="Wingdings" panose="05000000000000000000" pitchFamily="2" charset="2"/>
            </a:rPr>
            <a:t></a:t>
          </a:r>
          <a:r>
            <a:rPr lang="fi-FI" sz="1200" dirty="0"/>
            <a:t> Jos työstä verotetaan paljon, kiinnostus tehdä töitä vähenee</a:t>
          </a:r>
          <a:endParaRPr lang="en-US" sz="1200" dirty="0"/>
        </a:p>
      </dgm:t>
    </dgm:pt>
    <dgm:pt modelId="{466973D3-D98E-42EF-B12F-7092BE746F71}" type="parTrans" cxnId="{F47472B6-8371-4FC7-91EE-94EA1C443664}">
      <dgm:prSet/>
      <dgm:spPr/>
      <dgm:t>
        <a:bodyPr/>
        <a:lstStyle/>
        <a:p>
          <a:endParaRPr lang="en-US"/>
        </a:p>
      </dgm:t>
    </dgm:pt>
    <dgm:pt modelId="{D8E9A794-48B5-4871-83EA-984CC76C2C88}" type="sibTrans" cxnId="{F47472B6-8371-4FC7-91EE-94EA1C443664}">
      <dgm:prSet/>
      <dgm:spPr/>
      <dgm:t>
        <a:bodyPr/>
        <a:lstStyle/>
        <a:p>
          <a:endParaRPr lang="en-US"/>
        </a:p>
      </dgm:t>
    </dgm:pt>
    <dgm:pt modelId="{237DA683-8398-4DDE-B69D-8F7D2A4B9D86}">
      <dgm:prSet custT="1"/>
      <dgm:spPr/>
      <dgm:t>
        <a:bodyPr/>
        <a:lstStyle/>
        <a:p>
          <a:r>
            <a:rPr lang="fi-FI" sz="1200" dirty="0">
              <a:sym typeface="Wingdings" panose="05000000000000000000" pitchFamily="2" charset="2"/>
            </a:rPr>
            <a:t></a:t>
          </a:r>
          <a:r>
            <a:rPr lang="fi-FI" sz="1200" dirty="0"/>
            <a:t> Jos yrittäjät joutuvat maksamaan paljon veroja, kiinnostus yrittäjyyteen vähenee</a:t>
          </a:r>
          <a:endParaRPr lang="en-US" sz="1200" dirty="0"/>
        </a:p>
      </dgm:t>
    </dgm:pt>
    <dgm:pt modelId="{B0B44042-BAB1-48EF-9551-42D85508E972}" type="parTrans" cxnId="{40C52C53-0CC3-4483-B961-D3A89088F449}">
      <dgm:prSet/>
      <dgm:spPr/>
      <dgm:t>
        <a:bodyPr/>
        <a:lstStyle/>
        <a:p>
          <a:endParaRPr lang="en-US"/>
        </a:p>
      </dgm:t>
    </dgm:pt>
    <dgm:pt modelId="{42BDCB26-E39A-40D2-9683-ADABED5E3D49}" type="sibTrans" cxnId="{40C52C53-0CC3-4483-B961-D3A89088F449}">
      <dgm:prSet/>
      <dgm:spPr/>
      <dgm:t>
        <a:bodyPr/>
        <a:lstStyle/>
        <a:p>
          <a:endParaRPr lang="en-US"/>
        </a:p>
      </dgm:t>
    </dgm:pt>
    <dgm:pt modelId="{3E5B59DE-C05D-4A24-9017-BEDBAACE178F}">
      <dgm:prSet custT="1"/>
      <dgm:spPr/>
      <dgm:t>
        <a:bodyPr/>
        <a:lstStyle/>
        <a:p>
          <a:r>
            <a:rPr lang="fi-FI" sz="1200" dirty="0">
              <a:sym typeface="Wingdings" panose="05000000000000000000" pitchFamily="2" charset="2"/>
            </a:rPr>
            <a:t></a:t>
          </a:r>
          <a:r>
            <a:rPr lang="fi-FI" sz="1200" dirty="0"/>
            <a:t> Jos tuotteissa on korkea arvonlisävero, tuotteiden hinnat nousevat (vaikuttaa ostopäätökseen)</a:t>
          </a:r>
          <a:endParaRPr lang="en-US" sz="1200" dirty="0"/>
        </a:p>
      </dgm:t>
    </dgm:pt>
    <dgm:pt modelId="{29869890-F8D3-4C85-8691-4367280C9921}" type="parTrans" cxnId="{939618F2-086E-442A-BA9F-EAB945B63F43}">
      <dgm:prSet/>
      <dgm:spPr/>
      <dgm:t>
        <a:bodyPr/>
        <a:lstStyle/>
        <a:p>
          <a:endParaRPr lang="en-US"/>
        </a:p>
      </dgm:t>
    </dgm:pt>
    <dgm:pt modelId="{C3EE93EC-7937-4A26-BC94-5677D927BF1A}" type="sibTrans" cxnId="{939618F2-086E-442A-BA9F-EAB945B63F43}">
      <dgm:prSet/>
      <dgm:spPr/>
      <dgm:t>
        <a:bodyPr/>
        <a:lstStyle/>
        <a:p>
          <a:endParaRPr lang="en-US"/>
        </a:p>
      </dgm:t>
    </dgm:pt>
    <dgm:pt modelId="{9C3BA908-33C4-473C-B7DE-BC9E4A29AEBF}">
      <dgm:prSet custT="1"/>
      <dgm:spPr/>
      <dgm:t>
        <a:bodyPr/>
        <a:lstStyle/>
        <a:p>
          <a:r>
            <a:rPr lang="fi-FI" sz="1200" dirty="0"/>
            <a:t>Suomi tarvitsee kuitenkin paljon verotuloja, jos haluaa ylläpitää asukkailleen laadukkaita palveluita. Hyvinvointiyhteiskunta on kallis</a:t>
          </a:r>
          <a:r>
            <a:rPr lang="fi-FI" sz="1100" dirty="0"/>
            <a:t>!</a:t>
          </a:r>
          <a:endParaRPr lang="en-US" sz="1100" dirty="0"/>
        </a:p>
      </dgm:t>
    </dgm:pt>
    <dgm:pt modelId="{56213A56-7B65-47B3-99CC-3CB75EE2F194}" type="parTrans" cxnId="{50A29D40-FE78-403A-A6BF-E029A74E8FFF}">
      <dgm:prSet/>
      <dgm:spPr/>
      <dgm:t>
        <a:bodyPr/>
        <a:lstStyle/>
        <a:p>
          <a:endParaRPr lang="en-US"/>
        </a:p>
      </dgm:t>
    </dgm:pt>
    <dgm:pt modelId="{6611F057-74D6-497C-872F-0E5B4A20823F}" type="sibTrans" cxnId="{50A29D40-FE78-403A-A6BF-E029A74E8FFF}">
      <dgm:prSet/>
      <dgm:spPr/>
      <dgm:t>
        <a:bodyPr/>
        <a:lstStyle/>
        <a:p>
          <a:endParaRPr lang="en-US"/>
        </a:p>
      </dgm:t>
    </dgm:pt>
    <dgm:pt modelId="{F7A6BFF8-8F91-4C9A-9ECA-9D9D76B5F4FC}" type="pres">
      <dgm:prSet presAssocID="{46B77934-A26F-45CC-BA35-DC47D1C1D1FC}" presName="root" presStyleCnt="0">
        <dgm:presLayoutVars>
          <dgm:dir/>
          <dgm:resizeHandles val="exact"/>
        </dgm:presLayoutVars>
      </dgm:prSet>
      <dgm:spPr/>
    </dgm:pt>
    <dgm:pt modelId="{56E3EF61-2353-4ABE-9B77-AE82F9AFF528}" type="pres">
      <dgm:prSet presAssocID="{810F4C32-1004-49E2-9F0A-DFFC447B1973}" presName="compNode" presStyleCnt="0"/>
      <dgm:spPr/>
    </dgm:pt>
    <dgm:pt modelId="{9665DE7D-256B-418B-9E95-3946CBA9486C}" type="pres">
      <dgm:prSet presAssocID="{810F4C32-1004-49E2-9F0A-DFFC447B197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9600476B-22A9-4797-904B-E01A1D331DDE}" type="pres">
      <dgm:prSet presAssocID="{810F4C32-1004-49E2-9F0A-DFFC447B1973}" presName="spaceRect" presStyleCnt="0"/>
      <dgm:spPr/>
    </dgm:pt>
    <dgm:pt modelId="{1EA0053F-3E6C-40A2-9951-6058F9D23A76}" type="pres">
      <dgm:prSet presAssocID="{810F4C32-1004-49E2-9F0A-DFFC447B1973}" presName="textRect" presStyleLbl="revTx" presStyleIdx="0" presStyleCnt="6">
        <dgm:presLayoutVars>
          <dgm:chMax val="1"/>
          <dgm:chPref val="1"/>
        </dgm:presLayoutVars>
      </dgm:prSet>
      <dgm:spPr/>
    </dgm:pt>
    <dgm:pt modelId="{C3FC077C-83F1-44F1-B831-09D9CFCC1B5E}" type="pres">
      <dgm:prSet presAssocID="{A1ACD91C-BA7E-4426-A421-930DC7BBF00F}" presName="sibTrans" presStyleCnt="0"/>
      <dgm:spPr/>
    </dgm:pt>
    <dgm:pt modelId="{42242B72-8AAA-4048-9AEE-3F1F9D66C26B}" type="pres">
      <dgm:prSet presAssocID="{FFBD429E-E526-46E1-8282-B7DB1FB39D21}" presName="compNode" presStyleCnt="0"/>
      <dgm:spPr/>
    </dgm:pt>
    <dgm:pt modelId="{374096A4-D1F6-4CB1-B982-21E9457809C2}" type="pres">
      <dgm:prSet presAssocID="{FFBD429E-E526-46E1-8282-B7DB1FB39D2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B51231D0-4B34-44CB-8135-522D6306CB15}" type="pres">
      <dgm:prSet presAssocID="{FFBD429E-E526-46E1-8282-B7DB1FB39D21}" presName="spaceRect" presStyleCnt="0"/>
      <dgm:spPr/>
    </dgm:pt>
    <dgm:pt modelId="{C8D51667-7CD1-4438-A020-4A7BEBFDD1AB}" type="pres">
      <dgm:prSet presAssocID="{FFBD429E-E526-46E1-8282-B7DB1FB39D21}" presName="textRect" presStyleLbl="revTx" presStyleIdx="1" presStyleCnt="6">
        <dgm:presLayoutVars>
          <dgm:chMax val="1"/>
          <dgm:chPref val="1"/>
        </dgm:presLayoutVars>
      </dgm:prSet>
      <dgm:spPr/>
    </dgm:pt>
    <dgm:pt modelId="{ED92FE23-1159-4806-A2E3-0403A2FF4FE7}" type="pres">
      <dgm:prSet presAssocID="{0B74969A-93D8-46D6-B059-FB33AF27E06C}" presName="sibTrans" presStyleCnt="0"/>
      <dgm:spPr/>
    </dgm:pt>
    <dgm:pt modelId="{F49B6B50-5BF9-4279-BEE8-91674A5EF89E}" type="pres">
      <dgm:prSet presAssocID="{E822C49B-8EE3-485F-8158-98DE260789D4}" presName="compNode" presStyleCnt="0"/>
      <dgm:spPr/>
    </dgm:pt>
    <dgm:pt modelId="{CB389554-F0B5-43C1-A94E-879CB0DBD1A7}" type="pres">
      <dgm:prSet presAssocID="{E822C49B-8EE3-485F-8158-98DE260789D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D857F3B7-2AEF-4F02-B486-83B0C26C37FB}" type="pres">
      <dgm:prSet presAssocID="{E822C49B-8EE3-485F-8158-98DE260789D4}" presName="spaceRect" presStyleCnt="0"/>
      <dgm:spPr/>
    </dgm:pt>
    <dgm:pt modelId="{33F5A4B1-B8F7-49A3-A5A4-1E3B0F6B9F1C}" type="pres">
      <dgm:prSet presAssocID="{E822C49B-8EE3-485F-8158-98DE260789D4}" presName="textRect" presStyleLbl="revTx" presStyleIdx="2" presStyleCnt="6">
        <dgm:presLayoutVars>
          <dgm:chMax val="1"/>
          <dgm:chPref val="1"/>
        </dgm:presLayoutVars>
      </dgm:prSet>
      <dgm:spPr/>
    </dgm:pt>
    <dgm:pt modelId="{C05005F9-77A0-425D-AF62-2703A885D4D7}" type="pres">
      <dgm:prSet presAssocID="{D8E9A794-48B5-4871-83EA-984CC76C2C88}" presName="sibTrans" presStyleCnt="0"/>
      <dgm:spPr/>
    </dgm:pt>
    <dgm:pt modelId="{2EE74576-0F78-4CAC-AF92-530F5A7FE30E}" type="pres">
      <dgm:prSet presAssocID="{237DA683-8398-4DDE-B69D-8F7D2A4B9D86}" presName="compNode" presStyleCnt="0"/>
      <dgm:spPr/>
    </dgm:pt>
    <dgm:pt modelId="{B2F7EAB2-0B5D-4066-9025-8D5EADBB0712}" type="pres">
      <dgm:prSet presAssocID="{237DA683-8398-4DDE-B69D-8F7D2A4B9D8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1132A8B2-A2A2-40DB-8634-9B28B1D063CB}" type="pres">
      <dgm:prSet presAssocID="{237DA683-8398-4DDE-B69D-8F7D2A4B9D86}" presName="spaceRect" presStyleCnt="0"/>
      <dgm:spPr/>
    </dgm:pt>
    <dgm:pt modelId="{FC42476D-41D4-40A5-A522-F8E58E6A7BFE}" type="pres">
      <dgm:prSet presAssocID="{237DA683-8398-4DDE-B69D-8F7D2A4B9D86}" presName="textRect" presStyleLbl="revTx" presStyleIdx="3" presStyleCnt="6">
        <dgm:presLayoutVars>
          <dgm:chMax val="1"/>
          <dgm:chPref val="1"/>
        </dgm:presLayoutVars>
      </dgm:prSet>
      <dgm:spPr/>
    </dgm:pt>
    <dgm:pt modelId="{0460BDB1-7DB8-4F23-A83D-BBEF044ADBF5}" type="pres">
      <dgm:prSet presAssocID="{42BDCB26-E39A-40D2-9683-ADABED5E3D49}" presName="sibTrans" presStyleCnt="0"/>
      <dgm:spPr/>
    </dgm:pt>
    <dgm:pt modelId="{61092EDD-1D94-4AC8-B071-7906573B1AA4}" type="pres">
      <dgm:prSet presAssocID="{3E5B59DE-C05D-4A24-9017-BEDBAACE178F}" presName="compNode" presStyleCnt="0"/>
      <dgm:spPr/>
    </dgm:pt>
    <dgm:pt modelId="{0590ADE3-A328-4690-BC5E-F0DAE6C8BDF5}" type="pres">
      <dgm:prSet presAssocID="{3E5B59DE-C05D-4A24-9017-BEDBAACE178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ified Brand"/>
        </a:ext>
      </dgm:extLst>
    </dgm:pt>
    <dgm:pt modelId="{A13678F0-1786-4A16-AE22-D81FEFE416F1}" type="pres">
      <dgm:prSet presAssocID="{3E5B59DE-C05D-4A24-9017-BEDBAACE178F}" presName="spaceRect" presStyleCnt="0"/>
      <dgm:spPr/>
    </dgm:pt>
    <dgm:pt modelId="{1BC86870-6283-4BA5-BBDE-97F8224F7080}" type="pres">
      <dgm:prSet presAssocID="{3E5B59DE-C05D-4A24-9017-BEDBAACE178F}" presName="textRect" presStyleLbl="revTx" presStyleIdx="4" presStyleCnt="6">
        <dgm:presLayoutVars>
          <dgm:chMax val="1"/>
          <dgm:chPref val="1"/>
        </dgm:presLayoutVars>
      </dgm:prSet>
      <dgm:spPr/>
    </dgm:pt>
    <dgm:pt modelId="{78CBADEB-A546-4F07-9181-893F0F459261}" type="pres">
      <dgm:prSet presAssocID="{C3EE93EC-7937-4A26-BC94-5677D927BF1A}" presName="sibTrans" presStyleCnt="0"/>
      <dgm:spPr/>
    </dgm:pt>
    <dgm:pt modelId="{8F00DDA4-7892-4223-828C-EE4C966C7F0A}" type="pres">
      <dgm:prSet presAssocID="{9C3BA908-33C4-473C-B7DE-BC9E4A29AEBF}" presName="compNode" presStyleCnt="0"/>
      <dgm:spPr/>
    </dgm:pt>
    <dgm:pt modelId="{5857A0E9-1F0E-4B15-954C-A70FD5ACFC9E}" type="pres">
      <dgm:prSet presAssocID="{9C3BA908-33C4-473C-B7DE-BC9E4A29AEB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boarding"/>
        </a:ext>
      </dgm:extLst>
    </dgm:pt>
    <dgm:pt modelId="{7CC48916-AB97-437F-B010-FF077EC7C4E1}" type="pres">
      <dgm:prSet presAssocID="{9C3BA908-33C4-473C-B7DE-BC9E4A29AEBF}" presName="spaceRect" presStyleCnt="0"/>
      <dgm:spPr/>
    </dgm:pt>
    <dgm:pt modelId="{F5CC1922-DE68-40AC-A4FF-284E5D6E084B}" type="pres">
      <dgm:prSet presAssocID="{9C3BA908-33C4-473C-B7DE-BC9E4A29AEB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D408008-E951-4879-B4B0-86F7694374D5}" type="presOf" srcId="{237DA683-8398-4DDE-B69D-8F7D2A4B9D86}" destId="{FC42476D-41D4-40A5-A522-F8E58E6A7BFE}" srcOrd="0" destOrd="0" presId="urn:microsoft.com/office/officeart/2018/2/layout/IconLabelList"/>
    <dgm:cxn modelId="{C6E7700A-FCE3-4EEB-A35C-147CECBB81DB}" type="presOf" srcId="{46B77934-A26F-45CC-BA35-DC47D1C1D1FC}" destId="{F7A6BFF8-8F91-4C9A-9ECA-9D9D76B5F4FC}" srcOrd="0" destOrd="0" presId="urn:microsoft.com/office/officeart/2018/2/layout/IconLabelList"/>
    <dgm:cxn modelId="{9A3C611F-3F78-4336-93D5-071EF41639FD}" srcId="{46B77934-A26F-45CC-BA35-DC47D1C1D1FC}" destId="{FFBD429E-E526-46E1-8282-B7DB1FB39D21}" srcOrd="1" destOrd="0" parTransId="{1CF9F9FC-EBF9-4469-AA6B-6D7C5ABA43B5}" sibTransId="{0B74969A-93D8-46D6-B059-FB33AF27E06C}"/>
    <dgm:cxn modelId="{50A29D40-FE78-403A-A6BF-E029A74E8FFF}" srcId="{46B77934-A26F-45CC-BA35-DC47D1C1D1FC}" destId="{9C3BA908-33C4-473C-B7DE-BC9E4A29AEBF}" srcOrd="5" destOrd="0" parTransId="{56213A56-7B65-47B3-99CC-3CB75EE2F194}" sibTransId="{6611F057-74D6-497C-872F-0E5B4A20823F}"/>
    <dgm:cxn modelId="{61CFD961-5C4D-4408-8FD6-10EDD5FCAA95}" type="presOf" srcId="{810F4C32-1004-49E2-9F0A-DFFC447B1973}" destId="{1EA0053F-3E6C-40A2-9951-6058F9D23A76}" srcOrd="0" destOrd="0" presId="urn:microsoft.com/office/officeart/2018/2/layout/IconLabelList"/>
    <dgm:cxn modelId="{34585544-388F-4FD0-BF88-4887E06A32A6}" type="presOf" srcId="{9C3BA908-33C4-473C-B7DE-BC9E4A29AEBF}" destId="{F5CC1922-DE68-40AC-A4FF-284E5D6E084B}" srcOrd="0" destOrd="0" presId="urn:microsoft.com/office/officeart/2018/2/layout/IconLabelList"/>
    <dgm:cxn modelId="{40C52C53-0CC3-4483-B961-D3A89088F449}" srcId="{46B77934-A26F-45CC-BA35-DC47D1C1D1FC}" destId="{237DA683-8398-4DDE-B69D-8F7D2A4B9D86}" srcOrd="3" destOrd="0" parTransId="{B0B44042-BAB1-48EF-9551-42D85508E972}" sibTransId="{42BDCB26-E39A-40D2-9683-ADABED5E3D49}"/>
    <dgm:cxn modelId="{0B57A987-AFA7-4663-8538-649B70655EE3}" srcId="{46B77934-A26F-45CC-BA35-DC47D1C1D1FC}" destId="{810F4C32-1004-49E2-9F0A-DFFC447B1973}" srcOrd="0" destOrd="0" parTransId="{5F53472C-5E36-446E-B6EF-23C815D04F5E}" sibTransId="{A1ACD91C-BA7E-4426-A421-930DC7BBF00F}"/>
    <dgm:cxn modelId="{10924A98-E9C1-45EC-A938-542B6778CD08}" type="presOf" srcId="{FFBD429E-E526-46E1-8282-B7DB1FB39D21}" destId="{C8D51667-7CD1-4438-A020-4A7BEBFDD1AB}" srcOrd="0" destOrd="0" presId="urn:microsoft.com/office/officeart/2018/2/layout/IconLabelList"/>
    <dgm:cxn modelId="{FBC54AA2-FBDB-489B-ACDF-8BB9128C8CB3}" type="presOf" srcId="{E822C49B-8EE3-485F-8158-98DE260789D4}" destId="{33F5A4B1-B8F7-49A3-A5A4-1E3B0F6B9F1C}" srcOrd="0" destOrd="0" presId="urn:microsoft.com/office/officeart/2018/2/layout/IconLabelList"/>
    <dgm:cxn modelId="{F47472B6-8371-4FC7-91EE-94EA1C443664}" srcId="{46B77934-A26F-45CC-BA35-DC47D1C1D1FC}" destId="{E822C49B-8EE3-485F-8158-98DE260789D4}" srcOrd="2" destOrd="0" parTransId="{466973D3-D98E-42EF-B12F-7092BE746F71}" sibTransId="{D8E9A794-48B5-4871-83EA-984CC76C2C88}"/>
    <dgm:cxn modelId="{939618F2-086E-442A-BA9F-EAB945B63F43}" srcId="{46B77934-A26F-45CC-BA35-DC47D1C1D1FC}" destId="{3E5B59DE-C05D-4A24-9017-BEDBAACE178F}" srcOrd="4" destOrd="0" parTransId="{29869890-F8D3-4C85-8691-4367280C9921}" sibTransId="{C3EE93EC-7937-4A26-BC94-5677D927BF1A}"/>
    <dgm:cxn modelId="{2B4908F5-A8DB-48E6-A941-414C05613B8F}" type="presOf" srcId="{3E5B59DE-C05D-4A24-9017-BEDBAACE178F}" destId="{1BC86870-6283-4BA5-BBDE-97F8224F7080}" srcOrd="0" destOrd="0" presId="urn:microsoft.com/office/officeart/2018/2/layout/IconLabelList"/>
    <dgm:cxn modelId="{0130791B-1C99-4621-A9D3-96C9A3C7F29A}" type="presParOf" srcId="{F7A6BFF8-8F91-4C9A-9ECA-9D9D76B5F4FC}" destId="{56E3EF61-2353-4ABE-9B77-AE82F9AFF528}" srcOrd="0" destOrd="0" presId="urn:microsoft.com/office/officeart/2018/2/layout/IconLabelList"/>
    <dgm:cxn modelId="{4501FC12-2408-4830-9437-56D437243F3B}" type="presParOf" srcId="{56E3EF61-2353-4ABE-9B77-AE82F9AFF528}" destId="{9665DE7D-256B-418B-9E95-3946CBA9486C}" srcOrd="0" destOrd="0" presId="urn:microsoft.com/office/officeart/2018/2/layout/IconLabelList"/>
    <dgm:cxn modelId="{0F925854-C0D9-4380-835F-90F2B0771FF7}" type="presParOf" srcId="{56E3EF61-2353-4ABE-9B77-AE82F9AFF528}" destId="{9600476B-22A9-4797-904B-E01A1D331DDE}" srcOrd="1" destOrd="0" presId="urn:microsoft.com/office/officeart/2018/2/layout/IconLabelList"/>
    <dgm:cxn modelId="{9F868609-0000-47AE-948E-69F10216BE5D}" type="presParOf" srcId="{56E3EF61-2353-4ABE-9B77-AE82F9AFF528}" destId="{1EA0053F-3E6C-40A2-9951-6058F9D23A76}" srcOrd="2" destOrd="0" presId="urn:microsoft.com/office/officeart/2018/2/layout/IconLabelList"/>
    <dgm:cxn modelId="{7C601AF1-C0DC-4B8C-B80A-3E5C8CD46EB7}" type="presParOf" srcId="{F7A6BFF8-8F91-4C9A-9ECA-9D9D76B5F4FC}" destId="{C3FC077C-83F1-44F1-B831-09D9CFCC1B5E}" srcOrd="1" destOrd="0" presId="urn:microsoft.com/office/officeart/2018/2/layout/IconLabelList"/>
    <dgm:cxn modelId="{0A81D274-D4C7-4501-8A4D-2075501123CB}" type="presParOf" srcId="{F7A6BFF8-8F91-4C9A-9ECA-9D9D76B5F4FC}" destId="{42242B72-8AAA-4048-9AEE-3F1F9D66C26B}" srcOrd="2" destOrd="0" presId="urn:microsoft.com/office/officeart/2018/2/layout/IconLabelList"/>
    <dgm:cxn modelId="{1E02357F-1E3C-4D8E-AF82-C85C6224479C}" type="presParOf" srcId="{42242B72-8AAA-4048-9AEE-3F1F9D66C26B}" destId="{374096A4-D1F6-4CB1-B982-21E9457809C2}" srcOrd="0" destOrd="0" presId="urn:microsoft.com/office/officeart/2018/2/layout/IconLabelList"/>
    <dgm:cxn modelId="{BF16ED13-D7DE-4D7A-9062-A5454596AAE3}" type="presParOf" srcId="{42242B72-8AAA-4048-9AEE-3F1F9D66C26B}" destId="{B51231D0-4B34-44CB-8135-522D6306CB15}" srcOrd="1" destOrd="0" presId="urn:microsoft.com/office/officeart/2018/2/layout/IconLabelList"/>
    <dgm:cxn modelId="{25DAD8F8-7573-4133-A0C4-4D72058F40A3}" type="presParOf" srcId="{42242B72-8AAA-4048-9AEE-3F1F9D66C26B}" destId="{C8D51667-7CD1-4438-A020-4A7BEBFDD1AB}" srcOrd="2" destOrd="0" presId="urn:microsoft.com/office/officeart/2018/2/layout/IconLabelList"/>
    <dgm:cxn modelId="{C7EAA370-FFC5-4D39-B6A6-7B07D3CE7A17}" type="presParOf" srcId="{F7A6BFF8-8F91-4C9A-9ECA-9D9D76B5F4FC}" destId="{ED92FE23-1159-4806-A2E3-0403A2FF4FE7}" srcOrd="3" destOrd="0" presId="urn:microsoft.com/office/officeart/2018/2/layout/IconLabelList"/>
    <dgm:cxn modelId="{1102E62B-8809-478B-BB23-CF64607C445F}" type="presParOf" srcId="{F7A6BFF8-8F91-4C9A-9ECA-9D9D76B5F4FC}" destId="{F49B6B50-5BF9-4279-BEE8-91674A5EF89E}" srcOrd="4" destOrd="0" presId="urn:microsoft.com/office/officeart/2018/2/layout/IconLabelList"/>
    <dgm:cxn modelId="{F91D4F89-A20E-48BF-A74F-1DCE974DDF9F}" type="presParOf" srcId="{F49B6B50-5BF9-4279-BEE8-91674A5EF89E}" destId="{CB389554-F0B5-43C1-A94E-879CB0DBD1A7}" srcOrd="0" destOrd="0" presId="urn:microsoft.com/office/officeart/2018/2/layout/IconLabelList"/>
    <dgm:cxn modelId="{AA1B00CD-4E65-4173-8A8E-DF8FC482E2AA}" type="presParOf" srcId="{F49B6B50-5BF9-4279-BEE8-91674A5EF89E}" destId="{D857F3B7-2AEF-4F02-B486-83B0C26C37FB}" srcOrd="1" destOrd="0" presId="urn:microsoft.com/office/officeart/2018/2/layout/IconLabelList"/>
    <dgm:cxn modelId="{0C6CC9B0-A2DA-4AF6-B60D-6EF4F0429027}" type="presParOf" srcId="{F49B6B50-5BF9-4279-BEE8-91674A5EF89E}" destId="{33F5A4B1-B8F7-49A3-A5A4-1E3B0F6B9F1C}" srcOrd="2" destOrd="0" presId="urn:microsoft.com/office/officeart/2018/2/layout/IconLabelList"/>
    <dgm:cxn modelId="{90FA5AEC-46A7-409E-B061-D3F2F1ACF572}" type="presParOf" srcId="{F7A6BFF8-8F91-4C9A-9ECA-9D9D76B5F4FC}" destId="{C05005F9-77A0-425D-AF62-2703A885D4D7}" srcOrd="5" destOrd="0" presId="urn:microsoft.com/office/officeart/2018/2/layout/IconLabelList"/>
    <dgm:cxn modelId="{6782999E-94F4-4107-B649-250C50673CF8}" type="presParOf" srcId="{F7A6BFF8-8F91-4C9A-9ECA-9D9D76B5F4FC}" destId="{2EE74576-0F78-4CAC-AF92-530F5A7FE30E}" srcOrd="6" destOrd="0" presId="urn:microsoft.com/office/officeart/2018/2/layout/IconLabelList"/>
    <dgm:cxn modelId="{9F342E84-745A-4FB1-BC5A-D83FC79897AC}" type="presParOf" srcId="{2EE74576-0F78-4CAC-AF92-530F5A7FE30E}" destId="{B2F7EAB2-0B5D-4066-9025-8D5EADBB0712}" srcOrd="0" destOrd="0" presId="urn:microsoft.com/office/officeart/2018/2/layout/IconLabelList"/>
    <dgm:cxn modelId="{5BC97E75-7640-4B5A-87AC-A0439B37F5A2}" type="presParOf" srcId="{2EE74576-0F78-4CAC-AF92-530F5A7FE30E}" destId="{1132A8B2-A2A2-40DB-8634-9B28B1D063CB}" srcOrd="1" destOrd="0" presId="urn:microsoft.com/office/officeart/2018/2/layout/IconLabelList"/>
    <dgm:cxn modelId="{AECC7137-DC84-430F-B323-C52884D14E75}" type="presParOf" srcId="{2EE74576-0F78-4CAC-AF92-530F5A7FE30E}" destId="{FC42476D-41D4-40A5-A522-F8E58E6A7BFE}" srcOrd="2" destOrd="0" presId="urn:microsoft.com/office/officeart/2018/2/layout/IconLabelList"/>
    <dgm:cxn modelId="{C60FB47D-47AE-4D93-88A7-7574354A6EA9}" type="presParOf" srcId="{F7A6BFF8-8F91-4C9A-9ECA-9D9D76B5F4FC}" destId="{0460BDB1-7DB8-4F23-A83D-BBEF044ADBF5}" srcOrd="7" destOrd="0" presId="urn:microsoft.com/office/officeart/2018/2/layout/IconLabelList"/>
    <dgm:cxn modelId="{B4C9332D-C3D7-4B2B-877E-A58C6EFB0BC0}" type="presParOf" srcId="{F7A6BFF8-8F91-4C9A-9ECA-9D9D76B5F4FC}" destId="{61092EDD-1D94-4AC8-B071-7906573B1AA4}" srcOrd="8" destOrd="0" presId="urn:microsoft.com/office/officeart/2018/2/layout/IconLabelList"/>
    <dgm:cxn modelId="{0D31C98B-AD70-448E-960D-1E7AFF20E0A2}" type="presParOf" srcId="{61092EDD-1D94-4AC8-B071-7906573B1AA4}" destId="{0590ADE3-A328-4690-BC5E-F0DAE6C8BDF5}" srcOrd="0" destOrd="0" presId="urn:microsoft.com/office/officeart/2018/2/layout/IconLabelList"/>
    <dgm:cxn modelId="{2BDDDDFC-0F2F-4A6B-B3B0-A54CBC922E1E}" type="presParOf" srcId="{61092EDD-1D94-4AC8-B071-7906573B1AA4}" destId="{A13678F0-1786-4A16-AE22-D81FEFE416F1}" srcOrd="1" destOrd="0" presId="urn:microsoft.com/office/officeart/2018/2/layout/IconLabelList"/>
    <dgm:cxn modelId="{70DF963E-7073-4ED7-B794-D2174315E44E}" type="presParOf" srcId="{61092EDD-1D94-4AC8-B071-7906573B1AA4}" destId="{1BC86870-6283-4BA5-BBDE-97F8224F7080}" srcOrd="2" destOrd="0" presId="urn:microsoft.com/office/officeart/2018/2/layout/IconLabelList"/>
    <dgm:cxn modelId="{1EE32462-2755-4ABA-9CBA-0C34CB77A1C9}" type="presParOf" srcId="{F7A6BFF8-8F91-4C9A-9ECA-9D9D76B5F4FC}" destId="{78CBADEB-A546-4F07-9181-893F0F459261}" srcOrd="9" destOrd="0" presId="urn:microsoft.com/office/officeart/2018/2/layout/IconLabelList"/>
    <dgm:cxn modelId="{0E256423-229E-4849-96C9-6F71FAFF0703}" type="presParOf" srcId="{F7A6BFF8-8F91-4C9A-9ECA-9D9D76B5F4FC}" destId="{8F00DDA4-7892-4223-828C-EE4C966C7F0A}" srcOrd="10" destOrd="0" presId="urn:microsoft.com/office/officeart/2018/2/layout/IconLabelList"/>
    <dgm:cxn modelId="{8CAE3927-56B1-4E51-A75C-E2B0DC5618E3}" type="presParOf" srcId="{8F00DDA4-7892-4223-828C-EE4C966C7F0A}" destId="{5857A0E9-1F0E-4B15-954C-A70FD5ACFC9E}" srcOrd="0" destOrd="0" presId="urn:microsoft.com/office/officeart/2018/2/layout/IconLabelList"/>
    <dgm:cxn modelId="{5B066CD5-9378-4F36-A492-D14E33993B96}" type="presParOf" srcId="{8F00DDA4-7892-4223-828C-EE4C966C7F0A}" destId="{7CC48916-AB97-437F-B010-FF077EC7C4E1}" srcOrd="1" destOrd="0" presId="urn:microsoft.com/office/officeart/2018/2/layout/IconLabelList"/>
    <dgm:cxn modelId="{E99B9FD8-3D69-4BEC-A645-AF7D5E696DFE}" type="presParOf" srcId="{8F00DDA4-7892-4223-828C-EE4C966C7F0A}" destId="{F5CC1922-DE68-40AC-A4FF-284E5D6E08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5DE7D-256B-418B-9E95-3946CBA9486C}">
      <dsp:nvSpPr>
        <dsp:cNvPr id="0" name=""/>
        <dsp:cNvSpPr/>
      </dsp:nvSpPr>
      <dsp:spPr>
        <a:xfrm>
          <a:off x="592105" y="426968"/>
          <a:ext cx="878181" cy="8781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0053F-3E6C-40A2-9951-6058F9D23A76}">
      <dsp:nvSpPr>
        <dsp:cNvPr id="0" name=""/>
        <dsp:cNvSpPr/>
      </dsp:nvSpPr>
      <dsp:spPr>
        <a:xfrm>
          <a:off x="55439" y="1646906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Hyvässä verotusjärjestelmässä on laaja pohja: useita asioita verotetaan maltillisesti, eikä harvoja kohteita ankarasti</a:t>
          </a:r>
          <a:endParaRPr lang="en-US" sz="1200" kern="1200" dirty="0"/>
        </a:p>
      </dsp:txBody>
      <dsp:txXfrm>
        <a:off x="55439" y="1646906"/>
        <a:ext cx="1951514" cy="957128"/>
      </dsp:txXfrm>
    </dsp:sp>
    <dsp:sp modelId="{374096A4-D1F6-4CB1-B982-21E9457809C2}">
      <dsp:nvSpPr>
        <dsp:cNvPr id="0" name=""/>
        <dsp:cNvSpPr/>
      </dsp:nvSpPr>
      <dsp:spPr>
        <a:xfrm>
          <a:off x="2885134" y="426968"/>
          <a:ext cx="878181" cy="8781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51667-7CD1-4438-A020-4A7BEBFDD1AB}">
      <dsp:nvSpPr>
        <dsp:cNvPr id="0" name=""/>
        <dsp:cNvSpPr/>
      </dsp:nvSpPr>
      <dsp:spPr>
        <a:xfrm>
          <a:off x="2348468" y="1646906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Liian korkea verotus ehkäisee ihmisten taloudellista toimeliaisuutta, mikä vähentää valtion saamia verotuloja. Esimerkkejä:</a:t>
          </a:r>
          <a:endParaRPr lang="en-US" sz="1200" kern="1200" dirty="0"/>
        </a:p>
      </dsp:txBody>
      <dsp:txXfrm>
        <a:off x="2348468" y="1646906"/>
        <a:ext cx="1951514" cy="957128"/>
      </dsp:txXfrm>
    </dsp:sp>
    <dsp:sp modelId="{CB389554-F0B5-43C1-A94E-879CB0DBD1A7}">
      <dsp:nvSpPr>
        <dsp:cNvPr id="0" name=""/>
        <dsp:cNvSpPr/>
      </dsp:nvSpPr>
      <dsp:spPr>
        <a:xfrm>
          <a:off x="5178163" y="426968"/>
          <a:ext cx="878181" cy="8781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5A4B1-B8F7-49A3-A5A4-1E3B0F6B9F1C}">
      <dsp:nvSpPr>
        <dsp:cNvPr id="0" name=""/>
        <dsp:cNvSpPr/>
      </dsp:nvSpPr>
      <dsp:spPr>
        <a:xfrm>
          <a:off x="4641497" y="1646906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ym typeface="Wingdings" panose="05000000000000000000" pitchFamily="2" charset="2"/>
            </a:rPr>
            <a:t></a:t>
          </a:r>
          <a:r>
            <a:rPr lang="fi-FI" sz="1200" kern="1200" dirty="0"/>
            <a:t> Jos työstä verotetaan paljon, kiinnostus tehdä töitä vähenee</a:t>
          </a:r>
          <a:endParaRPr lang="en-US" sz="1200" kern="1200" dirty="0"/>
        </a:p>
      </dsp:txBody>
      <dsp:txXfrm>
        <a:off x="4641497" y="1646906"/>
        <a:ext cx="1951514" cy="957128"/>
      </dsp:txXfrm>
    </dsp:sp>
    <dsp:sp modelId="{B2F7EAB2-0B5D-4066-9025-8D5EADBB0712}">
      <dsp:nvSpPr>
        <dsp:cNvPr id="0" name=""/>
        <dsp:cNvSpPr/>
      </dsp:nvSpPr>
      <dsp:spPr>
        <a:xfrm>
          <a:off x="592105" y="3091914"/>
          <a:ext cx="878181" cy="8781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2476D-41D4-40A5-A522-F8E58E6A7BFE}">
      <dsp:nvSpPr>
        <dsp:cNvPr id="0" name=""/>
        <dsp:cNvSpPr/>
      </dsp:nvSpPr>
      <dsp:spPr>
        <a:xfrm>
          <a:off x="55439" y="4311852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ym typeface="Wingdings" panose="05000000000000000000" pitchFamily="2" charset="2"/>
            </a:rPr>
            <a:t></a:t>
          </a:r>
          <a:r>
            <a:rPr lang="fi-FI" sz="1200" kern="1200" dirty="0"/>
            <a:t> Jos yrittäjät joutuvat maksamaan paljon veroja, kiinnostus yrittäjyyteen vähenee</a:t>
          </a:r>
          <a:endParaRPr lang="en-US" sz="1200" kern="1200" dirty="0"/>
        </a:p>
      </dsp:txBody>
      <dsp:txXfrm>
        <a:off x="55439" y="4311852"/>
        <a:ext cx="1951514" cy="957128"/>
      </dsp:txXfrm>
    </dsp:sp>
    <dsp:sp modelId="{0590ADE3-A328-4690-BC5E-F0DAE6C8BDF5}">
      <dsp:nvSpPr>
        <dsp:cNvPr id="0" name=""/>
        <dsp:cNvSpPr/>
      </dsp:nvSpPr>
      <dsp:spPr>
        <a:xfrm>
          <a:off x="2885134" y="3091914"/>
          <a:ext cx="878181" cy="87818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86870-6283-4BA5-BBDE-97F8224F7080}">
      <dsp:nvSpPr>
        <dsp:cNvPr id="0" name=""/>
        <dsp:cNvSpPr/>
      </dsp:nvSpPr>
      <dsp:spPr>
        <a:xfrm>
          <a:off x="2348468" y="4311852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ym typeface="Wingdings" panose="05000000000000000000" pitchFamily="2" charset="2"/>
            </a:rPr>
            <a:t></a:t>
          </a:r>
          <a:r>
            <a:rPr lang="fi-FI" sz="1200" kern="1200" dirty="0"/>
            <a:t> Jos tuotteissa on korkea arvonlisävero, tuotteiden hinnat nousevat (vaikuttaa ostopäätökseen)</a:t>
          </a:r>
          <a:endParaRPr lang="en-US" sz="1200" kern="1200" dirty="0"/>
        </a:p>
      </dsp:txBody>
      <dsp:txXfrm>
        <a:off x="2348468" y="4311852"/>
        <a:ext cx="1951514" cy="957128"/>
      </dsp:txXfrm>
    </dsp:sp>
    <dsp:sp modelId="{5857A0E9-1F0E-4B15-954C-A70FD5ACFC9E}">
      <dsp:nvSpPr>
        <dsp:cNvPr id="0" name=""/>
        <dsp:cNvSpPr/>
      </dsp:nvSpPr>
      <dsp:spPr>
        <a:xfrm>
          <a:off x="5178163" y="3091914"/>
          <a:ext cx="878181" cy="87818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C1922-DE68-40AC-A4FF-284E5D6E084B}">
      <dsp:nvSpPr>
        <dsp:cNvPr id="0" name=""/>
        <dsp:cNvSpPr/>
      </dsp:nvSpPr>
      <dsp:spPr>
        <a:xfrm>
          <a:off x="4641497" y="4311852"/>
          <a:ext cx="1951514" cy="95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Suomi tarvitsee kuitenkin paljon verotuloja, jos haluaa ylläpitää asukkailleen laadukkaita palveluita. Hyvinvointiyhteiskunta on kallis</a:t>
          </a:r>
          <a:r>
            <a:rPr lang="fi-FI" sz="1100" kern="1200" dirty="0"/>
            <a:t>!</a:t>
          </a:r>
          <a:endParaRPr lang="en-US" sz="1100" kern="1200" dirty="0"/>
        </a:p>
      </dsp:txBody>
      <dsp:txXfrm>
        <a:off x="4641497" y="4311852"/>
        <a:ext cx="1951514" cy="95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16120-D162-4DA2-93CB-AD87B166F694}" type="datetimeFigureOut">
              <a:rPr lang="fi-FI" smtClean="0"/>
              <a:t>17.4.2020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99990-8E68-48DE-B1DF-1485EE486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65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A77-BA0A-4566-A866-65631E5610D0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5965-A679-4188-8D87-B5FE97EA4118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C9ED-0AA9-41F5-B5C2-8D7E560D11B0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60E2-F11E-4126-9E01-59509BADC5EB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E9129-9D4E-4A08-8634-942BB4236167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528D-50C4-48D9-8B3C-757E65AE1B88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760-5EB0-4FB1-AA6F-AE1CBF80B27B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93A7-4615-4987-916E-BB7B286CD821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701-C639-45C1-8553-A8095316C5B9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4B40-04F5-46EB-9916-F426243DA17A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FA9496-4F66-4C78-95DA-AA373EDF31FC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9EC07B-C9DE-4FE3-893E-428A8300A805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artikkeli/2017/10/31/taloustietoa-miksi-maksamme-vero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42B9C6-3FC1-47C5-AEAA-3339F425F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666"/>
            <a:ext cx="3044950" cy="2351309"/>
          </a:xfrm>
        </p:spPr>
        <p:txBody>
          <a:bodyPr>
            <a:normAutofit/>
          </a:bodyPr>
          <a:lstStyle/>
          <a:p>
            <a:r>
              <a:rPr lang="fi-FI" sz="2200" dirty="0"/>
              <a:t>VEROT – YHTEISKUNNAN SELKÄRANKA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3E42BD-4885-4AF3-9976-1758CE3F3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505201"/>
            <a:ext cx="3705202" cy="2719460"/>
          </a:xfrm>
        </p:spPr>
        <p:txBody>
          <a:bodyPr>
            <a:normAutofit/>
          </a:bodyPr>
          <a:lstStyle/>
          <a:p>
            <a:r>
              <a:rPr lang="fi-FI" dirty="0"/>
              <a:t>YH 2 </a:t>
            </a:r>
          </a:p>
          <a:p>
            <a:r>
              <a:rPr lang="fi-FI" dirty="0"/>
              <a:t>Kevät 2020 </a:t>
            </a:r>
          </a:p>
          <a:p>
            <a:r>
              <a:rPr lang="fi-FI" dirty="0"/>
              <a:t>Fanni Tainio</a:t>
            </a:r>
          </a:p>
          <a:p>
            <a:endParaRPr lang="fi-FI" sz="1800" dirty="0"/>
          </a:p>
          <a:p>
            <a:pPr algn="l"/>
            <a:r>
              <a:rPr lang="fi-FI" sz="1200" dirty="0"/>
              <a:t>Kuva: https://www.geocaching.com/geocache/GC2VY02_verokarhu?guid=bb2dfa33-f2a0-4df9-aea8-93483b748699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0084E15-EF2B-418E-922E-FD7B98CC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3705203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uva 5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122D2B07-7A76-47C5-9196-764026183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844" y="640080"/>
            <a:ext cx="5052608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5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CB19AC-E39F-4376-B36D-4436AFB5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21258"/>
          </a:xfrm>
        </p:spPr>
        <p:txBody>
          <a:bodyPr/>
          <a:lstStyle/>
          <a:p>
            <a:r>
              <a:rPr lang="fi-FI" dirty="0"/>
              <a:t>Veroja yritetään kiertää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030C8F-C3A5-4456-AAA6-D159902F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552700"/>
            <a:ext cx="10334625" cy="318732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Myös Suomessa tehdään paljon työtä, joista ei makseta veroja eikä lakisääteisiä maksuja. Tätä kutsutaan </a:t>
            </a:r>
            <a:r>
              <a:rPr lang="fi-FI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harmaaksi taloudeksi</a:t>
            </a:r>
          </a:p>
          <a:p>
            <a:pPr marL="0" indent="0">
              <a:buNone/>
            </a:pPr>
            <a:r>
              <a:rPr lang="fi-FI" dirty="0"/>
              <a:t>          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Esimerkiksi remontin tilaaminen ja pimeästi maksaminen työntekijälle</a:t>
            </a:r>
          </a:p>
          <a:p>
            <a:pPr marL="0" indent="0">
              <a:buNone/>
            </a:pPr>
            <a:r>
              <a:rPr lang="fi-FI" dirty="0"/>
              <a:t>          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Esiintyy erityisesti rakennus- ja ravintola-alalla </a:t>
            </a:r>
          </a:p>
          <a:p>
            <a:r>
              <a:rPr lang="fi-FI" dirty="0"/>
              <a:t>Sen määrää ei tarkasti tiedetä</a:t>
            </a:r>
          </a:p>
          <a:p>
            <a:r>
              <a:rPr lang="fi-FI" dirty="0"/>
              <a:t>Ongelmana on työntekijän kannalta , että työ ei kerrytä eläkettä, ei ole vakuutusta, ei makseta lomapäiviä tai lomarahaa</a:t>
            </a:r>
          </a:p>
          <a:p>
            <a:r>
              <a:rPr lang="fi-FI" dirty="0"/>
              <a:t>Ongelmana valtion kannalta on, että se ei saa verotuloja ja saattaa maksaa pimeästi työskentelevälle työttömyysavustuksia tai muita sosiaalietuuksia</a:t>
            </a:r>
          </a:p>
          <a:p>
            <a:r>
              <a:rPr lang="fi-FI" dirty="0"/>
              <a:t>Veronkierto on rikollista ja rangaistava teko!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7903BF0-917C-4C20-9D35-F38FF17D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0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355EA37-D621-451F-8D0B-B05480A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sz="2600" dirty="0"/>
              <a:t>Lopuksi tehtäviä </a:t>
            </a:r>
            <a:br>
              <a:rPr lang="fi-FI" sz="2600" dirty="0"/>
            </a:br>
            <a:r>
              <a:rPr lang="fi-FI" sz="1600" dirty="0"/>
              <a:t>(palautus to 23.4 klo21 peda.netiin)</a:t>
            </a:r>
            <a:endParaRPr lang="fi-FI" sz="2600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439032C4-5002-45EE-8BCC-501D3455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930400"/>
            <a:ext cx="8779512" cy="324011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fi-FI" dirty="0">
                <a:solidFill>
                  <a:srgbClr val="404040"/>
                </a:solidFill>
              </a:rPr>
              <a:t>Mihin verotuloja käytetään? 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404040"/>
                </a:solidFill>
              </a:rPr>
              <a:t>Selitä mitä on progressiivinen verotus ja tasa-vero.  Vertaile molempien hyötyjä ja haittoja.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404040"/>
                </a:solidFill>
              </a:rPr>
              <a:t>Mitä on harmaa talous? Miksi se on huono asia? 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404040"/>
                </a:solidFill>
              </a:rPr>
              <a:t>Sanotaan, että Suomen verotuksen tulevaisuuteen liittyy haasteita. Miksi näin on? 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404040"/>
                </a:solidFill>
              </a:rPr>
              <a:t>Pohdi, millaisia vaikutuksia veroparatiiseilla on 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</a:rPr>
              <a:t> a) yrityksiin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</a:rPr>
              <a:t> b) valtioon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9DEB78B-8CBB-4CD6-B345-8617EDDD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262626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302480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01E725-1329-40B5-8564-7106A87C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2300">
                <a:solidFill>
                  <a:srgbClr val="FFFFFF"/>
                </a:solidFill>
              </a:rPr>
              <a:t>Tarvitsemme verotuloja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88E0E2-D525-4989-9493-0F829A9D0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rgbClr val="404040"/>
                </a:solidFill>
              </a:rPr>
              <a:t>Kuten muistat ehkä viime kappaleesta, suuri osa valtion ja kuntien tuloista tulee veroista</a:t>
            </a:r>
          </a:p>
          <a:p>
            <a:r>
              <a:rPr lang="fi-FI">
                <a:solidFill>
                  <a:srgbClr val="404040"/>
                </a:solidFill>
              </a:rPr>
              <a:t>Verotuksella pidetään huolta siitä, että valtiolla ja kunnilla on riittävästi rahaa huolehtia tehtävistään: ylläpitää palvelut ja toiminnat, joista se yhteiskunnassa vastaa</a:t>
            </a:r>
          </a:p>
          <a:p>
            <a:r>
              <a:rPr lang="fi-FI">
                <a:solidFill>
                  <a:srgbClr val="404040"/>
                </a:solidFill>
              </a:rPr>
              <a:t>Verorahoilla kustannetaan muun muassa:</a:t>
            </a:r>
          </a:p>
          <a:p>
            <a:pPr marL="400050" indent="-400050">
              <a:buFont typeface="+mj-lt"/>
              <a:buAutoNum type="romanUcPeriod"/>
            </a:pPr>
            <a:r>
              <a:rPr lang="fi-FI">
                <a:solidFill>
                  <a:srgbClr val="404040"/>
                </a:solidFill>
              </a:rPr>
              <a:t>Hyvinvointipalveluita</a:t>
            </a:r>
          </a:p>
          <a:p>
            <a:pPr marL="400050" indent="-400050">
              <a:buFont typeface="+mj-lt"/>
              <a:buAutoNum type="romanUcPeriod"/>
            </a:pPr>
            <a:r>
              <a:rPr lang="fi-FI">
                <a:solidFill>
                  <a:srgbClr val="404040"/>
                </a:solidFill>
              </a:rPr>
              <a:t>Maanpuolustus, poliisi</a:t>
            </a:r>
          </a:p>
          <a:p>
            <a:pPr marL="400050" indent="-400050">
              <a:buFont typeface="+mj-lt"/>
              <a:buAutoNum type="romanUcPeriod"/>
            </a:pPr>
            <a:r>
              <a:rPr lang="fi-FI">
                <a:solidFill>
                  <a:srgbClr val="404040"/>
                </a:solidFill>
              </a:rPr>
              <a:t>Infrastruktuuri </a:t>
            </a:r>
          </a:p>
          <a:p>
            <a:pPr marL="400050" indent="-400050">
              <a:buFont typeface="+mj-lt"/>
              <a:buAutoNum type="romanUcPeriod"/>
            </a:pPr>
            <a:r>
              <a:rPr lang="fi-FI">
                <a:solidFill>
                  <a:srgbClr val="404040"/>
                </a:solidFill>
              </a:rPr>
              <a:t>Tuetaan monenlaista toimintaa, kuten liikuntaa, kulttuuria, kirjastoja ja joukkoliikennettä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0E1426-6015-4D0D-AF88-0E3C7417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3375174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627465-1F55-4DB0-8E4D-A024C7104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i-FI" sz="1900">
                <a:solidFill>
                  <a:schemeClr val="tx1"/>
                </a:solidFill>
              </a:rPr>
              <a:t>Verotuksella vaikutetaan kulutustottumuksiin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74595A-2967-494C-9484-745546CD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Tiesitkö, että verotuksen avulla voidaan vaikuttaa ihmisten kulutustottumuksiin</a:t>
            </a:r>
          </a:p>
          <a:p>
            <a:r>
              <a:rPr lang="fi-FI">
                <a:solidFill>
                  <a:schemeClr val="bg1"/>
                </a:solidFill>
              </a:rPr>
              <a:t>Esimerkiksi nostamalla valmisteveroa voidaan vaikuttaa tiettyjen tuotteiden hintaan</a:t>
            </a:r>
          </a:p>
          <a:p>
            <a:pPr marL="0" indent="0">
              <a:buNone/>
            </a:pPr>
            <a:endParaRPr lang="fi-FI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i="1">
                <a:solidFill>
                  <a:schemeClr val="bg1"/>
                </a:solidFill>
              </a:rPr>
              <a:t>Keksi muutama tuote, joiden kohdalla on tehty näin?</a:t>
            </a:r>
          </a:p>
          <a:p>
            <a:pPr marL="0" indent="0">
              <a:buNone/>
            </a:pPr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Verotusta säätelemällä voidaan myös vaikuttaa taloussuhdanteisiin: verotasoa voidaan nostaa tai laskea sen mukaan, onko kansantalous nousu- vai laskusuhdanteessa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8A4147-97C1-4420-8698-0D853D83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6722" y="6224660"/>
            <a:ext cx="4278453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>
                    <a:alpha val="70000"/>
                  </a:scheme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281807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5722F28-7163-4618-81B7-463AD6F1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/>
              <a:t>Verotuksella vaikutetaan kulutustottumuksiin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893428-20D1-4552-BD2A-9C827AAF2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>
                <a:solidFill>
                  <a:srgbClr val="404040"/>
                </a:solidFill>
              </a:rPr>
              <a:t>Esimerkkivastaukset: </a:t>
            </a: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rgbClr val="404040"/>
                </a:solidFill>
              </a:rPr>
              <a:t>Alkoholi</a:t>
            </a: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rgbClr val="404040"/>
                </a:solidFill>
              </a:rPr>
              <a:t>Tupakkatuotteet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rgbClr val="404040"/>
                </a:solidFill>
              </a:rPr>
              <a:t>Virvoitusjuomat</a:t>
            </a: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rgbClr val="404040"/>
                </a:solidFill>
              </a:rPr>
              <a:t>Karkit</a:t>
            </a: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rgbClr val="404040"/>
                </a:solidFill>
              </a:rPr>
              <a:t>Polttoaine (kuluttajaa voidaan ohjata ympäristöystävällisyyteen)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E9B8B85-6451-4E6E-BF4C-4405DA68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262626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2202802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196E992B-CDE7-43A2-8B90-DAEAA89D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1943101"/>
            <a:ext cx="4270248" cy="1485900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chemeClr val="tx1">
                    <a:lumMod val="65000"/>
                  </a:schemeClr>
                </a:solidFill>
              </a:rPr>
              <a:t>Välittömät verot:</a:t>
            </a:r>
          </a:p>
          <a:p>
            <a:r>
              <a:rPr lang="fi-FI" sz="1800" dirty="0"/>
              <a:t> Tähän kuuluvat sellaiset verot, jotka verovelvollinen maksaa suoraan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94C427F-3809-48D3-A416-B89B3D62A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3695700"/>
            <a:ext cx="4270248" cy="2044326"/>
          </a:xfrm>
        </p:spPr>
        <p:txBody>
          <a:bodyPr/>
          <a:lstStyle/>
          <a:p>
            <a:r>
              <a:rPr lang="fi-FI" dirty="0"/>
              <a:t>Tulovero </a:t>
            </a:r>
          </a:p>
          <a:p>
            <a:r>
              <a:rPr lang="fi-FI" dirty="0"/>
              <a:t>Kunnallisvero</a:t>
            </a:r>
          </a:p>
          <a:p>
            <a:r>
              <a:rPr lang="fi-FI" dirty="0"/>
              <a:t>Yhteisövero</a:t>
            </a:r>
          </a:p>
          <a:p>
            <a:r>
              <a:rPr lang="fi-FI" dirty="0"/>
              <a:t>Kirkollisvero</a:t>
            </a:r>
          </a:p>
          <a:p>
            <a:r>
              <a:rPr lang="fi-FI" dirty="0"/>
              <a:t>Perintövero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C886750-8BC4-4F6E-BCA2-157118B3E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4448174"/>
            <a:ext cx="4253484" cy="1291851"/>
          </a:xfrm>
        </p:spPr>
        <p:txBody>
          <a:bodyPr/>
          <a:lstStyle/>
          <a:p>
            <a:r>
              <a:rPr lang="fi-FI" dirty="0"/>
              <a:t>Arvonlisävero</a:t>
            </a:r>
          </a:p>
          <a:p>
            <a:r>
              <a:rPr lang="fi-FI" dirty="0"/>
              <a:t>Valmistevero</a:t>
            </a:r>
          </a:p>
          <a:p>
            <a:r>
              <a:rPr lang="fi-FI" dirty="0"/>
              <a:t>Varainsiirtovero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342D6C98-DFDE-4A9D-96FA-2A06C40435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857374"/>
            <a:ext cx="4270248" cy="2182107"/>
          </a:xfrm>
        </p:spPr>
        <p:txBody>
          <a:bodyPr>
            <a:noAutofit/>
          </a:bodyPr>
          <a:lstStyle/>
          <a:p>
            <a:r>
              <a:rPr lang="fi-FI" sz="1800" dirty="0">
                <a:solidFill>
                  <a:schemeClr val="tx1">
                    <a:lumMod val="65000"/>
                  </a:schemeClr>
                </a:solidFill>
              </a:rPr>
              <a:t>Välilliset verot: </a:t>
            </a:r>
          </a:p>
          <a:p>
            <a:r>
              <a:rPr lang="fi-FI" sz="1800" dirty="0"/>
              <a:t> Nämä päätyvät mutkan kautta kuluttajan maksettavaksi, sillä myyjä lisää ne tuotteen tai palvelun hintaan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39336DB-EF37-4DA5-B1C8-49C1A063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7065935-0DA0-46AA-AF65-C70E0473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00075"/>
            <a:ext cx="7729728" cy="962025"/>
          </a:xfrm>
        </p:spPr>
        <p:txBody>
          <a:bodyPr/>
          <a:lstStyle/>
          <a:p>
            <a:r>
              <a:rPr lang="fi-FI" dirty="0"/>
              <a:t>Erilaisia veroja</a:t>
            </a:r>
          </a:p>
        </p:txBody>
      </p:sp>
    </p:spTree>
    <p:extLst>
      <p:ext uri="{BB962C8B-B14F-4D97-AF65-F5344CB8AC3E}">
        <p14:creationId xmlns:p14="http://schemas.microsoft.com/office/powerpoint/2010/main" val="17656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F55F81E9-79C2-4A8A-A735-D9710B2BD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2300">
                <a:solidFill>
                  <a:srgbClr val="FFFFFF"/>
                </a:solidFill>
              </a:rPr>
              <a:t>KATSO OPETUSVIDEO YLEN SIVUILTA</a:t>
            </a:r>
          </a:p>
        </p:txBody>
      </p:sp>
      <p:sp>
        <p:nvSpPr>
          <p:cNvPr id="32" name="Sisällön paikkamerkki 8">
            <a:extLst>
              <a:ext uri="{FF2B5EF4-FFF2-40B4-BE49-F238E27FC236}">
                <a16:creationId xmlns:a16="http://schemas.microsoft.com/office/drawing/2014/main" id="{7D939465-EF2B-4E7F-9923-A32A0F1AC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https://yle.fi/aihe/artikkeli/2017/10/31/taloustietoa-miksi-maksamme-veroja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Video auttamaan ymmärtämään verotusjärjestelmää ja syitä verotukseen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53CC84-3E5D-43F7-B1CB-89B38E0B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694" y="6236208"/>
            <a:ext cx="4853331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2">
                    <a:alpha val="70000"/>
                  </a:scheme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2334791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6F0775-91E0-40B1-9922-40795326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SUOMESSA ON PROGRESSIIVINEN VEROTUS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CFF61F-7BFB-4BA2-BE4D-EC0FAF1A7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2638044"/>
            <a:ext cx="9810750" cy="310198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Verotus on hyvä tapa tasata ihmisten välistä tulojakoa</a:t>
            </a:r>
          </a:p>
          <a:p>
            <a:r>
              <a:rPr lang="fi-FI" b="1" dirty="0">
                <a:solidFill>
                  <a:schemeClr val="tx1"/>
                </a:solidFill>
              </a:rPr>
              <a:t>Suomessa on progressiivinen verotus eli ne, joilla menee muita paremmin, maksavat enemmän veroja kuin ne kansalaiset, joiden tulot ovat pienet</a:t>
            </a:r>
          </a:p>
          <a:p>
            <a:r>
              <a:rPr lang="fi-FI" dirty="0"/>
              <a:t>Kun tulot kasvavat, veroprosentti nousee (tulovero) </a:t>
            </a:r>
          </a:p>
          <a:p>
            <a:r>
              <a:rPr lang="fi-FI" dirty="0"/>
              <a:t>Valtio käyttää verotuloja muun muassa eläkkeiden, työttömyyskorvauksien, opintotukien ja muiden vastaavien tulonsiirtojen maksamiseen, jotka eivät muuten tulisi kenties kunnolla toimeen</a:t>
            </a:r>
          </a:p>
          <a:p>
            <a:r>
              <a:rPr lang="fi-FI" b="1" dirty="0"/>
              <a:t>Progressiivisen vastakohtana on tasa-vero, jossa jokainen maksaa tuloistaan saman prosentin mukaan </a:t>
            </a:r>
            <a:r>
              <a:rPr lang="fi-FI" dirty="0"/>
              <a:t>(toimii pääasiassa sellaisissa maissa, joissa ei tarjota kansalaisille samantasoisia julkisia palveluita kuin Pohjoismaissa)</a:t>
            </a:r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fi-FI" dirty="0">
                <a:sym typeface="Wingdings" panose="05000000000000000000" pitchFamily="2" charset="2"/>
              </a:rPr>
              <a:t> Esimerkiksi tasa-veron prosentti Venäjällä 13% ja Virossa 20%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67144F-02CD-471E-91AB-9E5979AB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4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93018EC3-9B63-4B5E-9338-4BBA966AE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6D0A5DB-7364-4D8D-A843-EFD9D3690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8CFEAC6-8E21-41C3-A48B-6E5065679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Mitä on Hyvä verotus?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D82267-A725-42CC-9F56-28F4BA82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9007" y="6236208"/>
            <a:ext cx="4776478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graphicFrame>
        <p:nvGraphicFramePr>
          <p:cNvPr id="17" name="Sisällön paikkamerkki 2">
            <a:extLst>
              <a:ext uri="{FF2B5EF4-FFF2-40B4-BE49-F238E27FC236}">
                <a16:creationId xmlns:a16="http://schemas.microsoft.com/office/drawing/2014/main" id="{BE8139A2-2A65-4B1F-8347-E34477BC1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30"/>
              </p:ext>
            </p:extLst>
          </p:nvPr>
        </p:nvGraphicFramePr>
        <p:xfrm>
          <a:off x="5124449" y="409575"/>
          <a:ext cx="6648451" cy="569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05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2EE38-EFAA-4302-A1F9-E7498C9C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725"/>
            <a:ext cx="7729728" cy="695325"/>
          </a:xfrm>
        </p:spPr>
        <p:txBody>
          <a:bodyPr>
            <a:normAutofit fontScale="90000"/>
          </a:bodyPr>
          <a:lstStyle/>
          <a:p>
            <a:r>
              <a:rPr lang="fi-FI"/>
              <a:t>Veroja yritetään kiertää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D768BD-96E1-49B1-847C-469B6EFB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838325"/>
            <a:ext cx="11468100" cy="4717922"/>
          </a:xfrm>
        </p:spPr>
        <p:txBody>
          <a:bodyPr>
            <a:normAutofit/>
          </a:bodyPr>
          <a:lstStyle/>
          <a:p>
            <a:r>
              <a:rPr lang="fi-FI" dirty="0"/>
              <a:t>Moni yritys on siirtynyt pois Suomesta, jotta ei tarvitse maksaa meille veroja. Verojen maksaminen toiseen maahan voi olla taloudellisesti hyvin kannattavaa</a:t>
            </a:r>
          </a:p>
          <a:p>
            <a:r>
              <a:rPr lang="fi-FI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Veroparatiiseiksi</a:t>
            </a:r>
            <a:r>
              <a:rPr lang="fi-FI" dirty="0"/>
              <a:t> kutsutaan maita, joissa on hyvin alhainen verotusaste. Tällaisiin maihin liittyy paljon myös talousrikollisuutta, esimerkiksi rahanpesua </a:t>
            </a:r>
          </a:p>
          <a:p>
            <a:pPr marL="0" indent="0">
              <a:buNone/>
            </a:pPr>
            <a:r>
              <a:rPr lang="fi-FI" dirty="0"/>
              <a:t>               </a:t>
            </a:r>
            <a:r>
              <a:rPr lang="fi-FI" dirty="0">
                <a:sym typeface="Wingdings" panose="05000000000000000000" pitchFamily="2" charset="2"/>
              </a:rPr>
              <a:t> Esimerkkimaita ovat Sveitsi, Luxemburg, Monaco, Bermuda ja Mansaaret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1200" dirty="0">
                <a:sym typeface="Wingdings" panose="05000000000000000000" pitchFamily="2" charset="2"/>
              </a:rPr>
              <a:t>Kuva: https://sdp.fi/fi/blog/verot-suomeen-sdpn-kansainvalisen-veronkierron-vastainen-ohjelma/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AAEF3F9-3880-4B8B-AC18-3A6DFD0C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8DEAF28-4C4D-4215-BDC3-C07023484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839" y="3709035"/>
            <a:ext cx="3807962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86126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64</TotalTime>
  <Words>680</Words>
  <Application>Microsoft Office PowerPoint</Application>
  <PresentationFormat>Laajakuva</PresentationFormat>
  <Paragraphs>96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Wingdings</vt:lpstr>
      <vt:lpstr>Pakkaus</vt:lpstr>
      <vt:lpstr>VEROT – YHTEISKUNNAN SELKÄRANKA</vt:lpstr>
      <vt:lpstr>Tarvitsemme verotuloja </vt:lpstr>
      <vt:lpstr>Verotuksella vaikutetaan kulutustottumuksiin</vt:lpstr>
      <vt:lpstr>Verotuksella vaikutetaan kulutustottumuksiin</vt:lpstr>
      <vt:lpstr>Erilaisia veroja</vt:lpstr>
      <vt:lpstr>KATSO OPETUSVIDEO YLEN SIVUILTA</vt:lpstr>
      <vt:lpstr>SUOMESSA ON PROGRESSIIVINEN VEROTUS</vt:lpstr>
      <vt:lpstr>Mitä on Hyvä verotus?</vt:lpstr>
      <vt:lpstr>Veroja yritetään kiertää</vt:lpstr>
      <vt:lpstr>Veroja yritetään kiertää</vt:lpstr>
      <vt:lpstr>Lopuksi tehtäviä  (palautus to 23.4 klo21 peda.netiin)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VEROT – YHTEISKUNNAN SELKÄRANKA</dc:title>
  <dc:creator>Fanni Tainio</dc:creator>
  <cp:lastModifiedBy>Fanni Tainio</cp:lastModifiedBy>
  <cp:revision>10</cp:revision>
  <dcterms:created xsi:type="dcterms:W3CDTF">2020-04-17T14:59:25Z</dcterms:created>
  <dcterms:modified xsi:type="dcterms:W3CDTF">2020-04-17T16:16:03Z</dcterms:modified>
</cp:coreProperties>
</file>