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7575D-8DCE-4009-8C0F-8F8FE29218F3}" type="doc">
      <dgm:prSet loTypeId="urn:microsoft.com/office/officeart/2005/8/layout/default" loCatId="list" qsTypeId="urn:microsoft.com/office/officeart/2005/8/quickstyle/simple2" qsCatId="simple" csTypeId="urn:microsoft.com/office/officeart/2005/8/colors/colorful5" csCatId="colorful" phldr="1"/>
      <dgm:spPr/>
      <dgm:t>
        <a:bodyPr/>
        <a:lstStyle/>
        <a:p>
          <a:endParaRPr lang="en-US"/>
        </a:p>
      </dgm:t>
    </dgm:pt>
    <dgm:pt modelId="{D4B12798-CAB8-4C2C-954F-6CBC0C16F83E}">
      <dgm:prSet/>
      <dgm:spPr/>
      <dgm:t>
        <a:bodyPr/>
        <a:lstStyle/>
        <a:p>
          <a:r>
            <a:rPr lang="fi-FI" b="1" dirty="0">
              <a:solidFill>
                <a:schemeClr val="tx1"/>
              </a:solidFill>
            </a:rPr>
            <a:t>Valtion tuloja:</a:t>
          </a:r>
          <a:endParaRPr lang="en-US" dirty="0">
            <a:solidFill>
              <a:schemeClr val="tx1"/>
            </a:solidFill>
          </a:endParaRPr>
        </a:p>
      </dgm:t>
    </dgm:pt>
    <dgm:pt modelId="{1126C5F4-D6FE-4BC9-B938-BDFE10656E38}" type="parTrans" cxnId="{B5DA4AA6-24AB-4D3F-ADA1-C6D6305C86AD}">
      <dgm:prSet/>
      <dgm:spPr/>
      <dgm:t>
        <a:bodyPr/>
        <a:lstStyle/>
        <a:p>
          <a:endParaRPr lang="en-US"/>
        </a:p>
      </dgm:t>
    </dgm:pt>
    <dgm:pt modelId="{69A57AE5-EDEB-4281-9F5E-4CCD14E718EF}" type="sibTrans" cxnId="{B5DA4AA6-24AB-4D3F-ADA1-C6D6305C86AD}">
      <dgm:prSet/>
      <dgm:spPr/>
      <dgm:t>
        <a:bodyPr/>
        <a:lstStyle/>
        <a:p>
          <a:endParaRPr lang="en-US"/>
        </a:p>
      </dgm:t>
    </dgm:pt>
    <dgm:pt modelId="{7B35E43A-B7D9-4411-9C14-400EDE120A91}">
      <dgm:prSet/>
      <dgm:spPr/>
      <dgm:t>
        <a:bodyPr/>
        <a:lstStyle/>
        <a:p>
          <a:r>
            <a:rPr lang="fi-FI" dirty="0"/>
            <a:t>Verot                                                                                              </a:t>
          </a:r>
          <a:endParaRPr lang="en-US" dirty="0"/>
        </a:p>
      </dgm:t>
    </dgm:pt>
    <dgm:pt modelId="{CCF6D698-29D4-4182-B73C-398A0257F3B7}" type="parTrans" cxnId="{2BF04D5D-DC0E-4FDE-B47F-94F459023DB3}">
      <dgm:prSet/>
      <dgm:spPr/>
      <dgm:t>
        <a:bodyPr/>
        <a:lstStyle/>
        <a:p>
          <a:endParaRPr lang="en-US"/>
        </a:p>
      </dgm:t>
    </dgm:pt>
    <dgm:pt modelId="{5D3C4235-B894-4896-ABCE-53B49A3BE10C}" type="sibTrans" cxnId="{2BF04D5D-DC0E-4FDE-B47F-94F459023DB3}">
      <dgm:prSet/>
      <dgm:spPr/>
      <dgm:t>
        <a:bodyPr/>
        <a:lstStyle/>
        <a:p>
          <a:endParaRPr lang="en-US"/>
        </a:p>
      </dgm:t>
    </dgm:pt>
    <dgm:pt modelId="{D59A8FAE-63F3-4CFE-AE71-2D50CED7BE76}">
      <dgm:prSet/>
      <dgm:spPr/>
      <dgm:t>
        <a:bodyPr/>
        <a:lstStyle/>
        <a:p>
          <a:r>
            <a:rPr lang="fi-FI"/>
            <a:t>Palvelumaksut, osingot ja korkotulot</a:t>
          </a:r>
          <a:endParaRPr lang="en-US"/>
        </a:p>
      </dgm:t>
    </dgm:pt>
    <dgm:pt modelId="{C4098ACE-453F-4D7E-BE04-40C4729F8251}" type="parTrans" cxnId="{675588ED-1684-468E-A6F6-C89673051AF7}">
      <dgm:prSet/>
      <dgm:spPr/>
      <dgm:t>
        <a:bodyPr/>
        <a:lstStyle/>
        <a:p>
          <a:endParaRPr lang="en-US"/>
        </a:p>
      </dgm:t>
    </dgm:pt>
    <dgm:pt modelId="{EC9068A7-7CF8-4325-9442-80B64267D6F1}" type="sibTrans" cxnId="{675588ED-1684-468E-A6F6-C89673051AF7}">
      <dgm:prSet/>
      <dgm:spPr/>
      <dgm:t>
        <a:bodyPr/>
        <a:lstStyle/>
        <a:p>
          <a:endParaRPr lang="en-US"/>
        </a:p>
      </dgm:t>
    </dgm:pt>
    <dgm:pt modelId="{326264FD-F3D7-4CF9-ABBA-94E0AE2EF8C6}">
      <dgm:prSet/>
      <dgm:spPr/>
      <dgm:t>
        <a:bodyPr/>
        <a:lstStyle/>
        <a:p>
          <a:r>
            <a:rPr lang="fi-FI" b="1" dirty="0">
              <a:solidFill>
                <a:schemeClr val="tx1"/>
              </a:solidFill>
            </a:rPr>
            <a:t>Valtion menoja:</a:t>
          </a:r>
          <a:endParaRPr lang="en-US" dirty="0">
            <a:solidFill>
              <a:schemeClr val="tx1"/>
            </a:solidFill>
          </a:endParaRPr>
        </a:p>
      </dgm:t>
    </dgm:pt>
    <dgm:pt modelId="{4E9A6C2A-A0CB-44CF-B296-7ADC68C71A16}" type="parTrans" cxnId="{0C2B1C3E-A4BC-47F1-9B43-66A5DC00EB57}">
      <dgm:prSet/>
      <dgm:spPr/>
      <dgm:t>
        <a:bodyPr/>
        <a:lstStyle/>
        <a:p>
          <a:endParaRPr lang="en-US"/>
        </a:p>
      </dgm:t>
    </dgm:pt>
    <dgm:pt modelId="{F4529375-CA70-4163-9B05-272E128EA8C1}" type="sibTrans" cxnId="{0C2B1C3E-A4BC-47F1-9B43-66A5DC00EB57}">
      <dgm:prSet/>
      <dgm:spPr/>
      <dgm:t>
        <a:bodyPr/>
        <a:lstStyle/>
        <a:p>
          <a:endParaRPr lang="en-US"/>
        </a:p>
      </dgm:t>
    </dgm:pt>
    <dgm:pt modelId="{832B330B-9351-426B-BC4A-A3B35DB1D5D6}">
      <dgm:prSet/>
      <dgm:spPr/>
      <dgm:t>
        <a:bodyPr/>
        <a:lstStyle/>
        <a:p>
          <a:r>
            <a:rPr lang="fi-FI"/>
            <a:t>Kuntien avustukset palveluiden tuottamiseen</a:t>
          </a:r>
          <a:endParaRPr lang="en-US"/>
        </a:p>
      </dgm:t>
    </dgm:pt>
    <dgm:pt modelId="{9F06B0D9-2DB2-48D8-AD5D-AC1E3CFC2F03}" type="parTrans" cxnId="{41A24237-9CCD-4AB3-AA1D-C433200035A6}">
      <dgm:prSet/>
      <dgm:spPr/>
      <dgm:t>
        <a:bodyPr/>
        <a:lstStyle/>
        <a:p>
          <a:endParaRPr lang="en-US"/>
        </a:p>
      </dgm:t>
    </dgm:pt>
    <dgm:pt modelId="{0D4D07EE-5A91-4567-B245-E971D08247E7}" type="sibTrans" cxnId="{41A24237-9CCD-4AB3-AA1D-C433200035A6}">
      <dgm:prSet/>
      <dgm:spPr/>
      <dgm:t>
        <a:bodyPr/>
        <a:lstStyle/>
        <a:p>
          <a:endParaRPr lang="en-US"/>
        </a:p>
      </dgm:t>
    </dgm:pt>
    <dgm:pt modelId="{1A792C40-A816-426A-9E80-68448E756E6C}">
      <dgm:prSet/>
      <dgm:spPr/>
      <dgm:t>
        <a:bodyPr/>
        <a:lstStyle/>
        <a:p>
          <a:r>
            <a:rPr lang="fi-FI"/>
            <a:t>Tulonsiirrot kotitalouksille</a:t>
          </a:r>
          <a:endParaRPr lang="en-US"/>
        </a:p>
      </dgm:t>
    </dgm:pt>
    <dgm:pt modelId="{6804E18D-AA3C-47E9-BD6F-3F4DE66F8BDA}" type="parTrans" cxnId="{876C008E-945C-4B03-A5EA-4AB87E554411}">
      <dgm:prSet/>
      <dgm:spPr/>
      <dgm:t>
        <a:bodyPr/>
        <a:lstStyle/>
        <a:p>
          <a:endParaRPr lang="en-US"/>
        </a:p>
      </dgm:t>
    </dgm:pt>
    <dgm:pt modelId="{AEDC4CC2-48A7-483B-8578-672700092C68}" type="sibTrans" cxnId="{876C008E-945C-4B03-A5EA-4AB87E554411}">
      <dgm:prSet/>
      <dgm:spPr/>
      <dgm:t>
        <a:bodyPr/>
        <a:lstStyle/>
        <a:p>
          <a:endParaRPr lang="en-US"/>
        </a:p>
      </dgm:t>
    </dgm:pt>
    <dgm:pt modelId="{A5E895A9-372E-4C66-97E0-101B3CB055F5}">
      <dgm:prSet/>
      <dgm:spPr/>
      <dgm:t>
        <a:bodyPr/>
        <a:lstStyle/>
        <a:p>
          <a:r>
            <a:rPr lang="fi-FI"/>
            <a:t>Tukipalkkiot yrityksille ja maataloustuottajille</a:t>
          </a:r>
          <a:endParaRPr lang="en-US"/>
        </a:p>
      </dgm:t>
    </dgm:pt>
    <dgm:pt modelId="{E6613DD6-7EF1-4413-8F46-83543EA8E720}" type="parTrans" cxnId="{4B158997-A66B-4331-A828-EBA13BDB1350}">
      <dgm:prSet/>
      <dgm:spPr/>
      <dgm:t>
        <a:bodyPr/>
        <a:lstStyle/>
        <a:p>
          <a:endParaRPr lang="en-US"/>
        </a:p>
      </dgm:t>
    </dgm:pt>
    <dgm:pt modelId="{7E6A3E81-54DC-4DFE-9957-92C019062789}" type="sibTrans" cxnId="{4B158997-A66B-4331-A828-EBA13BDB1350}">
      <dgm:prSet/>
      <dgm:spPr/>
      <dgm:t>
        <a:bodyPr/>
        <a:lstStyle/>
        <a:p>
          <a:endParaRPr lang="en-US"/>
        </a:p>
      </dgm:t>
    </dgm:pt>
    <dgm:pt modelId="{F19FEA78-BF87-4700-9C98-F917CBAF8637}">
      <dgm:prSet/>
      <dgm:spPr/>
      <dgm:t>
        <a:bodyPr/>
        <a:lstStyle/>
        <a:p>
          <a:r>
            <a:rPr lang="fi-FI"/>
            <a:t>Kehitysapu ulkomaille</a:t>
          </a:r>
          <a:endParaRPr lang="en-US"/>
        </a:p>
      </dgm:t>
    </dgm:pt>
    <dgm:pt modelId="{397037D4-EA50-4569-8DD1-A52DC64D7832}" type="parTrans" cxnId="{9B513522-0D80-4469-93A8-A32BC7A68CB0}">
      <dgm:prSet/>
      <dgm:spPr/>
      <dgm:t>
        <a:bodyPr/>
        <a:lstStyle/>
        <a:p>
          <a:endParaRPr lang="en-US"/>
        </a:p>
      </dgm:t>
    </dgm:pt>
    <dgm:pt modelId="{169F09D6-381D-4AF0-90CD-28D43A6656E2}" type="sibTrans" cxnId="{9B513522-0D80-4469-93A8-A32BC7A68CB0}">
      <dgm:prSet/>
      <dgm:spPr/>
      <dgm:t>
        <a:bodyPr/>
        <a:lstStyle/>
        <a:p>
          <a:endParaRPr lang="en-US"/>
        </a:p>
      </dgm:t>
    </dgm:pt>
    <dgm:pt modelId="{23F96D3D-2F3E-4C88-B129-472F85310A07}">
      <dgm:prSet/>
      <dgm:spPr/>
      <dgm:t>
        <a:bodyPr/>
        <a:lstStyle/>
        <a:p>
          <a:r>
            <a:rPr lang="fi-FI"/>
            <a:t>Erilaiset kulutusmenot (palkat, kulutustavarahankinnat ja kiinteistöjen ylläpito)</a:t>
          </a:r>
          <a:endParaRPr lang="en-US"/>
        </a:p>
      </dgm:t>
    </dgm:pt>
    <dgm:pt modelId="{C7CE7199-3A61-4BCB-ABDA-7759DE2F9CBE}" type="parTrans" cxnId="{CB6C3C87-204E-42D7-9C16-87AD94106DC1}">
      <dgm:prSet/>
      <dgm:spPr/>
      <dgm:t>
        <a:bodyPr/>
        <a:lstStyle/>
        <a:p>
          <a:endParaRPr lang="en-US"/>
        </a:p>
      </dgm:t>
    </dgm:pt>
    <dgm:pt modelId="{39688A9E-0C5D-4CF0-9CC9-E632EF95C74F}" type="sibTrans" cxnId="{CB6C3C87-204E-42D7-9C16-87AD94106DC1}">
      <dgm:prSet/>
      <dgm:spPr/>
      <dgm:t>
        <a:bodyPr/>
        <a:lstStyle/>
        <a:p>
          <a:endParaRPr lang="en-US"/>
        </a:p>
      </dgm:t>
    </dgm:pt>
    <dgm:pt modelId="{0A9456B0-9BAF-47E3-8DBF-FC9935827020}">
      <dgm:prSet/>
      <dgm:spPr/>
      <dgm:t>
        <a:bodyPr/>
        <a:lstStyle/>
        <a:p>
          <a:r>
            <a:rPr lang="fi-FI"/>
            <a:t>Sijoitusmenot (investoinnit, koron maksu veloista)</a:t>
          </a:r>
          <a:endParaRPr lang="en-US"/>
        </a:p>
      </dgm:t>
    </dgm:pt>
    <dgm:pt modelId="{16917338-429F-4779-B285-0AC6BCE53652}" type="parTrans" cxnId="{D33DF26D-C31E-4522-A82A-C6D7FD0E1955}">
      <dgm:prSet/>
      <dgm:spPr/>
      <dgm:t>
        <a:bodyPr/>
        <a:lstStyle/>
        <a:p>
          <a:endParaRPr lang="en-US"/>
        </a:p>
      </dgm:t>
    </dgm:pt>
    <dgm:pt modelId="{AB218749-E1DE-4387-A60E-E537AEDFC3E7}" type="sibTrans" cxnId="{D33DF26D-C31E-4522-A82A-C6D7FD0E1955}">
      <dgm:prSet/>
      <dgm:spPr/>
      <dgm:t>
        <a:bodyPr/>
        <a:lstStyle/>
        <a:p>
          <a:endParaRPr lang="en-US"/>
        </a:p>
      </dgm:t>
    </dgm:pt>
    <dgm:pt modelId="{576F168C-921F-41CE-898A-F13097F67449}" type="pres">
      <dgm:prSet presAssocID="{6307575D-8DCE-4009-8C0F-8F8FE29218F3}" presName="diagram" presStyleCnt="0">
        <dgm:presLayoutVars>
          <dgm:dir/>
          <dgm:resizeHandles val="exact"/>
        </dgm:presLayoutVars>
      </dgm:prSet>
      <dgm:spPr/>
    </dgm:pt>
    <dgm:pt modelId="{ED439A2F-C5FB-45F6-975F-083D12935B0A}" type="pres">
      <dgm:prSet presAssocID="{D4B12798-CAB8-4C2C-954F-6CBC0C16F83E}" presName="node" presStyleLbl="node1" presStyleIdx="0" presStyleCnt="2">
        <dgm:presLayoutVars>
          <dgm:bulletEnabled val="1"/>
        </dgm:presLayoutVars>
      </dgm:prSet>
      <dgm:spPr/>
    </dgm:pt>
    <dgm:pt modelId="{C10B32F2-20B4-42F7-A9DA-0CF8EEF53708}" type="pres">
      <dgm:prSet presAssocID="{69A57AE5-EDEB-4281-9F5E-4CCD14E718EF}" presName="sibTrans" presStyleCnt="0"/>
      <dgm:spPr/>
    </dgm:pt>
    <dgm:pt modelId="{CCC91432-CA38-4036-B0FB-0E950EACC0D5}" type="pres">
      <dgm:prSet presAssocID="{326264FD-F3D7-4CF9-ABBA-94E0AE2EF8C6}" presName="node" presStyleLbl="node1" presStyleIdx="1" presStyleCnt="2">
        <dgm:presLayoutVars>
          <dgm:bulletEnabled val="1"/>
        </dgm:presLayoutVars>
      </dgm:prSet>
      <dgm:spPr/>
    </dgm:pt>
  </dgm:ptLst>
  <dgm:cxnLst>
    <dgm:cxn modelId="{271C1D0C-55CA-4294-9E2F-2E82C660F446}" type="presOf" srcId="{23F96D3D-2F3E-4C88-B129-472F85310A07}" destId="{CCC91432-CA38-4036-B0FB-0E950EACC0D5}" srcOrd="0" destOrd="5" presId="urn:microsoft.com/office/officeart/2005/8/layout/default"/>
    <dgm:cxn modelId="{B1DDF81C-5DC2-433B-8F6E-24ABD63E8084}" type="presOf" srcId="{6307575D-8DCE-4009-8C0F-8F8FE29218F3}" destId="{576F168C-921F-41CE-898A-F13097F67449}" srcOrd="0" destOrd="0" presId="urn:microsoft.com/office/officeart/2005/8/layout/default"/>
    <dgm:cxn modelId="{9B513522-0D80-4469-93A8-A32BC7A68CB0}" srcId="{326264FD-F3D7-4CF9-ABBA-94E0AE2EF8C6}" destId="{F19FEA78-BF87-4700-9C98-F917CBAF8637}" srcOrd="3" destOrd="0" parTransId="{397037D4-EA50-4569-8DD1-A52DC64D7832}" sibTransId="{169F09D6-381D-4AF0-90CD-28D43A6656E2}"/>
    <dgm:cxn modelId="{09D95F37-CC5E-4E9B-86D9-E957EB206927}" type="presOf" srcId="{D59A8FAE-63F3-4CFE-AE71-2D50CED7BE76}" destId="{ED439A2F-C5FB-45F6-975F-083D12935B0A}" srcOrd="0" destOrd="2" presId="urn:microsoft.com/office/officeart/2005/8/layout/default"/>
    <dgm:cxn modelId="{41A24237-9CCD-4AB3-AA1D-C433200035A6}" srcId="{326264FD-F3D7-4CF9-ABBA-94E0AE2EF8C6}" destId="{832B330B-9351-426B-BC4A-A3B35DB1D5D6}" srcOrd="0" destOrd="0" parTransId="{9F06B0D9-2DB2-48D8-AD5D-AC1E3CFC2F03}" sibTransId="{0D4D07EE-5A91-4567-B245-E971D08247E7}"/>
    <dgm:cxn modelId="{0C2B1C3E-A4BC-47F1-9B43-66A5DC00EB57}" srcId="{6307575D-8DCE-4009-8C0F-8F8FE29218F3}" destId="{326264FD-F3D7-4CF9-ABBA-94E0AE2EF8C6}" srcOrd="1" destOrd="0" parTransId="{4E9A6C2A-A0CB-44CF-B296-7ADC68C71A16}" sibTransId="{F4529375-CA70-4163-9B05-272E128EA8C1}"/>
    <dgm:cxn modelId="{2BF04D5D-DC0E-4FDE-B47F-94F459023DB3}" srcId="{D4B12798-CAB8-4C2C-954F-6CBC0C16F83E}" destId="{7B35E43A-B7D9-4411-9C14-400EDE120A91}" srcOrd="0" destOrd="0" parTransId="{CCF6D698-29D4-4182-B73C-398A0257F3B7}" sibTransId="{5D3C4235-B894-4896-ABCE-53B49A3BE10C}"/>
    <dgm:cxn modelId="{D33DF26D-C31E-4522-A82A-C6D7FD0E1955}" srcId="{326264FD-F3D7-4CF9-ABBA-94E0AE2EF8C6}" destId="{0A9456B0-9BAF-47E3-8DBF-FC9935827020}" srcOrd="5" destOrd="0" parTransId="{16917338-429F-4779-B285-0AC6BCE53652}" sibTransId="{AB218749-E1DE-4387-A60E-E537AEDFC3E7}"/>
    <dgm:cxn modelId="{5859C84F-3DC0-4C13-ACC5-DC4166EBBD5C}" type="presOf" srcId="{7B35E43A-B7D9-4411-9C14-400EDE120A91}" destId="{ED439A2F-C5FB-45F6-975F-083D12935B0A}" srcOrd="0" destOrd="1" presId="urn:microsoft.com/office/officeart/2005/8/layout/default"/>
    <dgm:cxn modelId="{6EC41652-D6AA-4EDA-89CB-4E2AE9B1F1FD}" type="presOf" srcId="{326264FD-F3D7-4CF9-ABBA-94E0AE2EF8C6}" destId="{CCC91432-CA38-4036-B0FB-0E950EACC0D5}" srcOrd="0" destOrd="0" presId="urn:microsoft.com/office/officeart/2005/8/layout/default"/>
    <dgm:cxn modelId="{CB6C3C87-204E-42D7-9C16-87AD94106DC1}" srcId="{326264FD-F3D7-4CF9-ABBA-94E0AE2EF8C6}" destId="{23F96D3D-2F3E-4C88-B129-472F85310A07}" srcOrd="4" destOrd="0" parTransId="{C7CE7199-3A61-4BCB-ABDA-7759DE2F9CBE}" sibTransId="{39688A9E-0C5D-4CF0-9CC9-E632EF95C74F}"/>
    <dgm:cxn modelId="{2ABAAF87-F2EE-4212-89A2-5E26E8B02DB4}" type="presOf" srcId="{A5E895A9-372E-4C66-97E0-101B3CB055F5}" destId="{CCC91432-CA38-4036-B0FB-0E950EACC0D5}" srcOrd="0" destOrd="3" presId="urn:microsoft.com/office/officeart/2005/8/layout/default"/>
    <dgm:cxn modelId="{876C008E-945C-4B03-A5EA-4AB87E554411}" srcId="{326264FD-F3D7-4CF9-ABBA-94E0AE2EF8C6}" destId="{1A792C40-A816-426A-9E80-68448E756E6C}" srcOrd="1" destOrd="0" parTransId="{6804E18D-AA3C-47E9-BD6F-3F4DE66F8BDA}" sibTransId="{AEDC4CC2-48A7-483B-8578-672700092C68}"/>
    <dgm:cxn modelId="{4B158997-A66B-4331-A828-EBA13BDB1350}" srcId="{326264FD-F3D7-4CF9-ABBA-94E0AE2EF8C6}" destId="{A5E895A9-372E-4C66-97E0-101B3CB055F5}" srcOrd="2" destOrd="0" parTransId="{E6613DD6-7EF1-4413-8F46-83543EA8E720}" sibTransId="{7E6A3E81-54DC-4DFE-9957-92C019062789}"/>
    <dgm:cxn modelId="{8944AD9B-B96C-4891-9DB2-58B707DFCB27}" type="presOf" srcId="{832B330B-9351-426B-BC4A-A3B35DB1D5D6}" destId="{CCC91432-CA38-4036-B0FB-0E950EACC0D5}" srcOrd="0" destOrd="1" presId="urn:microsoft.com/office/officeart/2005/8/layout/default"/>
    <dgm:cxn modelId="{B5DA4AA6-24AB-4D3F-ADA1-C6D6305C86AD}" srcId="{6307575D-8DCE-4009-8C0F-8F8FE29218F3}" destId="{D4B12798-CAB8-4C2C-954F-6CBC0C16F83E}" srcOrd="0" destOrd="0" parTransId="{1126C5F4-D6FE-4BC9-B938-BDFE10656E38}" sibTransId="{69A57AE5-EDEB-4281-9F5E-4CCD14E718EF}"/>
    <dgm:cxn modelId="{1BAE84BA-50CE-4E8A-805C-C57BCC823392}" type="presOf" srcId="{1A792C40-A816-426A-9E80-68448E756E6C}" destId="{CCC91432-CA38-4036-B0FB-0E950EACC0D5}" srcOrd="0" destOrd="2" presId="urn:microsoft.com/office/officeart/2005/8/layout/default"/>
    <dgm:cxn modelId="{42CF3EE3-FE5C-4128-A841-C08FF7A1F0AF}" type="presOf" srcId="{D4B12798-CAB8-4C2C-954F-6CBC0C16F83E}" destId="{ED439A2F-C5FB-45F6-975F-083D12935B0A}" srcOrd="0" destOrd="0" presId="urn:microsoft.com/office/officeart/2005/8/layout/default"/>
    <dgm:cxn modelId="{675588ED-1684-468E-A6F6-C89673051AF7}" srcId="{D4B12798-CAB8-4C2C-954F-6CBC0C16F83E}" destId="{D59A8FAE-63F3-4CFE-AE71-2D50CED7BE76}" srcOrd="1" destOrd="0" parTransId="{C4098ACE-453F-4D7E-BE04-40C4729F8251}" sibTransId="{EC9068A7-7CF8-4325-9442-80B64267D6F1}"/>
    <dgm:cxn modelId="{AD7C15FF-A9F2-45A2-B0FF-297373B56009}" type="presOf" srcId="{0A9456B0-9BAF-47E3-8DBF-FC9935827020}" destId="{CCC91432-CA38-4036-B0FB-0E950EACC0D5}" srcOrd="0" destOrd="6" presId="urn:microsoft.com/office/officeart/2005/8/layout/default"/>
    <dgm:cxn modelId="{D700A6FF-4B5E-48EA-A7B8-10653EFDBAED}" type="presOf" srcId="{F19FEA78-BF87-4700-9C98-F917CBAF8637}" destId="{CCC91432-CA38-4036-B0FB-0E950EACC0D5}" srcOrd="0" destOrd="4" presId="urn:microsoft.com/office/officeart/2005/8/layout/default"/>
    <dgm:cxn modelId="{91F7CCC1-800A-469A-A9D1-D6027138E68D}" type="presParOf" srcId="{576F168C-921F-41CE-898A-F13097F67449}" destId="{ED439A2F-C5FB-45F6-975F-083D12935B0A}" srcOrd="0" destOrd="0" presId="urn:microsoft.com/office/officeart/2005/8/layout/default"/>
    <dgm:cxn modelId="{CD49A732-6759-443C-A9E4-78BA0A63FD7C}" type="presParOf" srcId="{576F168C-921F-41CE-898A-F13097F67449}" destId="{C10B32F2-20B4-42F7-A9DA-0CF8EEF53708}" srcOrd="1" destOrd="0" presId="urn:microsoft.com/office/officeart/2005/8/layout/default"/>
    <dgm:cxn modelId="{024D96B8-4C72-4BEE-AAB8-FD14486C0B47}" type="presParOf" srcId="{576F168C-921F-41CE-898A-F13097F67449}" destId="{CCC91432-CA38-4036-B0FB-0E950EACC0D5}"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426798-6453-4CD5-80AD-F6AD6BF80344}"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CDA89B92-ECEF-402E-A376-3CE42413663C}">
      <dgm:prSet custT="1"/>
      <dgm:spPr/>
      <dgm:t>
        <a:bodyPr/>
        <a:lstStyle/>
        <a:p>
          <a:r>
            <a:rPr lang="fi-FI" sz="1800" b="1" dirty="0">
              <a:solidFill>
                <a:schemeClr val="tx1"/>
              </a:solidFill>
            </a:rPr>
            <a:t>Kuntien tuloja</a:t>
          </a:r>
          <a:r>
            <a:rPr lang="fi-FI" sz="1600" b="1" dirty="0">
              <a:solidFill>
                <a:schemeClr val="tx1"/>
              </a:solidFill>
            </a:rPr>
            <a:t>:</a:t>
          </a:r>
          <a:endParaRPr lang="en-US" sz="1600" b="1" dirty="0">
            <a:solidFill>
              <a:schemeClr val="tx1"/>
            </a:solidFill>
          </a:endParaRPr>
        </a:p>
      </dgm:t>
    </dgm:pt>
    <dgm:pt modelId="{B3F3061C-D1AE-4465-9371-D51794B5D98B}" type="parTrans" cxnId="{090E5296-3541-430B-BBA8-15ACFD7D9B2F}">
      <dgm:prSet/>
      <dgm:spPr/>
      <dgm:t>
        <a:bodyPr/>
        <a:lstStyle/>
        <a:p>
          <a:endParaRPr lang="en-US"/>
        </a:p>
      </dgm:t>
    </dgm:pt>
    <dgm:pt modelId="{F56D361F-15AE-4A7E-9AE4-06B92F4FE7AE}" type="sibTrans" cxnId="{090E5296-3541-430B-BBA8-15ACFD7D9B2F}">
      <dgm:prSet/>
      <dgm:spPr/>
      <dgm:t>
        <a:bodyPr/>
        <a:lstStyle/>
        <a:p>
          <a:endParaRPr lang="en-US"/>
        </a:p>
      </dgm:t>
    </dgm:pt>
    <dgm:pt modelId="{7F85CD85-5EDD-4964-B3F7-AEF3C33034DB}">
      <dgm:prSet/>
      <dgm:spPr/>
      <dgm:t>
        <a:bodyPr/>
        <a:lstStyle/>
        <a:p>
          <a:r>
            <a:rPr lang="fi-FI"/>
            <a:t>Verotulot (kunnallisvero ja kiinteistövero) </a:t>
          </a:r>
          <a:endParaRPr lang="en-US"/>
        </a:p>
      </dgm:t>
    </dgm:pt>
    <dgm:pt modelId="{6BBF7C81-03A3-467B-A5A1-39E323444AB0}" type="parTrans" cxnId="{2B47F8B8-478F-4E2D-B62F-2DDE8BC7D753}">
      <dgm:prSet/>
      <dgm:spPr/>
      <dgm:t>
        <a:bodyPr/>
        <a:lstStyle/>
        <a:p>
          <a:endParaRPr lang="en-US"/>
        </a:p>
      </dgm:t>
    </dgm:pt>
    <dgm:pt modelId="{4344CFAE-0AE3-4D64-B241-C60E6A112311}" type="sibTrans" cxnId="{2B47F8B8-478F-4E2D-B62F-2DDE8BC7D753}">
      <dgm:prSet/>
      <dgm:spPr/>
      <dgm:t>
        <a:bodyPr/>
        <a:lstStyle/>
        <a:p>
          <a:endParaRPr lang="en-US"/>
        </a:p>
      </dgm:t>
    </dgm:pt>
    <dgm:pt modelId="{A65BF23C-2B74-405A-8BBA-727462BFFEAD}">
      <dgm:prSet/>
      <dgm:spPr/>
      <dgm:t>
        <a:bodyPr/>
        <a:lstStyle/>
        <a:p>
          <a:r>
            <a:rPr lang="fi-FI"/>
            <a:t>Osa yhteisöveron tuotosta </a:t>
          </a:r>
          <a:endParaRPr lang="en-US"/>
        </a:p>
      </dgm:t>
    </dgm:pt>
    <dgm:pt modelId="{3E89A80A-867E-408F-9C44-97C02DDE4602}" type="parTrans" cxnId="{5A2E537C-7E8F-4295-A6DA-2B3B6CFA7AC0}">
      <dgm:prSet/>
      <dgm:spPr/>
      <dgm:t>
        <a:bodyPr/>
        <a:lstStyle/>
        <a:p>
          <a:endParaRPr lang="en-US"/>
        </a:p>
      </dgm:t>
    </dgm:pt>
    <dgm:pt modelId="{5D2AE545-51BB-4C94-94A9-7A111546AC47}" type="sibTrans" cxnId="{5A2E537C-7E8F-4295-A6DA-2B3B6CFA7AC0}">
      <dgm:prSet/>
      <dgm:spPr/>
      <dgm:t>
        <a:bodyPr/>
        <a:lstStyle/>
        <a:p>
          <a:endParaRPr lang="en-US"/>
        </a:p>
      </dgm:t>
    </dgm:pt>
    <dgm:pt modelId="{130EB8A8-499A-49BF-8523-000D6EA35251}">
      <dgm:prSet/>
      <dgm:spPr/>
      <dgm:t>
        <a:bodyPr/>
        <a:lstStyle/>
        <a:p>
          <a:r>
            <a:rPr lang="fi-FI"/>
            <a:t>Tuloja esimerkiksi päivähoidosta, sairaaloista ja uimahalleista </a:t>
          </a:r>
          <a:endParaRPr lang="en-US"/>
        </a:p>
      </dgm:t>
    </dgm:pt>
    <dgm:pt modelId="{B74F2083-2873-4C00-8F46-41E38C42A6FD}" type="parTrans" cxnId="{36A151B3-937D-420D-A705-B41B3D76CBA5}">
      <dgm:prSet/>
      <dgm:spPr/>
      <dgm:t>
        <a:bodyPr/>
        <a:lstStyle/>
        <a:p>
          <a:endParaRPr lang="en-US"/>
        </a:p>
      </dgm:t>
    </dgm:pt>
    <dgm:pt modelId="{C4131D24-CD0D-4712-BE59-567F77CFD754}" type="sibTrans" cxnId="{36A151B3-937D-420D-A705-B41B3D76CBA5}">
      <dgm:prSet/>
      <dgm:spPr/>
      <dgm:t>
        <a:bodyPr/>
        <a:lstStyle/>
        <a:p>
          <a:endParaRPr lang="en-US"/>
        </a:p>
      </dgm:t>
    </dgm:pt>
    <dgm:pt modelId="{ED3C495A-A1B0-4534-BD07-331D8B468B5D}">
      <dgm:prSet/>
      <dgm:spPr/>
      <dgm:t>
        <a:bodyPr/>
        <a:lstStyle/>
        <a:p>
          <a:r>
            <a:rPr lang="fi-FI"/>
            <a:t>Pääomatuloja kuntien omaisuudesta </a:t>
          </a:r>
          <a:endParaRPr lang="en-US"/>
        </a:p>
      </dgm:t>
    </dgm:pt>
    <dgm:pt modelId="{5BA707D4-84EB-43CC-AC2E-BF3EA6DA4C4D}" type="parTrans" cxnId="{F854E60F-B698-4F6C-8594-6E26D8BA35A5}">
      <dgm:prSet/>
      <dgm:spPr/>
      <dgm:t>
        <a:bodyPr/>
        <a:lstStyle/>
        <a:p>
          <a:endParaRPr lang="en-US"/>
        </a:p>
      </dgm:t>
    </dgm:pt>
    <dgm:pt modelId="{7C8B8746-5AB1-4479-9032-19D15F30CDA5}" type="sibTrans" cxnId="{F854E60F-B698-4F6C-8594-6E26D8BA35A5}">
      <dgm:prSet/>
      <dgm:spPr/>
      <dgm:t>
        <a:bodyPr/>
        <a:lstStyle/>
        <a:p>
          <a:endParaRPr lang="en-US"/>
        </a:p>
      </dgm:t>
    </dgm:pt>
    <dgm:pt modelId="{394B786E-8EF3-4FC1-998F-2F4DC2AE36ED}">
      <dgm:prSet custT="1"/>
      <dgm:spPr/>
      <dgm:t>
        <a:bodyPr/>
        <a:lstStyle/>
        <a:p>
          <a:r>
            <a:rPr lang="fi-FI" sz="1800" b="1" dirty="0">
              <a:solidFill>
                <a:schemeClr val="tx1"/>
              </a:solidFill>
            </a:rPr>
            <a:t>Kuntien menoja:</a:t>
          </a:r>
          <a:endParaRPr lang="en-US" sz="1800" b="1" dirty="0">
            <a:solidFill>
              <a:schemeClr val="tx1"/>
            </a:solidFill>
          </a:endParaRPr>
        </a:p>
      </dgm:t>
    </dgm:pt>
    <dgm:pt modelId="{618665A4-9901-44D5-9F69-8B9367B88C74}" type="parTrans" cxnId="{1A73C7C0-B754-489B-B7A7-5082B55F49C9}">
      <dgm:prSet/>
      <dgm:spPr/>
      <dgm:t>
        <a:bodyPr/>
        <a:lstStyle/>
        <a:p>
          <a:endParaRPr lang="en-US"/>
        </a:p>
      </dgm:t>
    </dgm:pt>
    <dgm:pt modelId="{441BFA3C-C42B-40FF-941D-81B01787AC54}" type="sibTrans" cxnId="{1A73C7C0-B754-489B-B7A7-5082B55F49C9}">
      <dgm:prSet/>
      <dgm:spPr/>
      <dgm:t>
        <a:bodyPr/>
        <a:lstStyle/>
        <a:p>
          <a:endParaRPr lang="en-US"/>
        </a:p>
      </dgm:t>
    </dgm:pt>
    <dgm:pt modelId="{14007163-41E1-4671-A46B-C7A03764B97F}">
      <dgm:prSet/>
      <dgm:spPr/>
      <dgm:t>
        <a:bodyPr/>
        <a:lstStyle/>
        <a:p>
          <a:r>
            <a:rPr lang="fi-FI" dirty="0"/>
            <a:t>Lakisääteiset peruspalvelut (peruskoulutus, päivä- ja terveydenhoito, sosiaalitoimi ja kulttuuripalvelut)</a:t>
          </a:r>
          <a:endParaRPr lang="en-US" dirty="0"/>
        </a:p>
      </dgm:t>
    </dgm:pt>
    <dgm:pt modelId="{B51CCD1A-F949-4D49-A667-084AEEC6D3AB}" type="parTrans" cxnId="{41817902-2A6B-4606-B616-D60D1E2FA1E1}">
      <dgm:prSet/>
      <dgm:spPr/>
      <dgm:t>
        <a:bodyPr/>
        <a:lstStyle/>
        <a:p>
          <a:endParaRPr lang="en-US"/>
        </a:p>
      </dgm:t>
    </dgm:pt>
    <dgm:pt modelId="{44E77E1D-9B63-48A3-9FF8-B74F7A7B1355}" type="sibTrans" cxnId="{41817902-2A6B-4606-B616-D60D1E2FA1E1}">
      <dgm:prSet/>
      <dgm:spPr/>
      <dgm:t>
        <a:bodyPr/>
        <a:lstStyle/>
        <a:p>
          <a:endParaRPr lang="en-US"/>
        </a:p>
      </dgm:t>
    </dgm:pt>
    <dgm:pt modelId="{DDA3B98C-06BE-4F40-A66E-09B70436A845}">
      <dgm:prSet/>
      <dgm:spPr/>
      <dgm:t>
        <a:bodyPr/>
        <a:lstStyle/>
        <a:p>
          <a:r>
            <a:rPr lang="fi-FI"/>
            <a:t>Ylläpito: hallinto, tieverkosto ja virkistystoiminta </a:t>
          </a:r>
          <a:endParaRPr lang="en-US"/>
        </a:p>
      </dgm:t>
    </dgm:pt>
    <dgm:pt modelId="{35881C0B-803C-42CA-93E6-39F3B8F85DF4}" type="parTrans" cxnId="{0A0759DC-B4B6-4086-A20C-9CE8C5E824AE}">
      <dgm:prSet/>
      <dgm:spPr/>
      <dgm:t>
        <a:bodyPr/>
        <a:lstStyle/>
        <a:p>
          <a:endParaRPr lang="en-US"/>
        </a:p>
      </dgm:t>
    </dgm:pt>
    <dgm:pt modelId="{B1629FB7-FEEF-4918-9B92-4F6E0C043FC9}" type="sibTrans" cxnId="{0A0759DC-B4B6-4086-A20C-9CE8C5E824AE}">
      <dgm:prSet/>
      <dgm:spPr/>
      <dgm:t>
        <a:bodyPr/>
        <a:lstStyle/>
        <a:p>
          <a:endParaRPr lang="en-US"/>
        </a:p>
      </dgm:t>
    </dgm:pt>
    <dgm:pt modelId="{6B7C7861-382D-4902-8752-CD194E496D40}" type="pres">
      <dgm:prSet presAssocID="{8C426798-6453-4CD5-80AD-F6AD6BF80344}" presName="diagram" presStyleCnt="0">
        <dgm:presLayoutVars>
          <dgm:dir/>
          <dgm:resizeHandles val="exact"/>
        </dgm:presLayoutVars>
      </dgm:prSet>
      <dgm:spPr/>
    </dgm:pt>
    <dgm:pt modelId="{3D5CC0CC-9540-4A4D-BFF5-EE7E84A4E747}" type="pres">
      <dgm:prSet presAssocID="{CDA89B92-ECEF-402E-A376-3CE42413663C}" presName="node" presStyleLbl="node1" presStyleIdx="0" presStyleCnt="8" custLinFactNeighborX="-977" custLinFactNeighborY="-9">
        <dgm:presLayoutVars>
          <dgm:bulletEnabled val="1"/>
        </dgm:presLayoutVars>
      </dgm:prSet>
      <dgm:spPr/>
    </dgm:pt>
    <dgm:pt modelId="{7CDB478C-48E0-4668-8911-DFE8DA5A4587}" type="pres">
      <dgm:prSet presAssocID="{F56D361F-15AE-4A7E-9AE4-06B92F4FE7AE}" presName="sibTrans" presStyleCnt="0"/>
      <dgm:spPr/>
    </dgm:pt>
    <dgm:pt modelId="{D3335CB6-3DAF-4EF6-843F-E4188CD18E5D}" type="pres">
      <dgm:prSet presAssocID="{7F85CD85-5EDD-4964-B3F7-AEF3C33034DB}" presName="node" presStyleLbl="node1" presStyleIdx="1" presStyleCnt="8">
        <dgm:presLayoutVars>
          <dgm:bulletEnabled val="1"/>
        </dgm:presLayoutVars>
      </dgm:prSet>
      <dgm:spPr/>
    </dgm:pt>
    <dgm:pt modelId="{BE122486-8065-4076-B251-445B72DFB7BE}" type="pres">
      <dgm:prSet presAssocID="{4344CFAE-0AE3-4D64-B241-C60E6A112311}" presName="sibTrans" presStyleCnt="0"/>
      <dgm:spPr/>
    </dgm:pt>
    <dgm:pt modelId="{A8AD07ED-B91C-40F6-9885-226DA60D9854}" type="pres">
      <dgm:prSet presAssocID="{A65BF23C-2B74-405A-8BBA-727462BFFEAD}" presName="node" presStyleLbl="node1" presStyleIdx="2" presStyleCnt="8">
        <dgm:presLayoutVars>
          <dgm:bulletEnabled val="1"/>
        </dgm:presLayoutVars>
      </dgm:prSet>
      <dgm:spPr/>
    </dgm:pt>
    <dgm:pt modelId="{FB0D832B-FB16-4203-9A54-3ACD1BAF248D}" type="pres">
      <dgm:prSet presAssocID="{5D2AE545-51BB-4C94-94A9-7A111546AC47}" presName="sibTrans" presStyleCnt="0"/>
      <dgm:spPr/>
    </dgm:pt>
    <dgm:pt modelId="{5A9F5FC4-1C15-48F1-91E7-2494ED680F39}" type="pres">
      <dgm:prSet presAssocID="{130EB8A8-499A-49BF-8523-000D6EA35251}" presName="node" presStyleLbl="node1" presStyleIdx="3" presStyleCnt="8">
        <dgm:presLayoutVars>
          <dgm:bulletEnabled val="1"/>
        </dgm:presLayoutVars>
      </dgm:prSet>
      <dgm:spPr/>
    </dgm:pt>
    <dgm:pt modelId="{7614B07A-3A29-4305-8C56-60AD7973BD17}" type="pres">
      <dgm:prSet presAssocID="{C4131D24-CD0D-4712-BE59-567F77CFD754}" presName="sibTrans" presStyleCnt="0"/>
      <dgm:spPr/>
    </dgm:pt>
    <dgm:pt modelId="{7EB4F0C6-CA74-4EE5-B876-1420F5DCD432}" type="pres">
      <dgm:prSet presAssocID="{ED3C495A-A1B0-4534-BD07-331D8B468B5D}" presName="node" presStyleLbl="node1" presStyleIdx="4" presStyleCnt="8">
        <dgm:presLayoutVars>
          <dgm:bulletEnabled val="1"/>
        </dgm:presLayoutVars>
      </dgm:prSet>
      <dgm:spPr/>
    </dgm:pt>
    <dgm:pt modelId="{6C5244A4-2639-49E6-AE8C-A8B4752F1C30}" type="pres">
      <dgm:prSet presAssocID="{7C8B8746-5AB1-4479-9032-19D15F30CDA5}" presName="sibTrans" presStyleCnt="0"/>
      <dgm:spPr/>
    </dgm:pt>
    <dgm:pt modelId="{FCFA79B0-BE53-4FE9-8A6D-122D6AFFFD02}" type="pres">
      <dgm:prSet presAssocID="{394B786E-8EF3-4FC1-998F-2F4DC2AE36ED}" presName="node" presStyleLbl="node1" presStyleIdx="5" presStyleCnt="8">
        <dgm:presLayoutVars>
          <dgm:bulletEnabled val="1"/>
        </dgm:presLayoutVars>
      </dgm:prSet>
      <dgm:spPr/>
    </dgm:pt>
    <dgm:pt modelId="{6D879AB2-337F-47DC-AEFA-2784464276AD}" type="pres">
      <dgm:prSet presAssocID="{441BFA3C-C42B-40FF-941D-81B01787AC54}" presName="sibTrans" presStyleCnt="0"/>
      <dgm:spPr/>
    </dgm:pt>
    <dgm:pt modelId="{8742DCF9-66F0-4686-AA87-1C33BA6291DF}" type="pres">
      <dgm:prSet presAssocID="{14007163-41E1-4671-A46B-C7A03764B97F}" presName="node" presStyleLbl="node1" presStyleIdx="6" presStyleCnt="8">
        <dgm:presLayoutVars>
          <dgm:bulletEnabled val="1"/>
        </dgm:presLayoutVars>
      </dgm:prSet>
      <dgm:spPr/>
    </dgm:pt>
    <dgm:pt modelId="{81C6A3C3-9C69-447A-8198-81EE350B7571}" type="pres">
      <dgm:prSet presAssocID="{44E77E1D-9B63-48A3-9FF8-B74F7A7B1355}" presName="sibTrans" presStyleCnt="0"/>
      <dgm:spPr/>
    </dgm:pt>
    <dgm:pt modelId="{DA0DE0EB-713C-4E92-BE45-09882B26B3E3}" type="pres">
      <dgm:prSet presAssocID="{DDA3B98C-06BE-4F40-A66E-09B70436A845}" presName="node" presStyleLbl="node1" presStyleIdx="7" presStyleCnt="8">
        <dgm:presLayoutVars>
          <dgm:bulletEnabled val="1"/>
        </dgm:presLayoutVars>
      </dgm:prSet>
      <dgm:spPr/>
    </dgm:pt>
  </dgm:ptLst>
  <dgm:cxnLst>
    <dgm:cxn modelId="{41817902-2A6B-4606-B616-D60D1E2FA1E1}" srcId="{8C426798-6453-4CD5-80AD-F6AD6BF80344}" destId="{14007163-41E1-4671-A46B-C7A03764B97F}" srcOrd="6" destOrd="0" parTransId="{B51CCD1A-F949-4D49-A667-084AEEC6D3AB}" sibTransId="{44E77E1D-9B63-48A3-9FF8-B74F7A7B1355}"/>
    <dgm:cxn modelId="{F854E60F-B698-4F6C-8594-6E26D8BA35A5}" srcId="{8C426798-6453-4CD5-80AD-F6AD6BF80344}" destId="{ED3C495A-A1B0-4534-BD07-331D8B468B5D}" srcOrd="4" destOrd="0" parTransId="{5BA707D4-84EB-43CC-AC2E-BF3EA6DA4C4D}" sibTransId="{7C8B8746-5AB1-4479-9032-19D15F30CDA5}"/>
    <dgm:cxn modelId="{CACCC423-B178-45E1-8FF2-B5B8BCED5D5A}" type="presOf" srcId="{ED3C495A-A1B0-4534-BD07-331D8B468B5D}" destId="{7EB4F0C6-CA74-4EE5-B876-1420F5DCD432}" srcOrd="0" destOrd="0" presId="urn:microsoft.com/office/officeart/2005/8/layout/default"/>
    <dgm:cxn modelId="{E006FB2C-381F-4F53-BC5E-5001C8C60EFB}" type="presOf" srcId="{14007163-41E1-4671-A46B-C7A03764B97F}" destId="{8742DCF9-66F0-4686-AA87-1C33BA6291DF}" srcOrd="0" destOrd="0" presId="urn:microsoft.com/office/officeart/2005/8/layout/default"/>
    <dgm:cxn modelId="{372E5F3A-EDB7-4866-B074-2AA14790651F}" type="presOf" srcId="{7F85CD85-5EDD-4964-B3F7-AEF3C33034DB}" destId="{D3335CB6-3DAF-4EF6-843F-E4188CD18E5D}" srcOrd="0" destOrd="0" presId="urn:microsoft.com/office/officeart/2005/8/layout/default"/>
    <dgm:cxn modelId="{5A2E537C-7E8F-4295-A6DA-2B3B6CFA7AC0}" srcId="{8C426798-6453-4CD5-80AD-F6AD6BF80344}" destId="{A65BF23C-2B74-405A-8BBA-727462BFFEAD}" srcOrd="2" destOrd="0" parTransId="{3E89A80A-867E-408F-9C44-97C02DDE4602}" sibTransId="{5D2AE545-51BB-4C94-94A9-7A111546AC47}"/>
    <dgm:cxn modelId="{A32AC584-1B26-4609-9DB5-F8F515523845}" type="presOf" srcId="{8C426798-6453-4CD5-80AD-F6AD6BF80344}" destId="{6B7C7861-382D-4902-8752-CD194E496D40}" srcOrd="0" destOrd="0" presId="urn:microsoft.com/office/officeart/2005/8/layout/default"/>
    <dgm:cxn modelId="{090E5296-3541-430B-BBA8-15ACFD7D9B2F}" srcId="{8C426798-6453-4CD5-80AD-F6AD6BF80344}" destId="{CDA89B92-ECEF-402E-A376-3CE42413663C}" srcOrd="0" destOrd="0" parTransId="{B3F3061C-D1AE-4465-9371-D51794B5D98B}" sibTransId="{F56D361F-15AE-4A7E-9AE4-06B92F4FE7AE}"/>
    <dgm:cxn modelId="{F7C772A2-9AEB-437F-A718-D192F1380C1D}" type="presOf" srcId="{DDA3B98C-06BE-4F40-A66E-09B70436A845}" destId="{DA0DE0EB-713C-4E92-BE45-09882B26B3E3}" srcOrd="0" destOrd="0" presId="urn:microsoft.com/office/officeart/2005/8/layout/default"/>
    <dgm:cxn modelId="{36A151B3-937D-420D-A705-B41B3D76CBA5}" srcId="{8C426798-6453-4CD5-80AD-F6AD6BF80344}" destId="{130EB8A8-499A-49BF-8523-000D6EA35251}" srcOrd="3" destOrd="0" parTransId="{B74F2083-2873-4C00-8F46-41E38C42A6FD}" sibTransId="{C4131D24-CD0D-4712-BE59-567F77CFD754}"/>
    <dgm:cxn modelId="{2B47F8B8-478F-4E2D-B62F-2DDE8BC7D753}" srcId="{8C426798-6453-4CD5-80AD-F6AD6BF80344}" destId="{7F85CD85-5EDD-4964-B3F7-AEF3C33034DB}" srcOrd="1" destOrd="0" parTransId="{6BBF7C81-03A3-467B-A5A1-39E323444AB0}" sibTransId="{4344CFAE-0AE3-4D64-B241-C60E6A112311}"/>
    <dgm:cxn modelId="{1A73C7C0-B754-489B-B7A7-5082B55F49C9}" srcId="{8C426798-6453-4CD5-80AD-F6AD6BF80344}" destId="{394B786E-8EF3-4FC1-998F-2F4DC2AE36ED}" srcOrd="5" destOrd="0" parTransId="{618665A4-9901-44D5-9F69-8B9367B88C74}" sibTransId="{441BFA3C-C42B-40FF-941D-81B01787AC54}"/>
    <dgm:cxn modelId="{0A0759DC-B4B6-4086-A20C-9CE8C5E824AE}" srcId="{8C426798-6453-4CD5-80AD-F6AD6BF80344}" destId="{DDA3B98C-06BE-4F40-A66E-09B70436A845}" srcOrd="7" destOrd="0" parTransId="{35881C0B-803C-42CA-93E6-39F3B8F85DF4}" sibTransId="{B1629FB7-FEEF-4918-9B92-4F6E0C043FC9}"/>
    <dgm:cxn modelId="{94AA1CDE-EC7C-4088-9932-D272CADF08FB}" type="presOf" srcId="{A65BF23C-2B74-405A-8BBA-727462BFFEAD}" destId="{A8AD07ED-B91C-40F6-9885-226DA60D9854}" srcOrd="0" destOrd="0" presId="urn:microsoft.com/office/officeart/2005/8/layout/default"/>
    <dgm:cxn modelId="{B36057DE-796D-440A-98E3-9C03D15578B2}" type="presOf" srcId="{CDA89B92-ECEF-402E-A376-3CE42413663C}" destId="{3D5CC0CC-9540-4A4D-BFF5-EE7E84A4E747}" srcOrd="0" destOrd="0" presId="urn:microsoft.com/office/officeart/2005/8/layout/default"/>
    <dgm:cxn modelId="{235D61F2-9FFC-49B1-8D38-7E28E09F6960}" type="presOf" srcId="{130EB8A8-499A-49BF-8523-000D6EA35251}" destId="{5A9F5FC4-1C15-48F1-91E7-2494ED680F39}" srcOrd="0" destOrd="0" presId="urn:microsoft.com/office/officeart/2005/8/layout/default"/>
    <dgm:cxn modelId="{979F2AF9-7343-44E7-A847-13ED19F8B7AF}" type="presOf" srcId="{394B786E-8EF3-4FC1-998F-2F4DC2AE36ED}" destId="{FCFA79B0-BE53-4FE9-8A6D-122D6AFFFD02}" srcOrd="0" destOrd="0" presId="urn:microsoft.com/office/officeart/2005/8/layout/default"/>
    <dgm:cxn modelId="{39C7E5FA-C7B2-48E8-8B86-0C8B6BEB1C72}" type="presParOf" srcId="{6B7C7861-382D-4902-8752-CD194E496D40}" destId="{3D5CC0CC-9540-4A4D-BFF5-EE7E84A4E747}" srcOrd="0" destOrd="0" presId="urn:microsoft.com/office/officeart/2005/8/layout/default"/>
    <dgm:cxn modelId="{FEA4E299-50FE-4DC2-8885-CDA8039F630C}" type="presParOf" srcId="{6B7C7861-382D-4902-8752-CD194E496D40}" destId="{7CDB478C-48E0-4668-8911-DFE8DA5A4587}" srcOrd="1" destOrd="0" presId="urn:microsoft.com/office/officeart/2005/8/layout/default"/>
    <dgm:cxn modelId="{920D6452-FDB6-4EE1-B626-7719355281AB}" type="presParOf" srcId="{6B7C7861-382D-4902-8752-CD194E496D40}" destId="{D3335CB6-3DAF-4EF6-843F-E4188CD18E5D}" srcOrd="2" destOrd="0" presId="urn:microsoft.com/office/officeart/2005/8/layout/default"/>
    <dgm:cxn modelId="{A0AF6C23-F87E-4353-B598-81D5F36445C8}" type="presParOf" srcId="{6B7C7861-382D-4902-8752-CD194E496D40}" destId="{BE122486-8065-4076-B251-445B72DFB7BE}" srcOrd="3" destOrd="0" presId="urn:microsoft.com/office/officeart/2005/8/layout/default"/>
    <dgm:cxn modelId="{6F582CB0-0B90-4F05-BEDF-444C13B0F691}" type="presParOf" srcId="{6B7C7861-382D-4902-8752-CD194E496D40}" destId="{A8AD07ED-B91C-40F6-9885-226DA60D9854}" srcOrd="4" destOrd="0" presId="urn:microsoft.com/office/officeart/2005/8/layout/default"/>
    <dgm:cxn modelId="{68750CA6-50EB-4493-9FD6-ED8B3D00C7A0}" type="presParOf" srcId="{6B7C7861-382D-4902-8752-CD194E496D40}" destId="{FB0D832B-FB16-4203-9A54-3ACD1BAF248D}" srcOrd="5" destOrd="0" presId="urn:microsoft.com/office/officeart/2005/8/layout/default"/>
    <dgm:cxn modelId="{F21A5651-971F-4411-9AA2-ECDA0FBFB826}" type="presParOf" srcId="{6B7C7861-382D-4902-8752-CD194E496D40}" destId="{5A9F5FC4-1C15-48F1-91E7-2494ED680F39}" srcOrd="6" destOrd="0" presId="urn:microsoft.com/office/officeart/2005/8/layout/default"/>
    <dgm:cxn modelId="{1FCE32C9-2354-4400-92DD-47E66BBE6639}" type="presParOf" srcId="{6B7C7861-382D-4902-8752-CD194E496D40}" destId="{7614B07A-3A29-4305-8C56-60AD7973BD17}" srcOrd="7" destOrd="0" presId="urn:microsoft.com/office/officeart/2005/8/layout/default"/>
    <dgm:cxn modelId="{359C297F-6550-4362-86E7-ED24128A156D}" type="presParOf" srcId="{6B7C7861-382D-4902-8752-CD194E496D40}" destId="{7EB4F0C6-CA74-4EE5-B876-1420F5DCD432}" srcOrd="8" destOrd="0" presId="urn:microsoft.com/office/officeart/2005/8/layout/default"/>
    <dgm:cxn modelId="{66F38479-EDB5-433E-93EB-C313D4F13FAD}" type="presParOf" srcId="{6B7C7861-382D-4902-8752-CD194E496D40}" destId="{6C5244A4-2639-49E6-AE8C-A8B4752F1C30}" srcOrd="9" destOrd="0" presId="urn:microsoft.com/office/officeart/2005/8/layout/default"/>
    <dgm:cxn modelId="{42EA1649-BED6-4104-B210-73750B0FC0E0}" type="presParOf" srcId="{6B7C7861-382D-4902-8752-CD194E496D40}" destId="{FCFA79B0-BE53-4FE9-8A6D-122D6AFFFD02}" srcOrd="10" destOrd="0" presId="urn:microsoft.com/office/officeart/2005/8/layout/default"/>
    <dgm:cxn modelId="{5376F107-9116-4C66-A9B1-062A57B7B86C}" type="presParOf" srcId="{6B7C7861-382D-4902-8752-CD194E496D40}" destId="{6D879AB2-337F-47DC-AEFA-2784464276AD}" srcOrd="11" destOrd="0" presId="urn:microsoft.com/office/officeart/2005/8/layout/default"/>
    <dgm:cxn modelId="{A16D049B-F8EC-4246-8A9F-60EE977812ED}" type="presParOf" srcId="{6B7C7861-382D-4902-8752-CD194E496D40}" destId="{8742DCF9-66F0-4686-AA87-1C33BA6291DF}" srcOrd="12" destOrd="0" presId="urn:microsoft.com/office/officeart/2005/8/layout/default"/>
    <dgm:cxn modelId="{CFBD29E8-34EF-4F05-8597-C18D2D4EB1A7}" type="presParOf" srcId="{6B7C7861-382D-4902-8752-CD194E496D40}" destId="{81C6A3C3-9C69-447A-8198-81EE350B7571}" srcOrd="13" destOrd="0" presId="urn:microsoft.com/office/officeart/2005/8/layout/default"/>
    <dgm:cxn modelId="{84461113-7FEF-43B0-8803-F6308F4E3828}" type="presParOf" srcId="{6B7C7861-382D-4902-8752-CD194E496D40}" destId="{DA0DE0EB-713C-4E92-BE45-09882B26B3E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439A2F-C5FB-45F6-975F-083D12935B0A}">
      <dsp:nvSpPr>
        <dsp:cNvPr id="0" name=""/>
        <dsp:cNvSpPr/>
      </dsp:nvSpPr>
      <dsp:spPr>
        <a:xfrm>
          <a:off x="1257" y="80199"/>
          <a:ext cx="4902628" cy="2941577"/>
        </a:xfrm>
        <a:prstGeom prst="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i-FI" sz="2400" b="1" kern="1200" dirty="0">
              <a:solidFill>
                <a:schemeClr val="tx1"/>
              </a:solidFill>
            </a:rPr>
            <a:t>Valtion tuloja:</a:t>
          </a:r>
          <a:endParaRPr lang="en-US" sz="2400" kern="1200" dirty="0">
            <a:solidFill>
              <a:schemeClr val="tx1"/>
            </a:solidFill>
          </a:endParaRPr>
        </a:p>
        <a:p>
          <a:pPr marL="171450" lvl="1" indent="-171450" algn="l" defTabSz="844550">
            <a:lnSpc>
              <a:spcPct val="90000"/>
            </a:lnSpc>
            <a:spcBef>
              <a:spcPct val="0"/>
            </a:spcBef>
            <a:spcAft>
              <a:spcPct val="15000"/>
            </a:spcAft>
            <a:buChar char="•"/>
          </a:pPr>
          <a:r>
            <a:rPr lang="fi-FI" sz="1900" kern="1200" dirty="0"/>
            <a:t>Verot                                                                                              </a:t>
          </a:r>
          <a:endParaRPr lang="en-US" sz="1900" kern="1200" dirty="0"/>
        </a:p>
        <a:p>
          <a:pPr marL="171450" lvl="1" indent="-171450" algn="l" defTabSz="844550">
            <a:lnSpc>
              <a:spcPct val="90000"/>
            </a:lnSpc>
            <a:spcBef>
              <a:spcPct val="0"/>
            </a:spcBef>
            <a:spcAft>
              <a:spcPct val="15000"/>
            </a:spcAft>
            <a:buChar char="•"/>
          </a:pPr>
          <a:r>
            <a:rPr lang="fi-FI" sz="1900" kern="1200"/>
            <a:t>Palvelumaksut, osingot ja korkotulot</a:t>
          </a:r>
          <a:endParaRPr lang="en-US" sz="1900" kern="1200"/>
        </a:p>
      </dsp:txBody>
      <dsp:txXfrm>
        <a:off x="1257" y="80199"/>
        <a:ext cx="4902628" cy="2941577"/>
      </dsp:txXfrm>
    </dsp:sp>
    <dsp:sp modelId="{CCC91432-CA38-4036-B0FB-0E950EACC0D5}">
      <dsp:nvSpPr>
        <dsp:cNvPr id="0" name=""/>
        <dsp:cNvSpPr/>
      </dsp:nvSpPr>
      <dsp:spPr>
        <a:xfrm>
          <a:off x="5394148" y="80199"/>
          <a:ext cx="4902628" cy="2941577"/>
        </a:xfrm>
        <a:prstGeom prst="rect">
          <a:avLst/>
        </a:prstGeom>
        <a:solidFill>
          <a:schemeClr val="accent5">
            <a:hueOff val="-1882712"/>
            <a:satOff val="-25007"/>
            <a:lumOff val="393"/>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fi-FI" sz="2400" b="1" kern="1200" dirty="0">
              <a:solidFill>
                <a:schemeClr val="tx1"/>
              </a:solidFill>
            </a:rPr>
            <a:t>Valtion menoja:</a:t>
          </a:r>
          <a:endParaRPr lang="en-US" sz="2400" kern="1200" dirty="0">
            <a:solidFill>
              <a:schemeClr val="tx1"/>
            </a:solidFill>
          </a:endParaRPr>
        </a:p>
        <a:p>
          <a:pPr marL="171450" lvl="1" indent="-171450" algn="l" defTabSz="844550">
            <a:lnSpc>
              <a:spcPct val="90000"/>
            </a:lnSpc>
            <a:spcBef>
              <a:spcPct val="0"/>
            </a:spcBef>
            <a:spcAft>
              <a:spcPct val="15000"/>
            </a:spcAft>
            <a:buChar char="•"/>
          </a:pPr>
          <a:r>
            <a:rPr lang="fi-FI" sz="1900" kern="1200"/>
            <a:t>Kuntien avustukset palveluiden tuottamiseen</a:t>
          </a:r>
          <a:endParaRPr lang="en-US" sz="1900" kern="1200"/>
        </a:p>
        <a:p>
          <a:pPr marL="171450" lvl="1" indent="-171450" algn="l" defTabSz="844550">
            <a:lnSpc>
              <a:spcPct val="90000"/>
            </a:lnSpc>
            <a:spcBef>
              <a:spcPct val="0"/>
            </a:spcBef>
            <a:spcAft>
              <a:spcPct val="15000"/>
            </a:spcAft>
            <a:buChar char="•"/>
          </a:pPr>
          <a:r>
            <a:rPr lang="fi-FI" sz="1900" kern="1200"/>
            <a:t>Tulonsiirrot kotitalouksille</a:t>
          </a:r>
          <a:endParaRPr lang="en-US" sz="1900" kern="1200"/>
        </a:p>
        <a:p>
          <a:pPr marL="171450" lvl="1" indent="-171450" algn="l" defTabSz="844550">
            <a:lnSpc>
              <a:spcPct val="90000"/>
            </a:lnSpc>
            <a:spcBef>
              <a:spcPct val="0"/>
            </a:spcBef>
            <a:spcAft>
              <a:spcPct val="15000"/>
            </a:spcAft>
            <a:buChar char="•"/>
          </a:pPr>
          <a:r>
            <a:rPr lang="fi-FI" sz="1900" kern="1200"/>
            <a:t>Tukipalkkiot yrityksille ja maataloustuottajille</a:t>
          </a:r>
          <a:endParaRPr lang="en-US" sz="1900" kern="1200"/>
        </a:p>
        <a:p>
          <a:pPr marL="171450" lvl="1" indent="-171450" algn="l" defTabSz="844550">
            <a:lnSpc>
              <a:spcPct val="90000"/>
            </a:lnSpc>
            <a:spcBef>
              <a:spcPct val="0"/>
            </a:spcBef>
            <a:spcAft>
              <a:spcPct val="15000"/>
            </a:spcAft>
            <a:buChar char="•"/>
          </a:pPr>
          <a:r>
            <a:rPr lang="fi-FI" sz="1900" kern="1200"/>
            <a:t>Kehitysapu ulkomaille</a:t>
          </a:r>
          <a:endParaRPr lang="en-US" sz="1900" kern="1200"/>
        </a:p>
        <a:p>
          <a:pPr marL="171450" lvl="1" indent="-171450" algn="l" defTabSz="844550">
            <a:lnSpc>
              <a:spcPct val="90000"/>
            </a:lnSpc>
            <a:spcBef>
              <a:spcPct val="0"/>
            </a:spcBef>
            <a:spcAft>
              <a:spcPct val="15000"/>
            </a:spcAft>
            <a:buChar char="•"/>
          </a:pPr>
          <a:r>
            <a:rPr lang="fi-FI" sz="1900" kern="1200"/>
            <a:t>Erilaiset kulutusmenot (palkat, kulutustavarahankinnat ja kiinteistöjen ylläpito)</a:t>
          </a:r>
          <a:endParaRPr lang="en-US" sz="1900" kern="1200"/>
        </a:p>
        <a:p>
          <a:pPr marL="171450" lvl="1" indent="-171450" algn="l" defTabSz="844550">
            <a:lnSpc>
              <a:spcPct val="90000"/>
            </a:lnSpc>
            <a:spcBef>
              <a:spcPct val="0"/>
            </a:spcBef>
            <a:spcAft>
              <a:spcPct val="15000"/>
            </a:spcAft>
            <a:buChar char="•"/>
          </a:pPr>
          <a:r>
            <a:rPr lang="fi-FI" sz="1900" kern="1200"/>
            <a:t>Sijoitusmenot (investoinnit, koron maksu veloista)</a:t>
          </a:r>
          <a:endParaRPr lang="en-US" sz="1900" kern="1200"/>
        </a:p>
      </dsp:txBody>
      <dsp:txXfrm>
        <a:off x="5394148" y="80199"/>
        <a:ext cx="4902628" cy="2941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CC0CC-9540-4A4D-BFF5-EE7E84A4E747}">
      <dsp:nvSpPr>
        <dsp:cNvPr id="0" name=""/>
        <dsp:cNvSpPr/>
      </dsp:nvSpPr>
      <dsp:spPr>
        <a:xfrm>
          <a:off x="0" y="0"/>
          <a:ext cx="2385945" cy="1431567"/>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dirty="0">
              <a:solidFill>
                <a:schemeClr val="tx1"/>
              </a:solidFill>
            </a:rPr>
            <a:t>Kuntien tuloja</a:t>
          </a:r>
          <a:r>
            <a:rPr lang="fi-FI" sz="1600" b="1" kern="1200" dirty="0">
              <a:solidFill>
                <a:schemeClr val="tx1"/>
              </a:solidFill>
            </a:rPr>
            <a:t>:</a:t>
          </a:r>
          <a:endParaRPr lang="en-US" sz="1600" b="1" kern="1200" dirty="0">
            <a:solidFill>
              <a:schemeClr val="tx1"/>
            </a:solidFill>
          </a:endParaRPr>
        </a:p>
      </dsp:txBody>
      <dsp:txXfrm>
        <a:off x="0" y="0"/>
        <a:ext cx="2385945" cy="1431567"/>
      </dsp:txXfrm>
    </dsp:sp>
    <dsp:sp modelId="{D3335CB6-3DAF-4EF6-843F-E4188CD18E5D}">
      <dsp:nvSpPr>
        <dsp:cNvPr id="0" name=""/>
        <dsp:cNvSpPr/>
      </dsp:nvSpPr>
      <dsp:spPr>
        <a:xfrm>
          <a:off x="2643773" y="123"/>
          <a:ext cx="2385945" cy="1431567"/>
        </a:xfrm>
        <a:prstGeom prst="rect">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Verotulot (kunnallisvero ja kiinteistövero) </a:t>
          </a:r>
          <a:endParaRPr lang="en-US" sz="1600" kern="1200"/>
        </a:p>
      </dsp:txBody>
      <dsp:txXfrm>
        <a:off x="2643773" y="123"/>
        <a:ext cx="2385945" cy="1431567"/>
      </dsp:txXfrm>
    </dsp:sp>
    <dsp:sp modelId="{A8AD07ED-B91C-40F6-9885-226DA60D9854}">
      <dsp:nvSpPr>
        <dsp:cNvPr id="0" name=""/>
        <dsp:cNvSpPr/>
      </dsp:nvSpPr>
      <dsp:spPr>
        <a:xfrm>
          <a:off x="5268314" y="123"/>
          <a:ext cx="2385945" cy="1431567"/>
        </a:xfrm>
        <a:prstGeom prst="rect">
          <a:avLst/>
        </a:prstGeom>
        <a:solidFill>
          <a:schemeClr val="accent4">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Osa yhteisöveron tuotosta </a:t>
          </a:r>
          <a:endParaRPr lang="en-US" sz="1600" kern="1200"/>
        </a:p>
      </dsp:txBody>
      <dsp:txXfrm>
        <a:off x="5268314" y="123"/>
        <a:ext cx="2385945" cy="1431567"/>
      </dsp:txXfrm>
    </dsp:sp>
    <dsp:sp modelId="{5A9F5FC4-1C15-48F1-91E7-2494ED680F39}">
      <dsp:nvSpPr>
        <dsp:cNvPr id="0" name=""/>
        <dsp:cNvSpPr/>
      </dsp:nvSpPr>
      <dsp:spPr>
        <a:xfrm>
          <a:off x="7892854" y="123"/>
          <a:ext cx="2385945" cy="1431567"/>
        </a:xfrm>
        <a:prstGeom prst="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Tuloja esimerkiksi päivähoidosta, sairaaloista ja uimahalleista </a:t>
          </a:r>
          <a:endParaRPr lang="en-US" sz="1600" kern="1200"/>
        </a:p>
      </dsp:txBody>
      <dsp:txXfrm>
        <a:off x="7892854" y="123"/>
        <a:ext cx="2385945" cy="1431567"/>
      </dsp:txXfrm>
    </dsp:sp>
    <dsp:sp modelId="{7EB4F0C6-CA74-4EE5-B876-1420F5DCD432}">
      <dsp:nvSpPr>
        <dsp:cNvPr id="0" name=""/>
        <dsp:cNvSpPr/>
      </dsp:nvSpPr>
      <dsp:spPr>
        <a:xfrm>
          <a:off x="19233" y="1670285"/>
          <a:ext cx="2385945" cy="1431567"/>
        </a:xfrm>
        <a:prstGeom prst="rect">
          <a:avLst/>
        </a:prstGeom>
        <a:solidFill>
          <a:schemeClr val="accent6">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Pääomatuloja kuntien omaisuudesta </a:t>
          </a:r>
          <a:endParaRPr lang="en-US" sz="1600" kern="1200"/>
        </a:p>
      </dsp:txBody>
      <dsp:txXfrm>
        <a:off x="19233" y="1670285"/>
        <a:ext cx="2385945" cy="1431567"/>
      </dsp:txXfrm>
    </dsp:sp>
    <dsp:sp modelId="{FCFA79B0-BE53-4FE9-8A6D-122D6AFFFD02}">
      <dsp:nvSpPr>
        <dsp:cNvPr id="0" name=""/>
        <dsp:cNvSpPr/>
      </dsp:nvSpPr>
      <dsp:spPr>
        <a:xfrm>
          <a:off x="2643773" y="1670285"/>
          <a:ext cx="2385945" cy="1431567"/>
        </a:xfrm>
        <a:prstGeom prst="rect">
          <a:avLst/>
        </a:prstGeom>
        <a:solidFill>
          <a:schemeClr val="accent2">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fi-FI" sz="1800" b="1" kern="1200" dirty="0">
              <a:solidFill>
                <a:schemeClr val="tx1"/>
              </a:solidFill>
            </a:rPr>
            <a:t>Kuntien menoja:</a:t>
          </a:r>
          <a:endParaRPr lang="en-US" sz="1800" b="1" kern="1200" dirty="0">
            <a:solidFill>
              <a:schemeClr val="tx1"/>
            </a:solidFill>
          </a:endParaRPr>
        </a:p>
      </dsp:txBody>
      <dsp:txXfrm>
        <a:off x="2643773" y="1670285"/>
        <a:ext cx="2385945" cy="1431567"/>
      </dsp:txXfrm>
    </dsp:sp>
    <dsp:sp modelId="{8742DCF9-66F0-4686-AA87-1C33BA6291DF}">
      <dsp:nvSpPr>
        <dsp:cNvPr id="0" name=""/>
        <dsp:cNvSpPr/>
      </dsp:nvSpPr>
      <dsp:spPr>
        <a:xfrm>
          <a:off x="5268314" y="1670285"/>
          <a:ext cx="2385945" cy="1431567"/>
        </a:xfrm>
        <a:prstGeom prst="rect">
          <a:avLst/>
        </a:prstGeom>
        <a:solidFill>
          <a:schemeClr val="accent3">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Lakisääteiset peruspalvelut (peruskoulutus, päivä- ja terveydenhoito, sosiaalitoimi ja kulttuuripalvelut)</a:t>
          </a:r>
          <a:endParaRPr lang="en-US" sz="1600" kern="1200" dirty="0"/>
        </a:p>
      </dsp:txBody>
      <dsp:txXfrm>
        <a:off x="5268314" y="1670285"/>
        <a:ext cx="2385945" cy="1431567"/>
      </dsp:txXfrm>
    </dsp:sp>
    <dsp:sp modelId="{DA0DE0EB-713C-4E92-BE45-09882B26B3E3}">
      <dsp:nvSpPr>
        <dsp:cNvPr id="0" name=""/>
        <dsp:cNvSpPr/>
      </dsp:nvSpPr>
      <dsp:spPr>
        <a:xfrm>
          <a:off x="7892854" y="1670285"/>
          <a:ext cx="2385945" cy="1431567"/>
        </a:xfrm>
        <a:prstGeom prst="rect">
          <a:avLst/>
        </a:prstGeom>
        <a:solidFill>
          <a:schemeClr val="accent4">
            <a:hueOff val="0"/>
            <a:satOff val="0"/>
            <a:lumOff val="0"/>
            <a:alphaOff val="0"/>
          </a:schemeClr>
        </a:solidFill>
        <a:ln w="317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a:t>Ylläpito: hallinto, tieverkosto ja virkistystoiminta </a:t>
          </a:r>
          <a:endParaRPr lang="en-US" sz="1600" kern="1200"/>
        </a:p>
      </dsp:txBody>
      <dsp:txXfrm>
        <a:off x="7892854" y="1670285"/>
        <a:ext cx="2385945" cy="14315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9B31BC-A13F-4039-AEB0-D01E22BAD764}" type="datetimeFigureOut">
              <a:rPr lang="fi-FI" smtClean="0"/>
              <a:t>17.4.2020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CD4E7-E554-40B4-8F46-CDB7DC7A3ADC}" type="slidenum">
              <a:rPr lang="fi-FI" smtClean="0"/>
              <a:t>‹#›</a:t>
            </a:fld>
            <a:endParaRPr lang="fi-FI"/>
          </a:p>
        </p:txBody>
      </p:sp>
    </p:spTree>
    <p:extLst>
      <p:ext uri="{BB962C8B-B14F-4D97-AF65-F5344CB8AC3E}">
        <p14:creationId xmlns:p14="http://schemas.microsoft.com/office/powerpoint/2010/main" val="2990528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i-FI"/>
              <a:t>Muokkaa ots. perustyyl. napsautt.</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7" name="Date Placeholder 6"/>
          <p:cNvSpPr>
            <a:spLocks noGrp="1"/>
          </p:cNvSpPr>
          <p:nvPr>
            <p:ph type="dt" sz="half" idx="10"/>
          </p:nvPr>
        </p:nvSpPr>
        <p:spPr/>
        <p:txBody>
          <a:bodyPr/>
          <a:lstStyle/>
          <a:p>
            <a:fld id="{8DC607F6-0822-43C2-B5AE-5CF7D83E9538}" type="datetime1">
              <a:rPr lang="en-US" smtClean="0"/>
              <a:t>4/17/2020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C65F8D8D-55C0-46F7-B63E-7675CC23A7F5}" type="datetime1">
              <a:rPr lang="en-US" smtClean="0"/>
              <a:t>4/17/2020</a:t>
            </a:fld>
            <a:endParaRPr lang="en-US" dirty="0"/>
          </a:p>
        </p:txBody>
      </p:sp>
      <p:sp>
        <p:nvSpPr>
          <p:cNvPr id="5" name="Footer Placeholder 4"/>
          <p:cNvSpPr>
            <a:spLocks noGrp="1"/>
          </p:cNvSpPr>
          <p:nvPr>
            <p:ph type="ftr" sz="quarter" idx="11"/>
          </p:nvPr>
        </p:nvSpPr>
        <p:spPr/>
        <p:txBody>
          <a:bodyPr/>
          <a:lstStyle/>
          <a:p>
            <a:r>
              <a:rPr lang="en-US"/>
              <a:t>YH2 -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2FD158A-3E06-45FC-BD10-A556B06C0A24}" type="datetime1">
              <a:rPr lang="en-US" smtClean="0"/>
              <a:t>4/17/2020</a:t>
            </a:fld>
            <a:endParaRPr lang="en-US" dirty="0"/>
          </a:p>
        </p:txBody>
      </p:sp>
      <p:sp>
        <p:nvSpPr>
          <p:cNvPr id="5" name="Footer Placeholder 4"/>
          <p:cNvSpPr>
            <a:spLocks noGrp="1"/>
          </p:cNvSpPr>
          <p:nvPr>
            <p:ph type="ftr" sz="quarter" idx="11"/>
          </p:nvPr>
        </p:nvSpPr>
        <p:spPr/>
        <p:txBody>
          <a:bodyPr/>
          <a:lstStyle/>
          <a:p>
            <a:r>
              <a:rPr lang="en-US"/>
              <a:t>YH2 - Fanni Tainio</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50F6B71A-3E23-4B2E-BA41-E63AB7D05136}" type="datetime1">
              <a:rPr lang="en-US" smtClean="0"/>
              <a:t>4/17/2020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i-FI"/>
              <a:t>Muokkaa ots. perustyyl. napsautt.</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CFF92A07-6110-40BB-B54E-736409603EBE}" type="datetime1">
              <a:rPr lang="en-US" smtClean="0"/>
              <a:t>4/17/2020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C3510D69-BC15-4E5C-80F7-F6A9C9762503}" type="datetime1">
              <a:rPr lang="en-US" smtClean="0"/>
              <a:t>4/17/2020</a:t>
            </a:fld>
            <a:endParaRPr lang="en-US" dirty="0"/>
          </a:p>
        </p:txBody>
      </p:sp>
      <p:sp>
        <p:nvSpPr>
          <p:cNvPr id="9" name="Footer Placeholder 8"/>
          <p:cNvSpPr>
            <a:spLocks noGrp="1"/>
          </p:cNvSpPr>
          <p:nvPr>
            <p:ph type="ftr" sz="quarter" idx="11"/>
          </p:nvPr>
        </p:nvSpPr>
        <p:spPr/>
        <p:txBody>
          <a:bodyPr/>
          <a:lstStyle/>
          <a:p>
            <a:r>
              <a:rPr lang="en-US"/>
              <a:t>YH2 - Fanni Tainio</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583436" y="3143250"/>
            <a:ext cx="4270248" cy="259677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7" name="Date Placeholder 6"/>
          <p:cNvSpPr>
            <a:spLocks noGrp="1"/>
          </p:cNvSpPr>
          <p:nvPr>
            <p:ph type="dt" sz="half" idx="10"/>
          </p:nvPr>
        </p:nvSpPr>
        <p:spPr/>
        <p:txBody>
          <a:bodyPr/>
          <a:lstStyle/>
          <a:p>
            <a:fld id="{44FF9F9C-45B0-4DCC-ACA6-00875E8A77E9}" type="datetime1">
              <a:rPr lang="en-US" smtClean="0"/>
              <a:t>4/17/2020</a:t>
            </a:fld>
            <a:endParaRPr lang="en-US" dirty="0"/>
          </a:p>
        </p:txBody>
      </p:sp>
      <p:sp>
        <p:nvSpPr>
          <p:cNvPr id="8" name="Footer Placeholder 7"/>
          <p:cNvSpPr>
            <a:spLocks noGrp="1"/>
          </p:cNvSpPr>
          <p:nvPr>
            <p:ph type="ftr" sz="quarter" idx="11"/>
          </p:nvPr>
        </p:nvSpPr>
        <p:spPr/>
        <p:txBody>
          <a:bodyPr/>
          <a:lstStyle/>
          <a:p>
            <a:r>
              <a:rPr lang="en-US"/>
              <a:t>YH2 - Fanni Tainio</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fi-FI"/>
              <a:t>Muokkaa ots. perustyyl. napsautt.</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8CC7482B-C8FF-45ED-BCFB-A9A941834577}" type="datetime1">
              <a:rPr lang="en-US" smtClean="0"/>
              <a:t>4/17/2020</a:t>
            </a:fld>
            <a:endParaRPr lang="en-US" dirty="0"/>
          </a:p>
        </p:txBody>
      </p:sp>
      <p:sp>
        <p:nvSpPr>
          <p:cNvPr id="4" name="Footer Placeholder 3"/>
          <p:cNvSpPr>
            <a:spLocks noGrp="1"/>
          </p:cNvSpPr>
          <p:nvPr>
            <p:ph type="ftr" sz="quarter" idx="11"/>
          </p:nvPr>
        </p:nvSpPr>
        <p:spPr/>
        <p:txBody>
          <a:bodyPr/>
          <a:lstStyle/>
          <a:p>
            <a:r>
              <a:rPr lang="en-US"/>
              <a:t>YH2 - Fanni Tainio</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6B7FDB-2961-449A-8AA7-2FF3B6104A4F}" type="datetime1">
              <a:rPr lang="en-US" smtClean="0"/>
              <a:t>4/17/2020</a:t>
            </a:fld>
            <a:endParaRPr lang="en-US" dirty="0"/>
          </a:p>
        </p:txBody>
      </p:sp>
      <p:sp>
        <p:nvSpPr>
          <p:cNvPr id="3" name="Footer Placeholder 2"/>
          <p:cNvSpPr>
            <a:spLocks noGrp="1"/>
          </p:cNvSpPr>
          <p:nvPr>
            <p:ph type="ftr" sz="quarter" idx="11"/>
          </p:nvPr>
        </p:nvSpPr>
        <p:spPr/>
        <p:txBody>
          <a:bodyPr/>
          <a:lstStyle/>
          <a:p>
            <a:r>
              <a:rPr lang="en-US"/>
              <a:t>YH2 - Fanni Tainio</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i-FI"/>
              <a:t>Muokkaa ots. perustyyl. napsautt.</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AF6A178-A597-4DD9-8722-392D36DE8A17}" type="datetime1">
              <a:rPr lang="en-US" smtClean="0"/>
              <a:t>4/17/2020</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en-US"/>
              <a:t>YH2 - Fanni Tainio</a:t>
            </a:r>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i-FI"/>
              <a:t>Muokkaa ots. perustyyl. napsautt.</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D03B34C8-CB99-41E5-A4ED-C3330EFF5168}" type="datetime1">
              <a:rPr lang="en-US" smtClean="0"/>
              <a:t>4/17/2020</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en-US"/>
              <a:t>YH2 - Fanni Tainio</a:t>
            </a:r>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62C1BCD-A492-4482-9520-ED18C5A8591A}" type="datetime1">
              <a:rPr lang="en-US" smtClean="0"/>
              <a:t>4/17/2020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YH2 - Fanni Tainio</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6" name="Kuva 5" descr="Kuva, joka sisältää kohteen lippu, objekti, sininen, vesi&#10;&#10;Kuvaus luotu automaattisesti">
            <a:extLst>
              <a:ext uri="{FF2B5EF4-FFF2-40B4-BE49-F238E27FC236}">
                <a16:creationId xmlns:a16="http://schemas.microsoft.com/office/drawing/2014/main" id="{D0F23CFA-7AED-476E-8744-B3B416D113FC}"/>
              </a:ext>
            </a:extLst>
          </p:cNvPr>
          <p:cNvPicPr>
            <a:picLocks noChangeAspect="1"/>
          </p:cNvPicPr>
          <p:nvPr/>
        </p:nvPicPr>
        <p:blipFill rotWithShape="1">
          <a:blip r:embed="rId2"/>
          <a:srcRect/>
          <a:stretch/>
        </p:blipFill>
        <p:spPr>
          <a:xfrm>
            <a:off x="20" y="10"/>
            <a:ext cx="12191980" cy="6857990"/>
          </a:xfrm>
          <a:prstGeom prst="rect">
            <a:avLst/>
          </a:prstGeom>
        </p:spPr>
      </p:pic>
      <p:sp>
        <p:nvSpPr>
          <p:cNvPr id="2" name="Otsikko 1">
            <a:extLst>
              <a:ext uri="{FF2B5EF4-FFF2-40B4-BE49-F238E27FC236}">
                <a16:creationId xmlns:a16="http://schemas.microsoft.com/office/drawing/2014/main" id="{E6ED657C-22AC-4912-A9F0-B1FCAEAE1051}"/>
              </a:ext>
            </a:extLst>
          </p:cNvPr>
          <p:cNvSpPr>
            <a:spLocks noGrp="1"/>
          </p:cNvSpPr>
          <p:nvPr>
            <p:ph type="ctrTitle"/>
          </p:nvPr>
        </p:nvSpPr>
        <p:spPr>
          <a:xfrm>
            <a:off x="6315075" y="409575"/>
            <a:ext cx="5410200" cy="1514475"/>
          </a:xfrm>
          <a:solidFill>
            <a:schemeClr val="bg1">
              <a:alpha val="60000"/>
            </a:schemeClr>
          </a:solidFill>
          <a:ln>
            <a:solidFill>
              <a:schemeClr val="tx1"/>
            </a:solidFill>
          </a:ln>
        </p:spPr>
        <p:txBody>
          <a:bodyPr>
            <a:normAutofit/>
          </a:bodyPr>
          <a:lstStyle/>
          <a:p>
            <a:r>
              <a:rPr lang="fi-FI" dirty="0">
                <a:solidFill>
                  <a:schemeClr val="tx1"/>
                </a:solidFill>
              </a:rPr>
              <a:t>Julkinen talous</a:t>
            </a:r>
          </a:p>
        </p:txBody>
      </p:sp>
      <p:sp>
        <p:nvSpPr>
          <p:cNvPr id="3" name="Alaotsikko 2">
            <a:extLst>
              <a:ext uri="{FF2B5EF4-FFF2-40B4-BE49-F238E27FC236}">
                <a16:creationId xmlns:a16="http://schemas.microsoft.com/office/drawing/2014/main" id="{2660BD4D-C212-4164-92ED-D41B3FF4AB75}"/>
              </a:ext>
            </a:extLst>
          </p:cNvPr>
          <p:cNvSpPr>
            <a:spLocks noGrp="1"/>
          </p:cNvSpPr>
          <p:nvPr>
            <p:ph type="subTitle" idx="1"/>
          </p:nvPr>
        </p:nvSpPr>
        <p:spPr>
          <a:xfrm>
            <a:off x="2695194" y="5110480"/>
            <a:ext cx="6801612" cy="1445768"/>
          </a:xfrm>
        </p:spPr>
        <p:txBody>
          <a:bodyPr>
            <a:normAutofit/>
          </a:bodyPr>
          <a:lstStyle/>
          <a:p>
            <a:pPr>
              <a:lnSpc>
                <a:spcPct val="90000"/>
              </a:lnSpc>
            </a:pPr>
            <a:r>
              <a:rPr lang="fi-FI" dirty="0">
                <a:solidFill>
                  <a:srgbClr val="FFFFFF"/>
                </a:solidFill>
              </a:rPr>
              <a:t>YH 2 </a:t>
            </a:r>
          </a:p>
          <a:p>
            <a:pPr>
              <a:lnSpc>
                <a:spcPct val="90000"/>
              </a:lnSpc>
            </a:pPr>
            <a:r>
              <a:rPr lang="fi-FI" dirty="0">
                <a:solidFill>
                  <a:srgbClr val="FFFFFF"/>
                </a:solidFill>
              </a:rPr>
              <a:t>Kevät 2020</a:t>
            </a:r>
          </a:p>
          <a:p>
            <a:pPr>
              <a:lnSpc>
                <a:spcPct val="90000"/>
              </a:lnSpc>
            </a:pPr>
            <a:r>
              <a:rPr lang="fi-FI" dirty="0">
                <a:solidFill>
                  <a:srgbClr val="FFFFFF"/>
                </a:solidFill>
              </a:rPr>
              <a:t>Fanni Tainio</a:t>
            </a:r>
          </a:p>
        </p:txBody>
      </p:sp>
      <p:sp>
        <p:nvSpPr>
          <p:cNvPr id="4" name="Alatunnisteen paikkamerkki 3">
            <a:extLst>
              <a:ext uri="{FF2B5EF4-FFF2-40B4-BE49-F238E27FC236}">
                <a16:creationId xmlns:a16="http://schemas.microsoft.com/office/drawing/2014/main" id="{103F2933-8679-4F18-BC46-6B05EC080421}"/>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solidFill>
                  <a:srgbClr val="FFFFFF"/>
                </a:solidFill>
              </a:rPr>
              <a:t>YH2 - Fanni Tainio</a:t>
            </a:r>
          </a:p>
        </p:txBody>
      </p:sp>
    </p:spTree>
    <p:extLst>
      <p:ext uri="{BB962C8B-B14F-4D97-AF65-F5344CB8AC3E}">
        <p14:creationId xmlns:p14="http://schemas.microsoft.com/office/powerpoint/2010/main" val="4035049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A81BFE9-7725-4D4A-B34D-FE6EC73DD671}"/>
              </a:ext>
            </a:extLst>
          </p:cNvPr>
          <p:cNvSpPr>
            <a:spLocks noGrp="1"/>
          </p:cNvSpPr>
          <p:nvPr>
            <p:ph type="title"/>
          </p:nvPr>
        </p:nvSpPr>
        <p:spPr/>
        <p:txBody>
          <a:bodyPr>
            <a:normAutofit/>
          </a:bodyPr>
          <a:lstStyle/>
          <a:p>
            <a:r>
              <a:rPr lang="fi-FI" dirty="0"/>
              <a:t>Onko asia hallussa? </a:t>
            </a:r>
            <a:br>
              <a:rPr lang="fi-FI" dirty="0"/>
            </a:br>
            <a:r>
              <a:rPr lang="fi-FI" dirty="0"/>
              <a:t>Lopuksi tee tehtäviä </a:t>
            </a:r>
          </a:p>
        </p:txBody>
      </p:sp>
      <p:sp>
        <p:nvSpPr>
          <p:cNvPr id="3" name="Sisällön paikkamerkki 2">
            <a:extLst>
              <a:ext uri="{FF2B5EF4-FFF2-40B4-BE49-F238E27FC236}">
                <a16:creationId xmlns:a16="http://schemas.microsoft.com/office/drawing/2014/main" id="{0298A1EC-14F1-4326-8961-44AE71D49B11}"/>
              </a:ext>
            </a:extLst>
          </p:cNvPr>
          <p:cNvSpPr>
            <a:spLocks noGrp="1"/>
          </p:cNvSpPr>
          <p:nvPr>
            <p:ph sz="half" idx="1"/>
          </p:nvPr>
        </p:nvSpPr>
        <p:spPr>
          <a:xfrm>
            <a:off x="676276" y="2638044"/>
            <a:ext cx="3638549" cy="3101982"/>
          </a:xfrm>
        </p:spPr>
        <p:txBody>
          <a:bodyPr/>
          <a:lstStyle/>
          <a:p>
            <a:pPr marL="0" indent="0">
              <a:buNone/>
            </a:pPr>
            <a:r>
              <a:rPr lang="fi-FI" b="1" dirty="0">
                <a:solidFill>
                  <a:schemeClr val="accent5">
                    <a:lumMod val="75000"/>
                  </a:schemeClr>
                </a:solidFill>
              </a:rPr>
              <a:t>Tärkeää ymmärtää:</a:t>
            </a:r>
          </a:p>
          <a:p>
            <a:pPr>
              <a:buFontTx/>
              <a:buChar char="-"/>
            </a:pPr>
            <a:r>
              <a:rPr lang="fi-FI" dirty="0">
                <a:solidFill>
                  <a:schemeClr val="accent5">
                    <a:lumMod val="75000"/>
                  </a:schemeClr>
                </a:solidFill>
              </a:rPr>
              <a:t>Mikä on julkinen talous</a:t>
            </a:r>
          </a:p>
          <a:p>
            <a:pPr>
              <a:buFontTx/>
              <a:buChar char="-"/>
            </a:pPr>
            <a:r>
              <a:rPr lang="fi-FI" dirty="0">
                <a:solidFill>
                  <a:schemeClr val="accent5">
                    <a:lumMod val="75000"/>
                  </a:schemeClr>
                </a:solidFill>
              </a:rPr>
              <a:t>Mistä kunta ja valtio saa tuloja / Millaisia menoja on</a:t>
            </a:r>
          </a:p>
          <a:p>
            <a:pPr>
              <a:buFontTx/>
              <a:buChar char="-"/>
            </a:pPr>
            <a:r>
              <a:rPr lang="fi-FI" dirty="0">
                <a:solidFill>
                  <a:schemeClr val="accent5">
                    <a:lumMod val="75000"/>
                  </a:schemeClr>
                </a:solidFill>
              </a:rPr>
              <a:t>Näkemyksiä puolesta ja vastaan, pitäisikö valtion ja kuntien myydä omaisuuttaan </a:t>
            </a:r>
          </a:p>
          <a:p>
            <a:pPr marL="0" indent="0">
              <a:buNone/>
            </a:pPr>
            <a:endParaRPr lang="fi-FI" dirty="0"/>
          </a:p>
          <a:p>
            <a:pPr>
              <a:buFontTx/>
              <a:buChar char="-"/>
            </a:pPr>
            <a:endParaRPr lang="fi-FI" dirty="0"/>
          </a:p>
        </p:txBody>
      </p:sp>
      <p:sp>
        <p:nvSpPr>
          <p:cNvPr id="5" name="Sisällön paikkamerkki 4">
            <a:extLst>
              <a:ext uri="{FF2B5EF4-FFF2-40B4-BE49-F238E27FC236}">
                <a16:creationId xmlns:a16="http://schemas.microsoft.com/office/drawing/2014/main" id="{5599F990-A4E7-467B-B0E4-2E476243230F}"/>
              </a:ext>
            </a:extLst>
          </p:cNvPr>
          <p:cNvSpPr>
            <a:spLocks noGrp="1"/>
          </p:cNvSpPr>
          <p:nvPr>
            <p:ph sz="half" idx="2"/>
          </p:nvPr>
        </p:nvSpPr>
        <p:spPr>
          <a:xfrm>
            <a:off x="4733926" y="2505075"/>
            <a:ext cx="7115174" cy="3731133"/>
          </a:xfrm>
        </p:spPr>
        <p:txBody>
          <a:bodyPr>
            <a:normAutofit/>
          </a:bodyPr>
          <a:lstStyle/>
          <a:p>
            <a:pPr marL="0" indent="0">
              <a:buNone/>
            </a:pPr>
            <a:r>
              <a:rPr lang="fi-FI" sz="2000" b="1" dirty="0"/>
              <a:t>Tehtäviä (ei tarvitse palauttaa Peda.netiin)</a:t>
            </a:r>
            <a:endParaRPr lang="fi-FI" sz="2000" dirty="0"/>
          </a:p>
          <a:p>
            <a:pPr marL="342900" indent="-342900">
              <a:buAutoNum type="arabicPeriod"/>
            </a:pPr>
            <a:r>
              <a:rPr lang="fi-FI" sz="2000" dirty="0"/>
              <a:t>Selitä julkinen talous</a:t>
            </a:r>
          </a:p>
          <a:p>
            <a:pPr marL="342900" indent="-342900">
              <a:buAutoNum type="arabicPeriod"/>
            </a:pPr>
            <a:r>
              <a:rPr lang="fi-FI" sz="2000" dirty="0"/>
              <a:t>Tärkeimmät tulonlähteet ja suurimmat menot kunnille ja valtiolle</a:t>
            </a:r>
          </a:p>
          <a:p>
            <a:pPr marL="342900" indent="-342900">
              <a:buAutoNum type="arabicPeriod"/>
            </a:pPr>
            <a:r>
              <a:rPr lang="fi-FI" sz="2000" dirty="0"/>
              <a:t>Miksi laajaa julkista sektoria kannatetaan, miksi vastustetaan?</a:t>
            </a:r>
          </a:p>
          <a:p>
            <a:pPr marL="342900" indent="-342900">
              <a:buAutoNum type="arabicPeriod"/>
            </a:pPr>
            <a:r>
              <a:rPr lang="fi-FI" sz="2000" dirty="0"/>
              <a:t>Jos Suomessa ei olisi laajaa kunnallista sektoria, miten se vaikuttaisi kouluihin, sairaaloihin ja tieverkostoon?</a:t>
            </a:r>
          </a:p>
          <a:p>
            <a:pPr marL="342900" indent="-342900">
              <a:buAutoNum type="arabicPeriod"/>
            </a:pPr>
            <a:r>
              <a:rPr lang="fi-FI" sz="2000" dirty="0"/>
              <a:t>Millaisia ongelmia voi koitua siitä, että valtio myy paljon omaisuuttaan?</a:t>
            </a:r>
          </a:p>
        </p:txBody>
      </p:sp>
      <p:sp>
        <p:nvSpPr>
          <p:cNvPr id="4" name="Alatunnisteen paikkamerkki 3">
            <a:extLst>
              <a:ext uri="{FF2B5EF4-FFF2-40B4-BE49-F238E27FC236}">
                <a16:creationId xmlns:a16="http://schemas.microsoft.com/office/drawing/2014/main" id="{2E5F8BD3-B2FF-4C11-8E5C-D02D61E5813C}"/>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1197287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0">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tsikko 1">
            <a:extLst>
              <a:ext uri="{FF2B5EF4-FFF2-40B4-BE49-F238E27FC236}">
                <a16:creationId xmlns:a16="http://schemas.microsoft.com/office/drawing/2014/main" id="{B81CF2A2-1B69-4B7E-8180-8F4A3C78D5B6}"/>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fi-FI" sz="3000">
                <a:solidFill>
                  <a:srgbClr val="FFFFFF"/>
                </a:solidFill>
              </a:rPr>
              <a:t>Mitä on julkinen talous?</a:t>
            </a:r>
          </a:p>
        </p:txBody>
      </p:sp>
      <p:sp>
        <p:nvSpPr>
          <p:cNvPr id="17" name="Sisällön paikkamerkki 2">
            <a:extLst>
              <a:ext uri="{FF2B5EF4-FFF2-40B4-BE49-F238E27FC236}">
                <a16:creationId xmlns:a16="http://schemas.microsoft.com/office/drawing/2014/main" id="{DE3843ED-AF14-44AC-8FE9-A217259222AF}"/>
              </a:ext>
            </a:extLst>
          </p:cNvPr>
          <p:cNvSpPr>
            <a:spLocks noGrp="1"/>
          </p:cNvSpPr>
          <p:nvPr>
            <p:ph idx="1"/>
          </p:nvPr>
        </p:nvSpPr>
        <p:spPr>
          <a:xfrm>
            <a:off x="971550" y="1283546"/>
            <a:ext cx="6417976" cy="4131419"/>
          </a:xfrm>
        </p:spPr>
        <p:txBody>
          <a:bodyPr anchor="ctr">
            <a:normAutofit/>
          </a:bodyPr>
          <a:lstStyle/>
          <a:p>
            <a:pPr>
              <a:lnSpc>
                <a:spcPct val="90000"/>
              </a:lnSpc>
            </a:pPr>
            <a:r>
              <a:rPr lang="fi-FI" sz="2000" dirty="0">
                <a:solidFill>
                  <a:srgbClr val="404040"/>
                </a:solidFill>
              </a:rPr>
              <a:t>Julkinen talous vaikuttaa joka maassa, eikä vapaa markkinatalous ja vapaa kilpailu voi toimia täysin vapaasti</a:t>
            </a:r>
          </a:p>
          <a:p>
            <a:pPr>
              <a:lnSpc>
                <a:spcPct val="90000"/>
              </a:lnSpc>
            </a:pPr>
            <a:r>
              <a:rPr lang="fi-FI" sz="2000" dirty="0">
                <a:solidFill>
                  <a:srgbClr val="404040"/>
                </a:solidFill>
              </a:rPr>
              <a:t>Suomessa valtio, kunnat, kuntayhtymät ja julkiset sosiaaliturvarahastot muodostavat julkisen talouden </a:t>
            </a:r>
          </a:p>
          <a:p>
            <a:pPr marL="0" indent="0">
              <a:lnSpc>
                <a:spcPct val="90000"/>
              </a:lnSpc>
              <a:buNone/>
            </a:pPr>
            <a:r>
              <a:rPr lang="fi-FI" sz="2000" dirty="0">
                <a:solidFill>
                  <a:srgbClr val="404040"/>
                </a:solidFill>
              </a:rPr>
              <a:t>      </a:t>
            </a:r>
            <a:r>
              <a:rPr lang="fi-FI" sz="2000" dirty="0">
                <a:solidFill>
                  <a:srgbClr val="404040"/>
                </a:solidFill>
                <a:sym typeface="Wingdings" panose="05000000000000000000" pitchFamily="2" charset="2"/>
              </a:rPr>
              <a:t> Se tarjoaa paljon ilmais- ja puoli-ilmaispalveluita </a:t>
            </a:r>
          </a:p>
          <a:p>
            <a:pPr marL="0" indent="0">
              <a:lnSpc>
                <a:spcPct val="90000"/>
              </a:lnSpc>
              <a:buNone/>
            </a:pPr>
            <a:r>
              <a:rPr lang="fi-FI" sz="2000" dirty="0">
                <a:solidFill>
                  <a:srgbClr val="404040"/>
                </a:solidFill>
                <a:sym typeface="Wingdings" panose="05000000000000000000" pitchFamily="2" charset="2"/>
              </a:rPr>
              <a:t>          (paljon lakisääteisiä peruspalveluita)</a:t>
            </a:r>
          </a:p>
          <a:p>
            <a:pPr marL="0" indent="0">
              <a:lnSpc>
                <a:spcPct val="90000"/>
              </a:lnSpc>
              <a:buNone/>
            </a:pPr>
            <a:r>
              <a:rPr lang="fi-FI" sz="2000" dirty="0">
                <a:solidFill>
                  <a:srgbClr val="404040"/>
                </a:solidFill>
                <a:sym typeface="Wingdings" panose="05000000000000000000" pitchFamily="2" charset="2"/>
              </a:rPr>
              <a:t>       Suuri vastuu palveluiden tarjoamisesta on kunnilla</a:t>
            </a:r>
          </a:p>
          <a:p>
            <a:pPr marL="0" indent="0">
              <a:lnSpc>
                <a:spcPct val="90000"/>
              </a:lnSpc>
              <a:buNone/>
            </a:pPr>
            <a:r>
              <a:rPr lang="fi-FI" sz="2000" dirty="0">
                <a:solidFill>
                  <a:srgbClr val="404040"/>
                </a:solidFill>
                <a:sym typeface="Wingdings" panose="05000000000000000000" pitchFamily="2" charset="2"/>
              </a:rPr>
              <a:t>       Tuloja kertyy pääasiassa veroista ja maksuista</a:t>
            </a:r>
          </a:p>
          <a:p>
            <a:pPr>
              <a:lnSpc>
                <a:spcPct val="90000"/>
              </a:lnSpc>
            </a:pPr>
            <a:r>
              <a:rPr lang="fi-FI" sz="2000" dirty="0">
                <a:solidFill>
                  <a:srgbClr val="404040"/>
                </a:solidFill>
              </a:rPr>
              <a:t>Julkinen talous tarkoittaa siis valtion ja kuntien taloutta</a:t>
            </a:r>
          </a:p>
          <a:p>
            <a:pPr>
              <a:lnSpc>
                <a:spcPct val="90000"/>
              </a:lnSpc>
            </a:pPr>
            <a:endParaRPr lang="fi-FI" sz="1700" dirty="0">
              <a:solidFill>
                <a:srgbClr val="404040"/>
              </a:solidFill>
            </a:endParaRPr>
          </a:p>
          <a:p>
            <a:pPr marL="0" indent="0">
              <a:lnSpc>
                <a:spcPct val="90000"/>
              </a:lnSpc>
              <a:buNone/>
            </a:pPr>
            <a:r>
              <a:rPr lang="fi-FI" sz="1700" dirty="0">
                <a:solidFill>
                  <a:srgbClr val="404040"/>
                </a:solidFill>
              </a:rPr>
              <a:t>      </a:t>
            </a:r>
          </a:p>
        </p:txBody>
      </p:sp>
      <p:sp>
        <p:nvSpPr>
          <p:cNvPr id="4" name="Alatunnisteen paikkamerkki 3">
            <a:extLst>
              <a:ext uri="{FF2B5EF4-FFF2-40B4-BE49-F238E27FC236}">
                <a16:creationId xmlns:a16="http://schemas.microsoft.com/office/drawing/2014/main" id="{C2E47C0A-EAE3-4F60-B3E1-98737BF05FA2}"/>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YH2 - Fanni Tainio</a:t>
            </a:r>
          </a:p>
        </p:txBody>
      </p:sp>
    </p:spTree>
    <p:extLst>
      <p:ext uri="{BB962C8B-B14F-4D97-AF65-F5344CB8AC3E}">
        <p14:creationId xmlns:p14="http://schemas.microsoft.com/office/powerpoint/2010/main" val="366194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C991D0D-86EF-4A6F-BF0C-A6B2A9C3E16C}"/>
              </a:ext>
            </a:extLst>
          </p:cNvPr>
          <p:cNvSpPr>
            <a:spLocks noGrp="1"/>
          </p:cNvSpPr>
          <p:nvPr>
            <p:ph type="title"/>
          </p:nvPr>
        </p:nvSpPr>
        <p:spPr>
          <a:xfrm>
            <a:off x="2231136" y="457200"/>
            <a:ext cx="7729728" cy="847725"/>
          </a:xfrm>
        </p:spPr>
        <p:txBody>
          <a:bodyPr/>
          <a:lstStyle/>
          <a:p>
            <a:r>
              <a:rPr lang="fi-FI" dirty="0"/>
              <a:t>Mistä koostuu valtion talous?</a:t>
            </a:r>
          </a:p>
        </p:txBody>
      </p:sp>
      <p:sp>
        <p:nvSpPr>
          <p:cNvPr id="3" name="Sisällön paikkamerkki 2">
            <a:extLst>
              <a:ext uri="{FF2B5EF4-FFF2-40B4-BE49-F238E27FC236}">
                <a16:creationId xmlns:a16="http://schemas.microsoft.com/office/drawing/2014/main" id="{81F083E1-1B7B-4FD5-9971-761FF884503F}"/>
              </a:ext>
            </a:extLst>
          </p:cNvPr>
          <p:cNvSpPr>
            <a:spLocks noGrp="1"/>
          </p:cNvSpPr>
          <p:nvPr>
            <p:ph idx="1"/>
          </p:nvPr>
        </p:nvSpPr>
        <p:spPr>
          <a:xfrm>
            <a:off x="685799" y="1466850"/>
            <a:ext cx="10506075" cy="4273177"/>
          </a:xfrm>
        </p:spPr>
        <p:txBody>
          <a:bodyPr/>
          <a:lstStyle/>
          <a:p>
            <a:r>
              <a:rPr lang="fi-FI" dirty="0"/>
              <a:t>Eduskunnan tehtävä on päättää valtion taloudesta tekemällä vuosittain budjetti eli tulo- ja menoarvio, jossa arvioidaan seuraavan vuoden tulot ja menot </a:t>
            </a:r>
          </a:p>
          <a:p>
            <a:r>
              <a:rPr lang="fi-FI" dirty="0"/>
              <a:t>Esityksen tekee hallitus, mutta sen hyväksyy eduskunta </a:t>
            </a:r>
          </a:p>
          <a:p>
            <a:r>
              <a:rPr lang="fi-FI" u="sng" dirty="0"/>
              <a:t>Verotulot ovat hyvin tärkeitä Suomelle, koska tuloista yli 80% saadaan niistä</a:t>
            </a:r>
          </a:p>
          <a:p>
            <a:pPr marL="0" indent="0">
              <a:buNone/>
            </a:pPr>
            <a:r>
              <a:rPr lang="fi-FI" dirty="0"/>
              <a:t>          </a:t>
            </a:r>
            <a:r>
              <a:rPr lang="fi-FI" dirty="0">
                <a:sym typeface="Wingdings" panose="05000000000000000000" pitchFamily="2" charset="2"/>
              </a:rPr>
              <a:t> Verojen lisäksi tuloja tulee muun muassa palvelumaksuista, osingoista ja korkotuloista (yritykset)</a:t>
            </a:r>
          </a:p>
          <a:p>
            <a:r>
              <a:rPr lang="fi-FI" dirty="0">
                <a:sym typeface="Wingdings" panose="05000000000000000000" pitchFamily="2" charset="2"/>
              </a:rPr>
              <a:t>Valtion suurin menoerä on siirtomenot </a:t>
            </a:r>
          </a:p>
          <a:p>
            <a:pPr marL="0" indent="0">
              <a:buNone/>
            </a:pPr>
            <a:r>
              <a:rPr lang="fi-FI" dirty="0">
                <a:sym typeface="Wingdings" panose="05000000000000000000" pitchFamily="2" charset="2"/>
              </a:rPr>
              <a:t>           Kuntien avustukset palveluiden tuottamiseen, tulonsiirrot kotitalouksille, tukipalkkiot </a:t>
            </a:r>
          </a:p>
          <a:p>
            <a:pPr marL="0" indent="0">
              <a:buNone/>
            </a:pPr>
            <a:r>
              <a:rPr lang="fi-FI" dirty="0">
                <a:sym typeface="Wingdings" panose="05000000000000000000" pitchFamily="2" charset="2"/>
              </a:rPr>
              <a:t>               yrityksille ja maataloustuottajille sekä ulkomaan kehitysapu</a:t>
            </a:r>
          </a:p>
          <a:p>
            <a:pPr marL="0" indent="0">
              <a:buNone/>
            </a:pPr>
            <a:r>
              <a:rPr lang="fi-FI" dirty="0">
                <a:sym typeface="Wingdings" panose="05000000000000000000" pitchFamily="2" charset="2"/>
              </a:rPr>
              <a:t>           Noin 1/3 menee valtion työntekijöille, kulutustavarahankintoihin ja valtion kiinteistöjen </a:t>
            </a:r>
          </a:p>
          <a:p>
            <a:pPr marL="0" indent="0">
              <a:buNone/>
            </a:pPr>
            <a:r>
              <a:rPr lang="fi-FI" dirty="0">
                <a:sym typeface="Wingdings" panose="05000000000000000000" pitchFamily="2" charset="2"/>
              </a:rPr>
              <a:t>               ylläpitokustannuksiin</a:t>
            </a:r>
          </a:p>
          <a:p>
            <a:pPr marL="0" indent="0">
              <a:buNone/>
            </a:pPr>
            <a:r>
              <a:rPr lang="fi-FI" dirty="0">
                <a:sym typeface="Wingdings" panose="05000000000000000000" pitchFamily="2" charset="2"/>
              </a:rPr>
              <a:t>           Lisäksi on sijoitusmenoja (rakennettava esim. infrastruktuuria) ja velkojen korkomaksuja </a:t>
            </a:r>
          </a:p>
        </p:txBody>
      </p:sp>
      <p:sp>
        <p:nvSpPr>
          <p:cNvPr id="4" name="Alatunnisteen paikkamerkki 3">
            <a:extLst>
              <a:ext uri="{FF2B5EF4-FFF2-40B4-BE49-F238E27FC236}">
                <a16:creationId xmlns:a16="http://schemas.microsoft.com/office/drawing/2014/main" id="{D439D560-0D94-4B17-946D-6E1B395B1E0D}"/>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3916509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C48F80-E8FD-4B48-B6FD-6DDEC0E1FA02}"/>
              </a:ext>
            </a:extLst>
          </p:cNvPr>
          <p:cNvSpPr>
            <a:spLocks noGrp="1"/>
          </p:cNvSpPr>
          <p:nvPr>
            <p:ph type="title"/>
          </p:nvPr>
        </p:nvSpPr>
        <p:spPr>
          <a:xfrm>
            <a:off x="2231136" y="964692"/>
            <a:ext cx="7729728" cy="1188720"/>
          </a:xfrm>
        </p:spPr>
        <p:txBody>
          <a:bodyPr>
            <a:normAutofit/>
          </a:bodyPr>
          <a:lstStyle/>
          <a:p>
            <a:r>
              <a:rPr lang="fi-FI" sz="2600"/>
              <a:t>Sama Yksinkertaisesti sanottuna</a:t>
            </a:r>
            <a:br>
              <a:rPr lang="fi-FI" sz="2600"/>
            </a:br>
            <a:r>
              <a:rPr lang="fi-FI" sz="2600"/>
              <a:t>(NÄMÄ ON OSATTAVA PÄÄPIIRTEITTÄIN)</a:t>
            </a:r>
          </a:p>
        </p:txBody>
      </p:sp>
      <p:sp>
        <p:nvSpPr>
          <p:cNvPr id="4" name="Alatunnisteen paikkamerkki 3">
            <a:extLst>
              <a:ext uri="{FF2B5EF4-FFF2-40B4-BE49-F238E27FC236}">
                <a16:creationId xmlns:a16="http://schemas.microsoft.com/office/drawing/2014/main" id="{52330A78-8AAC-4631-AE23-126DD0A04E83}"/>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YH2 - Fanni Tainio</a:t>
            </a:r>
          </a:p>
        </p:txBody>
      </p:sp>
      <p:graphicFrame>
        <p:nvGraphicFramePr>
          <p:cNvPr id="6" name="Sisällön paikkamerkki 2">
            <a:extLst>
              <a:ext uri="{FF2B5EF4-FFF2-40B4-BE49-F238E27FC236}">
                <a16:creationId xmlns:a16="http://schemas.microsoft.com/office/drawing/2014/main" id="{7CDA1C41-8910-498F-B8D5-AE8AE3E7FD78}"/>
              </a:ext>
            </a:extLst>
          </p:cNvPr>
          <p:cNvGraphicFramePr>
            <a:graphicFrameLocks noGrp="1"/>
          </p:cNvGraphicFramePr>
          <p:nvPr>
            <p:ph idx="1"/>
            <p:extLst>
              <p:ext uri="{D42A27DB-BD31-4B8C-83A1-F6EECF244321}">
                <p14:modId xmlns:p14="http://schemas.microsoft.com/office/powerpoint/2010/main" val="3734000930"/>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404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2E3BA9-C719-4194-A30B-BD3D258D2146}"/>
              </a:ext>
            </a:extLst>
          </p:cNvPr>
          <p:cNvSpPr>
            <a:spLocks noGrp="1"/>
          </p:cNvSpPr>
          <p:nvPr>
            <p:ph type="title"/>
          </p:nvPr>
        </p:nvSpPr>
        <p:spPr>
          <a:xfrm>
            <a:off x="2231136" y="514349"/>
            <a:ext cx="7729728" cy="1085851"/>
          </a:xfrm>
        </p:spPr>
        <p:txBody>
          <a:bodyPr>
            <a:normAutofit fontScale="90000"/>
          </a:bodyPr>
          <a:lstStyle/>
          <a:p>
            <a:r>
              <a:rPr lang="fi-FI" dirty="0"/>
              <a:t>Mistä koostuu sitten kuntien talous?</a:t>
            </a:r>
          </a:p>
        </p:txBody>
      </p:sp>
      <p:sp>
        <p:nvSpPr>
          <p:cNvPr id="3" name="Sisällön paikkamerkki 2">
            <a:extLst>
              <a:ext uri="{FF2B5EF4-FFF2-40B4-BE49-F238E27FC236}">
                <a16:creationId xmlns:a16="http://schemas.microsoft.com/office/drawing/2014/main" id="{D2BDDABA-A22B-489B-8AD8-90957C7FF563}"/>
              </a:ext>
            </a:extLst>
          </p:cNvPr>
          <p:cNvSpPr>
            <a:spLocks noGrp="1"/>
          </p:cNvSpPr>
          <p:nvPr>
            <p:ph idx="1"/>
          </p:nvPr>
        </p:nvSpPr>
        <p:spPr>
          <a:xfrm>
            <a:off x="1266825" y="1971676"/>
            <a:ext cx="9648825" cy="3768352"/>
          </a:xfrm>
        </p:spPr>
        <p:txBody>
          <a:bodyPr/>
          <a:lstStyle/>
          <a:p>
            <a:r>
              <a:rPr lang="fi-FI" dirty="0"/>
              <a:t>Tuloperusta on pääasiassa sama kuin valtion</a:t>
            </a:r>
          </a:p>
          <a:p>
            <a:r>
              <a:rPr lang="fi-FI" dirty="0"/>
              <a:t>Tuloista suuri osa kertyy veroista (kunnallisvero ja kiinteistövero)</a:t>
            </a:r>
          </a:p>
          <a:p>
            <a:pPr marL="0" indent="0">
              <a:buNone/>
            </a:pPr>
            <a:r>
              <a:rPr lang="fi-FI" dirty="0"/>
              <a:t>          </a:t>
            </a:r>
            <a:r>
              <a:rPr lang="fi-FI" dirty="0">
                <a:sym typeface="Wingdings" panose="05000000000000000000" pitchFamily="2" charset="2"/>
              </a:rPr>
              <a:t> Kunnat päättävät itse verotuksen suuruudesta eli vaihtelua löytyy</a:t>
            </a:r>
          </a:p>
          <a:p>
            <a:r>
              <a:rPr lang="fi-FI" dirty="0">
                <a:sym typeface="Wingdings" panose="05000000000000000000" pitchFamily="2" charset="2"/>
              </a:rPr>
              <a:t>Tuloja tulee myös esimerkiksi päivähoitomaksuista, sairaaloiden ja uimahallien käytöstä </a:t>
            </a:r>
          </a:p>
          <a:p>
            <a:r>
              <a:rPr lang="fi-FI" dirty="0">
                <a:sym typeface="Wingdings" panose="05000000000000000000" pitchFamily="2" charset="2"/>
              </a:rPr>
              <a:t>Kuntien omaisuudesta tulee pääomatuloja kunnille </a:t>
            </a:r>
          </a:p>
          <a:p>
            <a:r>
              <a:rPr lang="fi-FI" dirty="0">
                <a:sym typeface="Wingdings" panose="05000000000000000000" pitchFamily="2" charset="2"/>
              </a:rPr>
              <a:t>Kuntien taloudellinen tilanne on hyvin vaihteleva. Tämän vuoksi valtio tasaa kuntien välisiä eroja verotulojen tasausjärjestelmällä</a:t>
            </a:r>
          </a:p>
          <a:p>
            <a:r>
              <a:rPr lang="fi-FI" dirty="0">
                <a:sym typeface="Wingdings" panose="05000000000000000000" pitchFamily="2" charset="2"/>
              </a:rPr>
              <a:t>Pääosin rahoja käytetään lakisääteisten peruspalveluiden hoitamiseen: peruskoulutus, päivä- ja terveydenhoito, sosiaalitoimi ja riittävä määrä kulttuuripalveluita</a:t>
            </a:r>
          </a:p>
          <a:p>
            <a:r>
              <a:rPr lang="fi-FI" dirty="0">
                <a:sym typeface="Wingdings" panose="05000000000000000000" pitchFamily="2" charset="2"/>
              </a:rPr>
              <a:t>Rahaa menee myös ylläpitoon: hallinto, tieverkosto ja virkistystoiminta</a:t>
            </a:r>
          </a:p>
          <a:p>
            <a:pPr marL="0" indent="0">
              <a:buNone/>
            </a:pPr>
            <a:endParaRPr lang="fi-FI" dirty="0"/>
          </a:p>
        </p:txBody>
      </p:sp>
      <p:sp>
        <p:nvSpPr>
          <p:cNvPr id="4" name="Alatunnisteen paikkamerkki 3">
            <a:extLst>
              <a:ext uri="{FF2B5EF4-FFF2-40B4-BE49-F238E27FC236}">
                <a16:creationId xmlns:a16="http://schemas.microsoft.com/office/drawing/2014/main" id="{554AD51E-0F66-43E9-932C-BAD54C3A83DF}"/>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2703483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DDCDDF-0CE8-488E-AC9A-1430E401E0C8}"/>
              </a:ext>
            </a:extLst>
          </p:cNvPr>
          <p:cNvSpPr>
            <a:spLocks noGrp="1"/>
          </p:cNvSpPr>
          <p:nvPr>
            <p:ph type="title"/>
          </p:nvPr>
        </p:nvSpPr>
        <p:spPr>
          <a:xfrm>
            <a:off x="2231136" y="964692"/>
            <a:ext cx="7729728" cy="1188720"/>
          </a:xfrm>
        </p:spPr>
        <p:txBody>
          <a:bodyPr>
            <a:normAutofit/>
          </a:bodyPr>
          <a:lstStyle/>
          <a:p>
            <a:r>
              <a:rPr lang="fi-FI" sz="2600"/>
              <a:t>Sama Yksinkertaisesti sanottuna</a:t>
            </a:r>
            <a:br>
              <a:rPr lang="fi-FI" sz="2600"/>
            </a:br>
            <a:r>
              <a:rPr lang="fi-FI" sz="2600"/>
              <a:t>(NÄMÄ ON OSATTAVA PÄÄPIIRTEITTÄIN)</a:t>
            </a:r>
          </a:p>
        </p:txBody>
      </p:sp>
      <p:sp>
        <p:nvSpPr>
          <p:cNvPr id="4" name="Alatunnisteen paikkamerkki 3">
            <a:extLst>
              <a:ext uri="{FF2B5EF4-FFF2-40B4-BE49-F238E27FC236}">
                <a16:creationId xmlns:a16="http://schemas.microsoft.com/office/drawing/2014/main" id="{637C3A8A-5654-4C39-BEAB-5630B2E5DDD6}"/>
              </a:ext>
            </a:extLst>
          </p:cNvPr>
          <p:cNvSpPr>
            <a:spLocks noGrp="1"/>
          </p:cNvSpPr>
          <p:nvPr>
            <p:ph type="ftr" sz="quarter" idx="11"/>
          </p:nvPr>
        </p:nvSpPr>
        <p:spPr>
          <a:xfrm>
            <a:off x="1600200" y="6236208"/>
            <a:ext cx="5901189" cy="320040"/>
          </a:xfrm>
        </p:spPr>
        <p:txBody>
          <a:bodyPr>
            <a:normAutofit/>
          </a:bodyPr>
          <a:lstStyle/>
          <a:p>
            <a:pPr>
              <a:spcAft>
                <a:spcPts val="600"/>
              </a:spcAft>
            </a:pPr>
            <a:r>
              <a:rPr lang="en-US"/>
              <a:t>YH2 - Fanni Tainio</a:t>
            </a:r>
          </a:p>
        </p:txBody>
      </p:sp>
      <p:graphicFrame>
        <p:nvGraphicFramePr>
          <p:cNvPr id="6" name="Sisällön paikkamerkki 2">
            <a:extLst>
              <a:ext uri="{FF2B5EF4-FFF2-40B4-BE49-F238E27FC236}">
                <a16:creationId xmlns:a16="http://schemas.microsoft.com/office/drawing/2014/main" id="{74315072-0219-4AB1-9141-CDF0A56D0D3F}"/>
              </a:ext>
            </a:extLst>
          </p:cNvPr>
          <p:cNvGraphicFramePr>
            <a:graphicFrameLocks noGrp="1"/>
          </p:cNvGraphicFramePr>
          <p:nvPr>
            <p:ph idx="1"/>
            <p:extLst>
              <p:ext uri="{D42A27DB-BD31-4B8C-83A1-F6EECF244321}">
                <p14:modId xmlns:p14="http://schemas.microsoft.com/office/powerpoint/2010/main" val="3290782378"/>
              </p:ext>
            </p:extLst>
          </p:nvPr>
        </p:nvGraphicFramePr>
        <p:xfrm>
          <a:off x="946984" y="2638425"/>
          <a:ext cx="10298034" cy="3101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666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C155529-81F2-41CE-B48E-2FDE55E18F48}"/>
              </a:ext>
            </a:extLst>
          </p:cNvPr>
          <p:cNvSpPr>
            <a:spLocks noGrp="1"/>
          </p:cNvSpPr>
          <p:nvPr>
            <p:ph type="title"/>
          </p:nvPr>
        </p:nvSpPr>
        <p:spPr/>
        <p:txBody>
          <a:bodyPr/>
          <a:lstStyle/>
          <a:p>
            <a:r>
              <a:rPr lang="fi-FI" dirty="0"/>
              <a:t>Julkinen vai yksityinen?</a:t>
            </a:r>
          </a:p>
        </p:txBody>
      </p:sp>
      <p:sp>
        <p:nvSpPr>
          <p:cNvPr id="3" name="Sisällön paikkamerkki 2">
            <a:extLst>
              <a:ext uri="{FF2B5EF4-FFF2-40B4-BE49-F238E27FC236}">
                <a16:creationId xmlns:a16="http://schemas.microsoft.com/office/drawing/2014/main" id="{1A1A31FE-BD89-4911-87CE-EF355E83D1CA}"/>
              </a:ext>
            </a:extLst>
          </p:cNvPr>
          <p:cNvSpPr>
            <a:spLocks noGrp="1"/>
          </p:cNvSpPr>
          <p:nvPr>
            <p:ph idx="1"/>
          </p:nvPr>
        </p:nvSpPr>
        <p:spPr>
          <a:xfrm>
            <a:off x="1400175" y="2638044"/>
            <a:ext cx="9439275" cy="3101983"/>
          </a:xfrm>
        </p:spPr>
        <p:txBody>
          <a:bodyPr/>
          <a:lstStyle/>
          <a:p>
            <a:r>
              <a:rPr lang="fi-FI" dirty="0"/>
              <a:t>Suomessa käydään paljon keskustelua siitä, pitäisikö palveluiden olla julkisia vai yksityisiä</a:t>
            </a:r>
          </a:p>
          <a:p>
            <a:r>
              <a:rPr lang="fi-FI" dirty="0"/>
              <a:t>Lähtökohtamme on perinteisesti ollut, että julkiset palvelut ovat laajasti julkisen sektorin rahoittamia ja myös tuottamia</a:t>
            </a:r>
          </a:p>
          <a:p>
            <a:pPr marL="0" indent="0">
              <a:buNone/>
            </a:pPr>
            <a:r>
              <a:rPr lang="fi-FI" dirty="0"/>
              <a:t>          </a:t>
            </a:r>
            <a:r>
              <a:rPr lang="fi-FI" dirty="0">
                <a:sym typeface="Wingdings" panose="05000000000000000000" pitchFamily="2" charset="2"/>
              </a:rPr>
              <a:t> Mutta on tapahtunut muutoksia viime vuosikymmenien aikana</a:t>
            </a:r>
          </a:p>
          <a:p>
            <a:pPr marL="0" indent="0">
              <a:buNone/>
            </a:pPr>
            <a:r>
              <a:rPr lang="fi-FI" dirty="0">
                <a:sym typeface="Wingdings" panose="05000000000000000000" pitchFamily="2" charset="2"/>
              </a:rPr>
              <a:t>           Yksityisiä palveluntuottajia on lisätty, jotta palvelujärjestelmä voisi olla tulevaisuudessa </a:t>
            </a:r>
          </a:p>
          <a:p>
            <a:pPr marL="0" indent="0">
              <a:buNone/>
            </a:pPr>
            <a:r>
              <a:rPr lang="fi-FI" dirty="0">
                <a:sym typeface="Wingdings" panose="05000000000000000000" pitchFamily="2" charset="2"/>
              </a:rPr>
              <a:t>              kestävällä pohjalla</a:t>
            </a:r>
          </a:p>
          <a:p>
            <a:r>
              <a:rPr lang="fi-FI" dirty="0">
                <a:sym typeface="Wingdings" panose="05000000000000000000" pitchFamily="2" charset="2"/>
              </a:rPr>
              <a:t>Vasemmistopuolueet haastavat näkemystä ja haluavat lisätä julkisen sektorin roolia</a:t>
            </a:r>
          </a:p>
          <a:p>
            <a:r>
              <a:rPr lang="fi-FI" dirty="0">
                <a:sym typeface="Wingdings" panose="05000000000000000000" pitchFamily="2" charset="2"/>
              </a:rPr>
              <a:t>Oikeistopuolueet ovat taas perinteisesti olleet yksityistämisen kannalla</a:t>
            </a:r>
          </a:p>
        </p:txBody>
      </p:sp>
      <p:sp>
        <p:nvSpPr>
          <p:cNvPr id="4" name="Alatunnisteen paikkamerkki 3">
            <a:extLst>
              <a:ext uri="{FF2B5EF4-FFF2-40B4-BE49-F238E27FC236}">
                <a16:creationId xmlns:a16="http://schemas.microsoft.com/office/drawing/2014/main" id="{BA087442-11BC-47FE-9515-C8593C6C3920}"/>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123238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02783D-8E10-48AA-91F5-D1EB1E7FA235}"/>
              </a:ext>
            </a:extLst>
          </p:cNvPr>
          <p:cNvSpPr>
            <a:spLocks noGrp="1"/>
          </p:cNvSpPr>
          <p:nvPr>
            <p:ph type="title"/>
          </p:nvPr>
        </p:nvSpPr>
        <p:spPr>
          <a:xfrm>
            <a:off x="2231136" y="219075"/>
            <a:ext cx="7729728" cy="962025"/>
          </a:xfrm>
        </p:spPr>
        <p:txBody>
          <a:bodyPr/>
          <a:lstStyle/>
          <a:p>
            <a:r>
              <a:rPr lang="fi-FI" dirty="0"/>
              <a:t>Näkemyksiä puolesta ja vastaan</a:t>
            </a:r>
          </a:p>
        </p:txBody>
      </p:sp>
      <p:sp>
        <p:nvSpPr>
          <p:cNvPr id="6" name="Sisällön paikkamerkki 5">
            <a:extLst>
              <a:ext uri="{FF2B5EF4-FFF2-40B4-BE49-F238E27FC236}">
                <a16:creationId xmlns:a16="http://schemas.microsoft.com/office/drawing/2014/main" id="{86A18BA8-09AE-41ED-85FF-2380FD1D359A}"/>
              </a:ext>
            </a:extLst>
          </p:cNvPr>
          <p:cNvSpPr>
            <a:spLocks noGrp="1"/>
          </p:cNvSpPr>
          <p:nvPr>
            <p:ph sz="half" idx="1"/>
          </p:nvPr>
        </p:nvSpPr>
        <p:spPr>
          <a:xfrm>
            <a:off x="114300" y="1800225"/>
            <a:ext cx="5562600" cy="4343399"/>
          </a:xfrm>
        </p:spPr>
        <p:txBody>
          <a:bodyPr>
            <a:normAutofit/>
          </a:bodyPr>
          <a:lstStyle/>
          <a:p>
            <a:pPr marL="0" indent="0">
              <a:buNone/>
            </a:pPr>
            <a:r>
              <a:rPr lang="fi-FI" b="1" dirty="0"/>
              <a:t>Julkinen</a:t>
            </a:r>
          </a:p>
          <a:p>
            <a:pPr>
              <a:buFont typeface="Wingdings" panose="05000000000000000000" pitchFamily="2" charset="2"/>
              <a:buChar char="v"/>
            </a:pPr>
            <a:r>
              <a:rPr lang="fi-FI" sz="1700" dirty="0"/>
              <a:t>Perinteisesti julkinen sektori on vastannut palveluiden rahoittamisesta ja tuottamisesta</a:t>
            </a:r>
          </a:p>
          <a:p>
            <a:pPr>
              <a:buFont typeface="Wingdings" panose="05000000000000000000" pitchFamily="2" charset="2"/>
              <a:buChar char="v"/>
            </a:pPr>
            <a:r>
              <a:rPr lang="fi-FI" sz="1700" dirty="0"/>
              <a:t>Julkiset palvelut ovat kollektiivisen ja poliittisen kontrollin alaisia</a:t>
            </a:r>
          </a:p>
          <a:p>
            <a:pPr marL="0" indent="0">
              <a:buNone/>
            </a:pPr>
            <a:endParaRPr lang="fi-FI" sz="1700" dirty="0"/>
          </a:p>
          <a:p>
            <a:pPr>
              <a:buFont typeface="Wingdings" panose="05000000000000000000" pitchFamily="2" charset="2"/>
              <a:buChar char="q"/>
            </a:pPr>
            <a:r>
              <a:rPr lang="fi-FI" sz="1700" dirty="0"/>
              <a:t>Vaatii paljon rahaa, on kankea ja byrokraattinen</a:t>
            </a:r>
          </a:p>
          <a:p>
            <a:pPr>
              <a:buFont typeface="Wingdings" panose="05000000000000000000" pitchFamily="2" charset="2"/>
              <a:buChar char="q"/>
            </a:pPr>
            <a:r>
              <a:rPr lang="fi-FI" sz="1700" dirty="0"/>
              <a:t>Suomen palvelujärjestelmä ei ole ollut tarpeeksi vakaalla pohjalla ja sen tulevaisuuden pelastamiseksi on lisätty yksityisen roolia </a:t>
            </a:r>
          </a:p>
          <a:p>
            <a:pPr>
              <a:buFontTx/>
              <a:buChar char="-"/>
            </a:pPr>
            <a:endParaRPr lang="fi-FI" dirty="0"/>
          </a:p>
          <a:p>
            <a:pPr marL="0" indent="0">
              <a:buNone/>
            </a:pPr>
            <a:endParaRPr lang="fi-FI" dirty="0"/>
          </a:p>
        </p:txBody>
      </p:sp>
      <p:sp>
        <p:nvSpPr>
          <p:cNvPr id="7" name="Sisällön paikkamerkki 6">
            <a:extLst>
              <a:ext uri="{FF2B5EF4-FFF2-40B4-BE49-F238E27FC236}">
                <a16:creationId xmlns:a16="http://schemas.microsoft.com/office/drawing/2014/main" id="{88143B82-C63C-4F6C-BA61-5581FDAF79FE}"/>
              </a:ext>
            </a:extLst>
          </p:cNvPr>
          <p:cNvSpPr>
            <a:spLocks noGrp="1"/>
          </p:cNvSpPr>
          <p:nvPr>
            <p:ph sz="half" idx="2"/>
          </p:nvPr>
        </p:nvSpPr>
        <p:spPr>
          <a:xfrm>
            <a:off x="5843136" y="1704975"/>
            <a:ext cx="6082164" cy="4705350"/>
          </a:xfrm>
        </p:spPr>
        <p:txBody>
          <a:bodyPr>
            <a:noAutofit/>
          </a:bodyPr>
          <a:lstStyle/>
          <a:p>
            <a:pPr marL="0" indent="0">
              <a:buNone/>
            </a:pPr>
            <a:r>
              <a:rPr lang="fi-FI" b="1" dirty="0"/>
              <a:t>Yksityinen</a:t>
            </a:r>
          </a:p>
          <a:p>
            <a:pPr>
              <a:buFont typeface="Wingdings" panose="05000000000000000000" pitchFamily="2" charset="2"/>
              <a:buChar char="v"/>
            </a:pPr>
            <a:r>
              <a:rPr lang="fi-FI" sz="1700" dirty="0"/>
              <a:t>Viime vuosikymmeninä painopiste on siirtynyt julkiselta sektorilta ja valtiolta markkinoille ja yksityiselle sektorille</a:t>
            </a:r>
          </a:p>
          <a:p>
            <a:pPr>
              <a:buFont typeface="Wingdings" panose="05000000000000000000" pitchFamily="2" charset="2"/>
              <a:buChar char="v"/>
            </a:pPr>
            <a:r>
              <a:rPr lang="fi-FI" sz="1700" dirty="0"/>
              <a:t>Perustellaan sillä, että voiton tavoittelu kuuluu vapaaseen yhteiskuntaan ja on oltava valinnanvapaus</a:t>
            </a:r>
          </a:p>
          <a:p>
            <a:pPr>
              <a:buFont typeface="Wingdings" panose="05000000000000000000" pitchFamily="2" charset="2"/>
              <a:buChar char="v"/>
            </a:pPr>
            <a:r>
              <a:rPr lang="fi-FI" sz="1700" dirty="0"/>
              <a:t>Kilpailu markkinoilla tekee hyvää ja pakottaa toimimaan tehokkaasti (pelko konkurssista)</a:t>
            </a:r>
          </a:p>
          <a:p>
            <a:pPr marL="0" indent="0">
              <a:buNone/>
            </a:pPr>
            <a:endParaRPr lang="fi-FI" sz="1700" b="1" dirty="0"/>
          </a:p>
          <a:p>
            <a:pPr>
              <a:buFont typeface="Wingdings" panose="05000000000000000000" pitchFamily="2" charset="2"/>
              <a:buChar char="q"/>
            </a:pPr>
            <a:r>
              <a:rPr lang="fi-FI" sz="1700" dirty="0"/>
              <a:t> Voiko yksityinen tuottaa laadukkaita palveluita, kun motiivina on aina voiton tekeminen? </a:t>
            </a:r>
          </a:p>
          <a:p>
            <a:pPr>
              <a:buFont typeface="Wingdings" panose="05000000000000000000" pitchFamily="2" charset="2"/>
              <a:buChar char="q"/>
            </a:pPr>
            <a:r>
              <a:rPr lang="fi-FI" sz="1700" dirty="0"/>
              <a:t> Yritystoiminnassa riskinä hallitsevan markkina-aseman mahdollistamat väärinkäytökset</a:t>
            </a:r>
          </a:p>
          <a:p>
            <a:pPr>
              <a:buFont typeface="Wingdings" panose="05000000000000000000" pitchFamily="2" charset="2"/>
              <a:buChar char="q"/>
            </a:pPr>
            <a:r>
              <a:rPr lang="fi-FI" sz="1700" dirty="0"/>
              <a:t>Kärsiikö laatu? Kuka vahtii? </a:t>
            </a:r>
          </a:p>
        </p:txBody>
      </p:sp>
      <p:sp>
        <p:nvSpPr>
          <p:cNvPr id="4" name="Alatunnisteen paikkamerkki 3">
            <a:extLst>
              <a:ext uri="{FF2B5EF4-FFF2-40B4-BE49-F238E27FC236}">
                <a16:creationId xmlns:a16="http://schemas.microsoft.com/office/drawing/2014/main" id="{4D915ADE-A27E-454D-B378-EF56AB6067B1}"/>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1867609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684512-28C7-490C-8FBA-8AA869C5F38E}"/>
              </a:ext>
            </a:extLst>
          </p:cNvPr>
          <p:cNvSpPr>
            <a:spLocks noGrp="1"/>
          </p:cNvSpPr>
          <p:nvPr>
            <p:ph type="title"/>
          </p:nvPr>
        </p:nvSpPr>
        <p:spPr>
          <a:xfrm>
            <a:off x="2231136" y="457200"/>
            <a:ext cx="7729728" cy="1162050"/>
          </a:xfrm>
        </p:spPr>
        <p:txBody>
          <a:bodyPr/>
          <a:lstStyle/>
          <a:p>
            <a:r>
              <a:rPr lang="fi-FI" dirty="0"/>
              <a:t>Valtio ja kunnat myyvät omaisuuttaan</a:t>
            </a:r>
          </a:p>
        </p:txBody>
      </p:sp>
      <p:sp>
        <p:nvSpPr>
          <p:cNvPr id="3" name="Sisällön paikkamerkki 2">
            <a:extLst>
              <a:ext uri="{FF2B5EF4-FFF2-40B4-BE49-F238E27FC236}">
                <a16:creationId xmlns:a16="http://schemas.microsoft.com/office/drawing/2014/main" id="{CC2A7DAD-3D48-48B8-A0E8-F95798484DA7}"/>
              </a:ext>
            </a:extLst>
          </p:cNvPr>
          <p:cNvSpPr>
            <a:spLocks noGrp="1"/>
          </p:cNvSpPr>
          <p:nvPr>
            <p:ph idx="1"/>
          </p:nvPr>
        </p:nvSpPr>
        <p:spPr>
          <a:xfrm>
            <a:off x="657225" y="2000250"/>
            <a:ext cx="11001375" cy="3971925"/>
          </a:xfrm>
        </p:spPr>
        <p:txBody>
          <a:bodyPr>
            <a:normAutofit/>
          </a:bodyPr>
          <a:lstStyle/>
          <a:p>
            <a:r>
              <a:rPr lang="fi-FI" dirty="0"/>
              <a:t>Valtion ja kuntien liikelaitoksia on viime vuosina yksityistetty joko myymällä koko liikelaitoksen tai tekemällä siitä osakeyhtiön (osakkeet myyty yksityisille sijoittajille)</a:t>
            </a:r>
          </a:p>
          <a:p>
            <a:pPr marL="0" indent="0">
              <a:buNone/>
            </a:pPr>
            <a:r>
              <a:rPr lang="fi-FI" dirty="0"/>
              <a:t>          </a:t>
            </a:r>
            <a:r>
              <a:rPr lang="fi-FI" dirty="0">
                <a:sym typeface="Wingdings" panose="05000000000000000000" pitchFamily="2" charset="2"/>
              </a:rPr>
              <a:t> Esimerkiksi Fortum, Finnair ja Sonera</a:t>
            </a:r>
          </a:p>
          <a:p>
            <a:r>
              <a:rPr lang="fi-FI" dirty="0">
                <a:sym typeface="Wingdings" panose="05000000000000000000" pitchFamily="2" charset="2"/>
              </a:rPr>
              <a:t>Tällainen toiminta on jakanut mielipiteitä</a:t>
            </a:r>
          </a:p>
          <a:p>
            <a:pPr marL="342900" indent="-342900">
              <a:buFont typeface="+mj-lt"/>
              <a:buAutoNum type="arabicPeriod"/>
            </a:pPr>
            <a:r>
              <a:rPr lang="fi-FI" dirty="0">
                <a:sym typeface="Wingdings" panose="05000000000000000000" pitchFamily="2" charset="2"/>
              </a:rPr>
              <a:t>Perinteisesti oikeistopuolueet ovat kannattaneet toimintaa, koska se on hyvä tapa saada julkiselle vallalle lisää rahaa. Taustalla on ollut myös ajatus siitä, että yksityisiä yrityksiä on pidetty tuotannon kannalta tehokkaampina kuin julkisia yrityksiä</a:t>
            </a:r>
          </a:p>
          <a:p>
            <a:pPr marL="342900" indent="-342900">
              <a:buFont typeface="+mj-lt"/>
              <a:buAutoNum type="arabicPeriod"/>
            </a:pPr>
            <a:r>
              <a:rPr lang="fi-FI" dirty="0">
                <a:sym typeface="Wingdings" panose="05000000000000000000" pitchFamily="2" charset="2"/>
              </a:rPr>
              <a:t>Vasemmistopuolueet ovat taas vastustaneet toimintaa, koska yksityistetyt yritykset nostavat helposti hintoja. Omistamalla itse, tuottoja tulisi myös jatkuvasti valtiolle eli myyminen ei olisi välttämättä kannattavaa. Yksityistämisen seurauksena päätösvalta yhtiöissä siirtyy myös osakkeenomistajille, jotka ovat usein ulkomaisia suursijoittajia. Kuinka käy kriisitilanteessa, jos tärkeä energialaitos ei ole suomalaisten omassa omistuksessa ja päätösvallassa?</a:t>
            </a:r>
            <a:endParaRPr lang="fi-FI" dirty="0"/>
          </a:p>
        </p:txBody>
      </p:sp>
      <p:sp>
        <p:nvSpPr>
          <p:cNvPr id="4" name="Alatunnisteen paikkamerkki 3">
            <a:extLst>
              <a:ext uri="{FF2B5EF4-FFF2-40B4-BE49-F238E27FC236}">
                <a16:creationId xmlns:a16="http://schemas.microsoft.com/office/drawing/2014/main" id="{0AA47610-0819-4012-BF27-D0B28C35E384}"/>
              </a:ext>
            </a:extLst>
          </p:cNvPr>
          <p:cNvSpPr>
            <a:spLocks noGrp="1"/>
          </p:cNvSpPr>
          <p:nvPr>
            <p:ph type="ftr" sz="quarter" idx="11"/>
          </p:nvPr>
        </p:nvSpPr>
        <p:spPr/>
        <p:txBody>
          <a:bodyPr/>
          <a:lstStyle/>
          <a:p>
            <a:r>
              <a:rPr lang="en-US"/>
              <a:t>YH2 - Fanni Tainio</a:t>
            </a:r>
            <a:endParaRPr lang="en-US" dirty="0"/>
          </a:p>
        </p:txBody>
      </p:sp>
    </p:spTree>
    <p:extLst>
      <p:ext uri="{BB962C8B-B14F-4D97-AF65-F5344CB8AC3E}">
        <p14:creationId xmlns:p14="http://schemas.microsoft.com/office/powerpoint/2010/main" val="3963959777"/>
      </p:ext>
    </p:extLst>
  </p:cSld>
  <p:clrMapOvr>
    <a:masterClrMapping/>
  </p:clrMapOvr>
</p:sld>
</file>

<file path=ppt/theme/theme1.xml><?xml version="1.0" encoding="utf-8"?>
<a:theme xmlns:a="http://schemas.openxmlformats.org/drawingml/2006/main" name="Pakkaus">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824</Words>
  <Application>Microsoft Office PowerPoint</Application>
  <PresentationFormat>Laajakuva</PresentationFormat>
  <Paragraphs>104</Paragraphs>
  <Slides>10</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Calibri</vt:lpstr>
      <vt:lpstr>Gill Sans MT</vt:lpstr>
      <vt:lpstr>Wingdings</vt:lpstr>
      <vt:lpstr>Pakkaus</vt:lpstr>
      <vt:lpstr>Julkinen talous</vt:lpstr>
      <vt:lpstr>Mitä on julkinen talous?</vt:lpstr>
      <vt:lpstr>Mistä koostuu valtion talous?</vt:lpstr>
      <vt:lpstr>Sama Yksinkertaisesti sanottuna (NÄMÄ ON OSATTAVA PÄÄPIIRTEITTÄIN)</vt:lpstr>
      <vt:lpstr>Mistä koostuu sitten kuntien talous?</vt:lpstr>
      <vt:lpstr>Sama Yksinkertaisesti sanottuna (NÄMÄ ON OSATTAVA PÄÄPIIRTEITTÄIN)</vt:lpstr>
      <vt:lpstr>Julkinen vai yksityinen?</vt:lpstr>
      <vt:lpstr>Näkemyksiä puolesta ja vastaan</vt:lpstr>
      <vt:lpstr>Valtio ja kunnat myyvät omaisuuttaan</vt:lpstr>
      <vt:lpstr>Onko asia hallussa?  Lopuksi tee tehtäviä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Julkinen talous</dc:title>
  <dc:creator>Fanni Tainio</dc:creator>
  <cp:lastModifiedBy>Fanni Tainio</cp:lastModifiedBy>
  <cp:revision>11</cp:revision>
  <dcterms:created xsi:type="dcterms:W3CDTF">2020-04-17T07:52:17Z</dcterms:created>
  <dcterms:modified xsi:type="dcterms:W3CDTF">2020-04-17T14:59:15Z</dcterms:modified>
</cp:coreProperties>
</file>