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39697-686A-4955-AA1D-B3A5B2086606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B562C-AAAA-45DE-8F21-94E5399C0E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103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D76A-2280-433A-B44E-9BE80EECD59F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DBC7-1503-4F82-A906-1897A463443C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5473-3D02-4605-9C43-DD3F1932DAB5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1046-369B-4632-9FD1-BBEBB06CAC1B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BBB-EFAF-406D-B84A-B0DD2FFF099D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1E3F-CE53-4BEB-896A-11A2E4872B74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6C52-7A76-47EA-A3DA-4295E8340FE0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26D7-B526-4FC1-92C3-9A0CC5E3C7C8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1BD7-7084-4109-BD2A-EEA78D3A248D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F3D0-38FA-4457-86F7-8E1AE8A3A317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3B69BED-D037-4A54-A3BE-74A22C351D8F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93A21EB-216D-42AC-B43E-65795CA681E3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uutiset/3-1129423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40742F15-976A-4892-A356-53CEDD69A6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FD04138-18D0-4B77-91A7-F32F285FE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chemeClr val="bg1">
              <a:alpha val="60000"/>
            </a:schemeClr>
          </a:solidFill>
          <a:ln w="381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fi-FI" sz="4000" dirty="0">
                <a:solidFill>
                  <a:schemeClr val="tx1"/>
                </a:solidFill>
              </a:rPr>
              <a:t>ULKOMAANKAUPPA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EA83DE3-A5FE-4F6A-9B0A-6D1F1D642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bg1"/>
                </a:solidFill>
              </a:rPr>
              <a:t>YH2 Taloustieto</a:t>
            </a:r>
          </a:p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bg1"/>
                </a:solidFill>
              </a:rPr>
              <a:t>Kevät 2020</a:t>
            </a:r>
          </a:p>
          <a:p>
            <a:pPr>
              <a:lnSpc>
                <a:spcPct val="90000"/>
              </a:lnSpc>
            </a:pPr>
            <a:r>
              <a:rPr lang="fi-FI" b="1" dirty="0">
                <a:solidFill>
                  <a:schemeClr val="bg1"/>
                </a:solidFill>
              </a:rPr>
              <a:t>Fanni Tainio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2B7B822-0117-4B2E-969D-5AC48531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1144866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F8B929-4033-40B6-8085-A1D958462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Ulkomaankauppa – suomen elinehto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5DE6CF-65E9-4CB4-8D9E-4B2E9DC58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5" y="2638044"/>
            <a:ext cx="9296400" cy="310198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i-FI" sz="1900" dirty="0"/>
              <a:t>Vapaan markkinatalouden perusajatus on, että kuluttajat ja tuottajat voivat kohdata vapaasti markkinoilla </a:t>
            </a:r>
          </a:p>
          <a:p>
            <a:pPr>
              <a:lnSpc>
                <a:spcPct val="150000"/>
              </a:lnSpc>
            </a:pPr>
            <a:r>
              <a:rPr lang="fi-FI" sz="1900" dirty="0"/>
              <a:t>Globalisaatioon liittyy pyrkimys vapauttaa kaupankäynti kaikkien valtioiden välillä (kukaan ei pärjää täysin yksin tai se ei ole järkevää)</a:t>
            </a:r>
          </a:p>
          <a:p>
            <a:pPr>
              <a:lnSpc>
                <a:spcPct val="150000"/>
              </a:lnSpc>
            </a:pPr>
            <a:r>
              <a:rPr lang="fi-FI" sz="1900" dirty="0"/>
              <a:t>Maan kannattaa tuottaa niitä tuotteita, joiden valmistamiseen sillä on hyvät edellytykset</a:t>
            </a:r>
          </a:p>
          <a:p>
            <a:pPr>
              <a:lnSpc>
                <a:spcPct val="150000"/>
              </a:lnSpc>
            </a:pPr>
            <a:endParaRPr lang="fi-FI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fi-FI" i="1" dirty="0"/>
              <a:t>              Millaisia tuotteita Suomen kannattaa valmistaa ja myydä?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i-FI" i="1" dirty="0"/>
              <a:t>Mitkä ovat vahvuutemme ulkomaankaupassa?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7A93BE-CB6B-4054-AD9E-078ED790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3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548746-3C67-43B4-84FE-74694EAD4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1752"/>
            <a:ext cx="7729728" cy="1098423"/>
          </a:xfrm>
        </p:spPr>
        <p:txBody>
          <a:bodyPr/>
          <a:lstStyle/>
          <a:p>
            <a:r>
              <a:rPr lang="fi-FI" dirty="0"/>
              <a:t>Suomen tavaravienti 2018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D9AF5E-0C14-4A47-B7D7-BAB53AA06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525" y="1847850"/>
            <a:ext cx="8467725" cy="4257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9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Vienti = hyödykkeet, joita myydään Suomesta toisiin kansantalouksiin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Viennin arvo oli vuonna 2018 63,8 </a:t>
            </a:r>
            <a:r>
              <a:rPr lang="fi-FI" b="1" dirty="0" err="1"/>
              <a:t>mrd</a:t>
            </a:r>
            <a:r>
              <a:rPr lang="fi-FI" b="1" dirty="0"/>
              <a:t> euroa</a:t>
            </a:r>
          </a:p>
          <a:p>
            <a:pPr marL="0" indent="0">
              <a:buNone/>
            </a:pPr>
            <a:r>
              <a:rPr lang="fi-FI" dirty="0"/>
              <a:t>Tuoteluokittain: 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21.2% kone- ja kulkuneuvoteollisuuden tuotteet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20,5% metsäteollisuuden tuotteet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19,3% kemiateollisuuden tuotteet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15,5% metallit ja metallituotteet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11,8% muut tuotteet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11,7% sähkö- ja elektroniikkateollisuuden tuotteet</a:t>
            </a:r>
          </a:p>
          <a:p>
            <a:pPr marL="0" indent="0">
              <a:buNone/>
            </a:pPr>
            <a:endParaRPr lang="fi-FI" dirty="0"/>
          </a:p>
          <a:p>
            <a:pPr marL="0" indent="0" algn="r">
              <a:buNone/>
            </a:pPr>
            <a:r>
              <a:rPr lang="fi-FI" sz="1400" dirty="0"/>
              <a:t>(Lähteenä Forum 2 Taloustieto sivu 61)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B92FA3D-70E5-498E-A9BB-2D6CCB56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0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3764AE-D7B7-4CB5-A0E1-2885E459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E1D7B3B-06DB-4F15-8938-009A794C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63" y="2099144"/>
            <a:ext cx="3610691" cy="2673194"/>
          </a:xfr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fi-FI" sz="2400">
                <a:solidFill>
                  <a:schemeClr val="tx1">
                    <a:lumMod val="95000"/>
                    <a:lumOff val="5000"/>
                  </a:schemeClr>
                </a:solidFill>
              </a:rPr>
              <a:t>Viennin merkitys on suuri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9C095C-3AB6-49D8-9436-3672566FE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210996-05E4-4823-A86C-6829EE58C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973600"/>
            <a:ext cx="5826919" cy="492428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fi-FI" dirty="0">
                <a:solidFill>
                  <a:schemeClr val="tx1"/>
                </a:solidFill>
              </a:rPr>
              <a:t>Viennin osuus kokonaiskysynnästä on noin 30 prosenttia</a:t>
            </a:r>
          </a:p>
          <a:p>
            <a:pPr>
              <a:lnSpc>
                <a:spcPct val="150000"/>
              </a:lnSpc>
            </a:pPr>
            <a:r>
              <a:rPr lang="fi-FI" dirty="0">
                <a:solidFill>
                  <a:schemeClr val="tx1"/>
                </a:solidFill>
              </a:rPr>
              <a:t>Suomen kaltaisessa pienessä kansantaloudessa viennin merkitys korostuu erityisesti, koska meillä on pienet sisämarkkinat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 Tärkeimmät vientimaat ovat Saksa, Ruotsi, Venäjä,   Alankomaat sekä Yhdysvallat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 Vientituotteina menee esim. koneita, laitteita ja paperia</a:t>
            </a:r>
          </a:p>
          <a:p>
            <a:pPr>
              <a:lnSpc>
                <a:spcPct val="150000"/>
              </a:lnSpc>
            </a:pPr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 Jos vienti ei vedä, talous ei kasva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978B10-0DCD-4AB5-A4DF-44A469E9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58968" y="6236208"/>
            <a:ext cx="5116207" cy="32004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1138573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3764AE-D7B7-4CB5-A0E1-2885E459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83ADDE7-E53C-4B12-A791-B28484F48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63" y="2099144"/>
            <a:ext cx="3610691" cy="2673194"/>
          </a:xfr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fi-FI" sz="2400">
                <a:solidFill>
                  <a:schemeClr val="tx1">
                    <a:lumMod val="95000"/>
                    <a:lumOff val="5000"/>
                  </a:schemeClr>
                </a:solidFill>
              </a:rPr>
              <a:t>Viennin vastapainona on tuonti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9C095C-3AB6-49D8-9436-3672566FE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535D47-2D70-4886-B3AC-50C9A59F7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973600"/>
            <a:ext cx="5826919" cy="49242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Tuonti = hyödykkeet, joita Suomeen ostetaan muista kansantalouksista</a:t>
            </a: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Tuonti on iso osa Suomen kokonaistarjonnasta</a:t>
            </a:r>
          </a:p>
          <a:p>
            <a:r>
              <a:rPr lang="fi-FI" dirty="0">
                <a:solidFill>
                  <a:schemeClr val="tx1"/>
                </a:solidFill>
              </a:rPr>
              <a:t>Noin 30 prosenttia kaikista Suomen markkinoilla tarjottavista hyödykkeistä tuodaan ulkomailta</a:t>
            </a:r>
          </a:p>
          <a:p>
            <a:r>
              <a:rPr lang="fi-FI" dirty="0">
                <a:solidFill>
                  <a:schemeClr val="tx1"/>
                </a:solidFill>
              </a:rPr>
              <a:t>Tuonti mahdollistaa sen, että kuluttajilla on laaja valikoima erilaisia kulutustavaroita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 tärkeimmät tuontimaat ovat Saksa, Ruotsi, Venäjä,  Alankomaat ja Kiina</a:t>
            </a:r>
          </a:p>
          <a:p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Tuotteita ostetaan ulkomailta, koska meillä ei ole kyseistä hyödykettä lainkaan tai sen valmistus ei ole kannattavaa Suomessa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63A37CB-AF4C-499C-A83C-C82D84F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58968" y="6236208"/>
            <a:ext cx="5116207" cy="32004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1925622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21F367-2EB7-4D93-B51D-3FAC675E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YLEN ARTIKKELI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D36B99-63B4-4556-B8F8-B159116CA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https://yle.fi/uutiset/3-11294238</a:t>
            </a:r>
            <a:r>
              <a:rPr lang="fi-FI" dirty="0"/>
              <a:t> </a:t>
            </a:r>
          </a:p>
          <a:p>
            <a:r>
              <a:rPr lang="fi-FI" dirty="0"/>
              <a:t>Tutustu Ylen artikkeliin </a:t>
            </a:r>
            <a:r>
              <a:rPr lang="fi-FI" i="1" dirty="0"/>
              <a:t>Koronan vaikutus näkyy Suomen viennin ja tuonnin hermokeskuksessa yllättävän vähän – Banaanit ja lääkkeet kulkevat Helsingin satamasta lähes normaalisti</a:t>
            </a:r>
          </a:p>
          <a:p>
            <a:r>
              <a:rPr lang="fi-FI" dirty="0"/>
              <a:t>Siitä ilmenee koronan vaikutus suomalaiseen vientiin ja tuontiin</a:t>
            </a:r>
          </a:p>
          <a:p>
            <a:r>
              <a:rPr lang="fi-FI" dirty="0"/>
              <a:t>Artikkeliin palataan myöhemmin, kun teette tehtäviä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43A8FAF-2320-431E-90DB-7F0A9C04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4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2B47895-B146-478A-B799-ABB885397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i-FI" sz="1400" dirty="0">
                <a:solidFill>
                  <a:srgbClr val="FFFFFF"/>
                </a:solidFill>
              </a:rPr>
              <a:t>ULKOMAANKAUPPAA MITATAAN TASEILLA</a:t>
            </a:r>
          </a:p>
        </p:txBody>
      </p:sp>
      <p:sp>
        <p:nvSpPr>
          <p:cNvPr id="20" name="Sisällön paikkamerkki 2">
            <a:extLst>
              <a:ext uri="{FF2B5EF4-FFF2-40B4-BE49-F238E27FC236}">
                <a16:creationId xmlns:a16="http://schemas.microsoft.com/office/drawing/2014/main" id="{709A6A29-F9FC-4F8E-A67D-F904846EB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4" y="301752"/>
            <a:ext cx="6540095" cy="563270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700" dirty="0"/>
              <a:t>Ulkomaankauppaa mitataan erilaisilla taseilla</a:t>
            </a:r>
          </a:p>
          <a:p>
            <a:pPr>
              <a:lnSpc>
                <a:spcPct val="90000"/>
              </a:lnSpc>
            </a:pPr>
            <a:r>
              <a:rPr lang="fi-FI" sz="1700" dirty="0"/>
              <a:t>Tärkeimmät taseet ovat </a:t>
            </a:r>
            <a:r>
              <a:rPr lang="fi-FI" sz="1700" b="1" dirty="0"/>
              <a:t>vaihtotase </a:t>
            </a:r>
            <a:r>
              <a:rPr lang="fi-FI" sz="1700" dirty="0"/>
              <a:t>ja </a:t>
            </a:r>
            <a:r>
              <a:rPr lang="fi-FI" sz="1700" b="1" dirty="0"/>
              <a:t>pääomatase</a:t>
            </a:r>
          </a:p>
          <a:p>
            <a:pPr marL="0" indent="0">
              <a:lnSpc>
                <a:spcPct val="90000"/>
              </a:lnSpc>
              <a:buNone/>
            </a:pPr>
            <a:endParaRPr lang="fi-FI" sz="1700" b="1" dirty="0"/>
          </a:p>
          <a:p>
            <a:pPr marL="0" indent="0">
              <a:lnSpc>
                <a:spcPct val="90000"/>
              </a:lnSpc>
              <a:buNone/>
            </a:pPr>
            <a:r>
              <a:rPr lang="fi-FI" sz="1700" b="1" dirty="0"/>
              <a:t>Vaihtotase</a:t>
            </a:r>
            <a:r>
              <a:rPr lang="fi-FI" sz="1700" dirty="0"/>
              <a:t> = koostuu neljästä taseesta: kauppatase, palvelutase, ensitulon tase ja tulojen uudelleenjaon tase (en kysy kokeessa)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700" dirty="0"/>
              <a:t> </a:t>
            </a:r>
            <a:r>
              <a:rPr lang="fi-FI" sz="1700" dirty="0">
                <a:sym typeface="Wingdings" panose="05000000000000000000" pitchFamily="2" charset="2"/>
              </a:rPr>
              <a:t> kauppataseen ollessa </a:t>
            </a:r>
            <a:r>
              <a:rPr lang="fi-FI" sz="1700" u="sng" dirty="0">
                <a:sym typeface="Wingdings" panose="05000000000000000000" pitchFamily="2" charset="2"/>
              </a:rPr>
              <a:t>ylijäämäinen</a:t>
            </a:r>
            <a:r>
              <a:rPr lang="fi-FI" sz="1700" dirty="0">
                <a:sym typeface="Wingdings" panose="05000000000000000000" pitchFamily="2" charset="2"/>
              </a:rPr>
              <a:t>, tavaroiden viennistä ja tuonnista saadut tulot ovat suuremmat kuin tuonnista aiheutuneet menot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700" dirty="0">
                <a:solidFill>
                  <a:schemeClr val="tx1"/>
                </a:solidFill>
                <a:sym typeface="Wingdings" panose="05000000000000000000" pitchFamily="2" charset="2"/>
              </a:rPr>
              <a:t>  jos on taas </a:t>
            </a:r>
            <a:r>
              <a:rPr lang="fi-FI" sz="1700" u="sng" dirty="0">
                <a:solidFill>
                  <a:schemeClr val="tx1"/>
                </a:solidFill>
                <a:sym typeface="Wingdings" panose="05000000000000000000" pitchFamily="2" charset="2"/>
              </a:rPr>
              <a:t>alijäämäinen</a:t>
            </a:r>
            <a:r>
              <a:rPr lang="fi-FI" sz="1700" dirty="0">
                <a:solidFill>
                  <a:schemeClr val="tx1"/>
                </a:solidFill>
                <a:sym typeface="Wingdings" panose="05000000000000000000" pitchFamily="2" charset="2"/>
              </a:rPr>
              <a:t>, kansantalouden on otettava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700" dirty="0">
                <a:sym typeface="Wingdings" panose="05000000000000000000" pitchFamily="2" charset="2"/>
              </a:rPr>
              <a:t>velkaa tai korvata alijäämä vanhoilla säästöillä</a:t>
            </a:r>
          </a:p>
          <a:p>
            <a:pPr marL="0" indent="0">
              <a:lnSpc>
                <a:spcPct val="90000"/>
              </a:lnSpc>
              <a:buNone/>
            </a:pPr>
            <a:endParaRPr lang="fi-FI" sz="1700" dirty="0">
              <a:sym typeface="Wingdings" panose="05000000000000000000" pitchFamily="2" charset="2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fi-FI" sz="1700" b="1" dirty="0"/>
              <a:t>   TAVOITE ON, ETTÄ KAUPPATASE OLISI AINA YLIJÄÄMÄINEN!</a:t>
            </a:r>
          </a:p>
          <a:p>
            <a:pPr marL="0" indent="0" algn="ctr">
              <a:lnSpc>
                <a:spcPct val="90000"/>
              </a:lnSpc>
              <a:buNone/>
            </a:pPr>
            <a:endParaRPr lang="fi-FI" sz="1700" b="1" dirty="0"/>
          </a:p>
          <a:p>
            <a:pPr marL="0" indent="0">
              <a:lnSpc>
                <a:spcPct val="90000"/>
              </a:lnSpc>
              <a:buNone/>
            </a:pPr>
            <a:r>
              <a:rPr lang="fi-FI" sz="1700" b="1" dirty="0"/>
              <a:t>Pääomatase </a:t>
            </a:r>
            <a:r>
              <a:rPr lang="fi-FI" sz="1700" dirty="0"/>
              <a:t>= pääomataseessa ilmoitetaan pääomansiirrot sekä ei-tuotettujen reaalisten varojen (muiden kuin rahoitusvarojen) hankinnat ja luovutukset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F20C5E3-1688-442F-B931-24A74B981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694" y="6236208"/>
            <a:ext cx="4853331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2">
                    <a:alpha val="70000"/>
                  </a:schemeClr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4209543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TM10001115[[fn=Pakkaus]]</Template>
  <TotalTime>143</TotalTime>
  <Words>428</Words>
  <Application>Microsoft Office PowerPoint</Application>
  <PresentationFormat>Laajakuva</PresentationFormat>
  <Paragraphs>62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Wingdings</vt:lpstr>
      <vt:lpstr>Pakkaus</vt:lpstr>
      <vt:lpstr>ULKOMAANKAUPPA</vt:lpstr>
      <vt:lpstr>Ulkomaankauppa – suomen elinehto</vt:lpstr>
      <vt:lpstr>Suomen tavaravienti 2018</vt:lpstr>
      <vt:lpstr>Viennin merkitys on suuri</vt:lpstr>
      <vt:lpstr>Viennin vastapainona on tuonti</vt:lpstr>
      <vt:lpstr>YLEN ARTIKKELI </vt:lpstr>
      <vt:lpstr>ULKOMAANKAUPPAA MITATAAN TASEILLA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ULKOMAANKAUPPA</dc:title>
  <dc:creator>Fanni Tainio</dc:creator>
  <cp:lastModifiedBy>Fanni Tainio</cp:lastModifiedBy>
  <cp:revision>11</cp:revision>
  <dcterms:created xsi:type="dcterms:W3CDTF">2020-04-09T08:11:20Z</dcterms:created>
  <dcterms:modified xsi:type="dcterms:W3CDTF">2020-04-09T10:35:09Z</dcterms:modified>
</cp:coreProperties>
</file>