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365" r:id="rId2"/>
    <p:sldId id="381" r:id="rId3"/>
    <p:sldId id="367" r:id="rId4"/>
    <p:sldId id="366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80" r:id="rId14"/>
    <p:sldId id="376" r:id="rId15"/>
    <p:sldId id="378" r:id="rId1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la.harma" initials="m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39" autoAdjust="0"/>
  </p:normalViewPr>
  <p:slideViewPr>
    <p:cSldViewPr snapToGrid="0" snapToObjects="1"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10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EFC99-F7D9-D244-9370-1F8609EEBC6B}" type="datetimeFigureOut">
              <a:rPr lang="fi-FI" smtClean="0"/>
              <a:pPr/>
              <a:t>9.4.2020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046F-DA4D-4F44-BDA2-B6C0DCBDA8C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1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fi-FI" altLang="fi-FI" sz="2800" dirty="0"/>
              <a:t>Yritystoiminnan edellytykset </a:t>
            </a:r>
          </a:p>
          <a:p>
            <a:pPr eaLnBrk="1" hangingPunct="1"/>
            <a:endParaRPr lang="fi-FI" sz="2800" dirty="0"/>
          </a:p>
          <a:p>
            <a:pPr marL="0" indent="0">
              <a:buNone/>
              <a:defRPr/>
            </a:pPr>
            <a:r>
              <a:rPr lang="fi-FI" sz="2800" dirty="0"/>
              <a:t>1) toiminta-ajatus</a:t>
            </a:r>
          </a:p>
          <a:p>
            <a:pPr>
              <a:defRPr/>
            </a:pPr>
            <a:r>
              <a:rPr lang="fi-FI" sz="2800" dirty="0"/>
              <a:t>perustetaanko esim. paperitehdas vai kahvila</a:t>
            </a:r>
          </a:p>
          <a:p>
            <a:pPr marL="0" indent="0">
              <a:buNone/>
              <a:defRPr/>
            </a:pPr>
            <a:r>
              <a:rPr lang="fi-FI" sz="2800" dirty="0"/>
              <a:t>2) liikeidea</a:t>
            </a:r>
          </a:p>
          <a:p>
            <a:pPr>
              <a:defRPr/>
            </a:pPr>
            <a:r>
              <a:rPr lang="fi-FI" sz="2800" dirty="0"/>
              <a:t>jokin uusi tuote tai palvelu tai uusi tapa toteuttaa</a:t>
            </a:r>
          </a:p>
          <a:p>
            <a:pPr marL="0" indent="0">
              <a:buNone/>
              <a:defRPr/>
            </a:pPr>
            <a:r>
              <a:rPr lang="fi-FI" sz="2800" dirty="0"/>
              <a:t>3) rahoitus</a:t>
            </a:r>
          </a:p>
          <a:p>
            <a:pPr marL="0" indent="0">
              <a:buNone/>
              <a:defRPr/>
            </a:pPr>
            <a:r>
              <a:rPr lang="fi-FI" sz="2800" dirty="0"/>
              <a:t>4) tarvittavat tuotannontekijät</a:t>
            </a:r>
          </a:p>
          <a:p>
            <a:pPr>
              <a:defRPr/>
            </a:pPr>
            <a:r>
              <a:rPr lang="fi-FI" sz="2800" dirty="0"/>
              <a:t>esim. työvoima, raaka-aineet, toimitilat</a:t>
            </a:r>
          </a:p>
          <a:p>
            <a:pPr marL="0" indent="0">
              <a:buNone/>
              <a:defRPr/>
            </a:pPr>
            <a:r>
              <a:rPr lang="fi-FI" sz="2800" dirty="0"/>
              <a:t>5) osaaminen</a:t>
            </a:r>
          </a:p>
          <a:p>
            <a:pPr>
              <a:defRPr/>
            </a:pPr>
            <a:r>
              <a:rPr lang="fi-FI" sz="2800" dirty="0"/>
              <a:t>esim. tuoteosaaminen, yritystalouden, markkinoiden ja markkinoinnin tuntemus</a:t>
            </a:r>
          </a:p>
          <a:p>
            <a:pPr eaLnBrk="1" hangingPunct="1"/>
            <a:endParaRPr lang="fi-FI" sz="2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altLang="fi-FI" dirty="0"/>
              <a:t>Suomen yritysrakenne  </a:t>
            </a:r>
          </a:p>
          <a:p>
            <a:endParaRPr lang="fi-FI" dirty="0"/>
          </a:p>
          <a:p>
            <a:pPr marL="0" indent="0">
              <a:buNone/>
              <a:defRPr/>
            </a:pPr>
            <a:r>
              <a:rPr lang="fi-FI" dirty="0"/>
              <a:t>3 ) pienyritykset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työntekijöitä 10-49, n. 15 600 kpl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luetaan yhdessä keskisuurten yritysten kanssa pk-yrityksiksi eli pieniksi ja keskisuuriksi yrityksiksi</a:t>
            </a:r>
          </a:p>
          <a:p>
            <a:pPr marL="0" indent="0">
              <a:buNone/>
              <a:defRPr/>
            </a:pPr>
            <a:r>
              <a:rPr lang="fi-FI" dirty="0"/>
              <a:t>4 ) mikroyritykset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työntekijöitä 1-9, 264 000 kpl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näistä vain yhden henkilön työllistäviä elinkeinonharjoittajia eli yksinyrittäjiä on noin 170 000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mikroyritysten runsaus Suomelle tyypillistä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Vinkki opettajalle:</a:t>
            </a:r>
          </a:p>
          <a:p>
            <a:r>
              <a:rPr lang="fi-FI" dirty="0"/>
              <a:t>Kuviot löytyvät kirjan sivulta 66.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dirty="0"/>
              <a:t>Yrityksen talous ja rahavirrat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/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yrityksen taloudellisen menestyksen mittarit:</a:t>
            </a:r>
          </a:p>
          <a:p>
            <a:pPr marL="0" indent="0">
              <a:buNone/>
              <a:defRPr/>
            </a:pPr>
            <a:r>
              <a:rPr lang="fi-FI" dirty="0"/>
              <a:t>1 ) kannattavuus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liiketoiminnasta kertyy voittoa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eli tuloja on enemmän kuin menoja</a:t>
            </a:r>
          </a:p>
          <a:p>
            <a:pPr marL="0" indent="0">
              <a:buNone/>
              <a:defRPr/>
            </a:pPr>
            <a:r>
              <a:rPr lang="fi-FI" dirty="0"/>
              <a:t>2 ) maksuvalmius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yrityksen kyky selviytyä jokapäiväisistä menoista</a:t>
            </a:r>
          </a:p>
          <a:p>
            <a:pPr marL="0" indent="0">
              <a:buNone/>
              <a:defRPr/>
            </a:pPr>
            <a:r>
              <a:rPr lang="fi-FI" dirty="0"/>
              <a:t>3 ) vakavaraisuus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yrityksen oman pääoman suhde vieraaseen pääomaan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vakavaraisessa yrityksessä esimerkiksi lainojen määrä on kohtuullinen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None/>
              <a:defRPr/>
            </a:pPr>
            <a:r>
              <a:rPr lang="fi-FI" altLang="fi-FI" sz="2800" dirty="0"/>
              <a:t>Yrityksen rahoitus </a:t>
            </a:r>
          </a:p>
          <a:p>
            <a:pPr>
              <a:buFont typeface="Arial" pitchFamily="34" charset="0"/>
              <a:buNone/>
              <a:defRPr/>
            </a:pPr>
            <a:endParaRPr lang="fi-FI" sz="2800" dirty="0"/>
          </a:p>
          <a:p>
            <a:pPr marL="0" indent="0">
              <a:buNone/>
              <a:defRPr/>
            </a:pPr>
            <a:r>
              <a:rPr lang="fi-FI" sz="2800" dirty="0"/>
              <a:t>1 ) oma pääoma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800" dirty="0"/>
              <a:t> oma panos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800" dirty="0"/>
              <a:t> yrityskumppanin pääoma, esim. kommandiittiyhtiön äänetön yhtiömies</a:t>
            </a:r>
          </a:p>
          <a:p>
            <a:pPr marL="0" indent="0">
              <a:buNone/>
              <a:defRPr/>
            </a:pPr>
            <a:r>
              <a:rPr lang="fi-FI" sz="2800" dirty="0"/>
              <a:t>2 ) vieras pääoma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800" dirty="0"/>
              <a:t> pankkilaina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800" dirty="0"/>
              <a:t> yritystuki yhteiskunnalta, esim. </a:t>
            </a:r>
            <a:r>
              <a:rPr lang="fi-FI" sz="2800" dirty="0" err="1"/>
              <a:t>Finnvera</a:t>
            </a:r>
            <a:endParaRPr lang="fi-FI" sz="2800" dirty="0"/>
          </a:p>
          <a:p>
            <a:pPr>
              <a:buFont typeface="Arial" pitchFamily="34" charset="0"/>
              <a:buChar char="•"/>
              <a:defRPr/>
            </a:pPr>
            <a:r>
              <a:rPr lang="fi-FI" sz="2800" dirty="0"/>
              <a:t> pääomasijoitusyhtiöt, bisnesenkelit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800" dirty="0"/>
              <a:t> joukkorahoitus</a:t>
            </a:r>
          </a:p>
          <a:p>
            <a:pPr>
              <a:buFont typeface="Arial" pitchFamily="34" charset="0"/>
              <a:buNone/>
              <a:defRPr/>
            </a:pPr>
            <a:endParaRPr lang="fi-FI" sz="2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altLang="fi-FI" dirty="0"/>
              <a:t>Yritysmuodot </a:t>
            </a:r>
          </a:p>
          <a:p>
            <a:endParaRPr lang="fi-FI" altLang="fi-FI" sz="1200" dirty="0"/>
          </a:p>
          <a:p>
            <a:pPr>
              <a:buFont typeface="Arial" pitchFamily="34" charset="0"/>
              <a:buChar char="•"/>
            </a:pPr>
            <a:r>
              <a:rPr lang="fi-FI" altLang="fi-FI" sz="1200" dirty="0"/>
              <a:t> toiminimi</a:t>
            </a:r>
          </a:p>
          <a:p>
            <a:pPr>
              <a:buFont typeface="Arial" pitchFamily="34" charset="0"/>
              <a:buChar char="•"/>
            </a:pPr>
            <a:r>
              <a:rPr lang="fi-FI" altLang="fi-FI" sz="1200" dirty="0"/>
              <a:t> avoin yhtiö</a:t>
            </a:r>
          </a:p>
          <a:p>
            <a:pPr>
              <a:buFont typeface="Arial" pitchFamily="34" charset="0"/>
              <a:buChar char="•"/>
            </a:pPr>
            <a:r>
              <a:rPr lang="fi-FI" altLang="fi-FI" sz="1200" dirty="0"/>
              <a:t> kommandiittiyhtiö</a:t>
            </a:r>
          </a:p>
          <a:p>
            <a:pPr>
              <a:buFont typeface="Arial" pitchFamily="34" charset="0"/>
              <a:buChar char="•"/>
            </a:pPr>
            <a:r>
              <a:rPr lang="fi-FI" altLang="fi-FI" sz="1200" dirty="0"/>
              <a:t> osakeyhtiö</a:t>
            </a:r>
          </a:p>
          <a:p>
            <a:pPr>
              <a:buFont typeface="Arial" pitchFamily="34" charset="0"/>
              <a:buChar char="•"/>
            </a:pPr>
            <a:r>
              <a:rPr lang="fi-FI" altLang="fi-FI" sz="1200" dirty="0"/>
              <a:t> osuuskunta</a:t>
            </a:r>
          </a:p>
          <a:p>
            <a:endParaRPr lang="fi-FI" alt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Toiminimi </a:t>
            </a:r>
          </a:p>
          <a:p>
            <a:endParaRPr lang="fi-FI" sz="1200" dirty="0"/>
          </a:p>
          <a:p>
            <a:pPr>
              <a:buFont typeface="Arial" pitchFamily="34" charset="0"/>
              <a:buChar char="•"/>
            </a:pPr>
            <a:r>
              <a:rPr lang="fi-FI" sz="1200" dirty="0"/>
              <a:t> yleensä yhden hengen yritys, jossa yrittäjä myy omaa ammattitaitoaan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helppo tapa perustaa yritys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toiminimeä verotetaan kuin palkkatyön tekijää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yrittäjä vastaa omalla omaisuudellaan mahdollisista yritystoiminnan tappioista</a:t>
            </a:r>
          </a:p>
          <a:p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Avoin yhtiö  </a:t>
            </a:r>
          </a:p>
          <a:p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sz="1200" dirty="0"/>
              <a:t> vähintään kaksi yhteistä liiketoimintaa harjoittavaa yhtiömiestä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keskeistä on yhtiösopimus, jolla sovitaan esimerkiksi tehtävien jaosta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yhtiömiehet vastaavat yhtiön sitoumuksista omalla henkilökohtaisella omaisuudellaan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ei ole verovelvollinen, vaan avointa yhtiötä verotetaan yhtiömiesten tuloina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Kommandiittiyhtiö  </a:t>
            </a:r>
          </a:p>
          <a:p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sz="1200" dirty="0"/>
              <a:t> oikeudellisesti avoimen yhtiön kaltainen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yhtiössä on vähintään yksi vastuunalainen yhtiömies, jonka asema on sama kuin avoimen yhtiön yhtiömiehen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tämän lisäksi äänettömiä yhtiömiehiä, jotka sijoittavat rahaa yhtiöön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/>
              <a:t> äänettömät yhtiömiehet eivät osallistu yhtiön hallintoon eivätkä henkilökohtaisesti vastaa yhtiön veloista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Osakeyhtiö </a:t>
            </a:r>
          </a:p>
          <a:p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 vähimmäisosakepääoma 2 500 e, lyhenne oy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osa yhtiöistä on julkisia (oyj), joilla on suuri osakepääoma ja laaja velvollisuus tiedottaa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Suomessa kaikki pörssiin listautuneet yritykset ovat julkisia osakeyhtiöitä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asioista päättää yhtiökokous, joka valitsee hallituksen ja toimitusjohtajan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omistajien vastuu rajoittuu yhtiöön sijoitettuun osakepääomaan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Osuuskunta </a:t>
            </a:r>
          </a:p>
          <a:p>
            <a:endParaRPr lang="fi-FI" dirty="0"/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jäsentensä omistama yhteisö, jonka tarkoituksena on tuottaa taloudellisia etuja omistajilleen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jäsenet saavat etua käyttäessään osuuskunnan palveluksia (esim. bonukset)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ei välttämättä tähtää voiton maksimointiin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suuri osa suomalaisesta vähittäiskaupasta ja pankkitoiminnasta osuustoiminnallisten yritysten hallussa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altLang="fi-FI" dirty="0"/>
              <a:t>Suomen yritysrakenne  </a:t>
            </a:r>
          </a:p>
          <a:p>
            <a:endParaRPr lang="fi-FI" dirty="0"/>
          </a:p>
          <a:p>
            <a:pPr>
              <a:defRPr/>
            </a:pPr>
            <a:r>
              <a:rPr lang="fi-FI" dirty="0"/>
              <a:t>Suomessa on yli 360 000 yritystä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yritykset voidaan jakaa koon mukaan:</a:t>
            </a:r>
          </a:p>
          <a:p>
            <a:pPr marL="0" indent="0">
              <a:buNone/>
              <a:defRPr/>
            </a:pPr>
            <a:r>
              <a:rPr lang="fi-FI" dirty="0"/>
              <a:t>1 ) suuryritykset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työntekijöitä yli 250, n. 580 kpl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Suomessa vähän verrattuna moniin muihin Euroopan maihin</a:t>
            </a:r>
          </a:p>
          <a:p>
            <a:pPr marL="0" indent="0">
              <a:buNone/>
              <a:defRPr/>
            </a:pPr>
            <a:r>
              <a:rPr lang="fi-FI" dirty="0"/>
              <a:t>2 ) keskisuuret yritykset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dirty="0"/>
              <a:t> työntekijöitä 50-249, n. 2500 kpl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6B6C-399E-4EB7-9201-DFB990E9E2E4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A7CF5-2A20-416D-B49E-8E73AA8D1D01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AC4E-A088-49E9-B0D4-3A6AA7A3C5E2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AE52-549A-41D5-831C-1DDF89B49BCF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6F9C-83BB-4557-BECE-D7E4434BF6C7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8091-E74A-406F-BED9-48C7AD31E2F1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6E0F-E4DF-429F-925B-4BBCF192161C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EAD1-EC12-4610-A3FC-5866E57429F6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774D-A477-4392-B3B1-019B560912C2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9A40-E298-4B95-A063-7C0F1788F9B6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9525-2CC3-4041-BE09-1A8FBDD41058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kanta_ppt_pohja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95410-2661-4866-AE51-A547027552B1}" type="datetime1">
              <a:rPr lang="fi-FI" smtClean="0"/>
              <a:pPr/>
              <a:t>9.4.2020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I Pääluvun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2102-86F7-0A49-A1D9-FE70F3C0A42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308919" y="589280"/>
            <a:ext cx="8149281" cy="2057400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 </a:t>
            </a:r>
            <a:r>
              <a:rPr lang="fi-FI" b="1" dirty="0"/>
              <a:t>Yritykset tuottavat, myyvät ja kilpailevat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subTitle" idx="1"/>
          </p:nvPr>
        </p:nvSpPr>
        <p:spPr>
          <a:xfrm>
            <a:off x="1371600" y="2646680"/>
            <a:ext cx="6400800" cy="1752600"/>
          </a:xfrm>
        </p:spPr>
        <p:txBody>
          <a:bodyPr>
            <a:normAutofit/>
          </a:bodyPr>
          <a:lstStyle/>
          <a:p>
            <a:r>
              <a:rPr lang="fi-FI" sz="2800" dirty="0"/>
              <a:t>Forum-oppikirjan sivut 50-59</a:t>
            </a:r>
          </a:p>
          <a:p>
            <a:r>
              <a:rPr lang="fi-FI" sz="2800" dirty="0"/>
              <a:t>Kanta-oppikirjan sivut 62-73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8143" y="3833732"/>
            <a:ext cx="3228657" cy="252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553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r>
              <a:rPr lang="fi-FI" dirty="0"/>
              <a:t>Osuuskunta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468313" y="1275793"/>
            <a:ext cx="8229600" cy="5073650"/>
          </a:xfrm>
        </p:spPr>
        <p:txBody>
          <a:bodyPr/>
          <a:lstStyle/>
          <a:p>
            <a:pPr>
              <a:defRPr/>
            </a:pPr>
            <a:r>
              <a:rPr lang="fi-FI" dirty="0"/>
              <a:t>jäsentensä omistama yhteisö, jonka tarkoituksena on tuottaa taloudellisia etuja omistajilleen</a:t>
            </a:r>
          </a:p>
          <a:p>
            <a:pPr>
              <a:defRPr/>
            </a:pPr>
            <a:r>
              <a:rPr lang="fi-FI" dirty="0"/>
              <a:t>jäsenet saavat etua käyttäessään osuuskunnan palveluksia (esim. bonukset)</a:t>
            </a:r>
          </a:p>
          <a:p>
            <a:pPr>
              <a:defRPr/>
            </a:pPr>
            <a:r>
              <a:rPr lang="fi-FI" dirty="0"/>
              <a:t>ei välttämättä tähtää voiton maksimointiin</a:t>
            </a:r>
          </a:p>
          <a:p>
            <a:pPr>
              <a:defRPr/>
            </a:pPr>
            <a:r>
              <a:rPr lang="fi-FI" dirty="0"/>
              <a:t>suuri osa suomalaisesta vähittäiskaupasta ja pankkitoiminnasta osuustoiminnallisten yritysten hallussa</a:t>
            </a:r>
          </a:p>
        </p:txBody>
      </p:sp>
      <p:pic>
        <p:nvPicPr>
          <p:cNvPr id="4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6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r>
              <a:rPr lang="fi-FI" altLang="fi-FI" dirty="0"/>
              <a:t>Suomen yritysrakenne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468313" y="1275793"/>
            <a:ext cx="8229600" cy="5073650"/>
          </a:xfrm>
        </p:spPr>
        <p:txBody>
          <a:bodyPr/>
          <a:lstStyle/>
          <a:p>
            <a:pPr>
              <a:defRPr/>
            </a:pPr>
            <a:r>
              <a:rPr lang="fi-FI" dirty="0"/>
              <a:t>Suomessa on yli 360 000 yritystä</a:t>
            </a:r>
          </a:p>
          <a:p>
            <a:pPr>
              <a:defRPr/>
            </a:pPr>
            <a:r>
              <a:rPr lang="fi-FI" dirty="0"/>
              <a:t>yritykset voidaan jakaa koon mukaan:</a:t>
            </a:r>
          </a:p>
          <a:p>
            <a:pPr marL="0" indent="0">
              <a:buNone/>
              <a:defRPr/>
            </a:pPr>
            <a:r>
              <a:rPr lang="fi-FI" b="1" dirty="0"/>
              <a:t>1 ) suuryritykset</a:t>
            </a:r>
          </a:p>
          <a:p>
            <a:pPr>
              <a:defRPr/>
            </a:pPr>
            <a:r>
              <a:rPr lang="fi-FI" dirty="0"/>
              <a:t>työntekijöitä yli 250, n. 580 kpl</a:t>
            </a:r>
          </a:p>
          <a:p>
            <a:pPr>
              <a:defRPr/>
            </a:pPr>
            <a:r>
              <a:rPr lang="fi-FI" dirty="0"/>
              <a:t>Suomessa vähän verrattuna moniin muihin Euroopan maihin</a:t>
            </a:r>
          </a:p>
          <a:p>
            <a:pPr marL="0" indent="0">
              <a:buNone/>
              <a:defRPr/>
            </a:pPr>
            <a:r>
              <a:rPr lang="fi-FI" b="1" dirty="0"/>
              <a:t>2 ) keskisuuret yritykset</a:t>
            </a:r>
          </a:p>
          <a:p>
            <a:pPr>
              <a:defRPr/>
            </a:pPr>
            <a:r>
              <a:rPr lang="fi-FI" dirty="0"/>
              <a:t>työntekijöitä 50-249, n. 2500 kpl</a:t>
            </a:r>
          </a:p>
        </p:txBody>
      </p:sp>
      <p:pic>
        <p:nvPicPr>
          <p:cNvPr id="4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6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r>
              <a:rPr lang="fi-FI" altLang="fi-FI" dirty="0"/>
              <a:t>Suomen yritysrakenne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468313" y="1275793"/>
            <a:ext cx="8229600" cy="5073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fi-FI" b="1" dirty="0"/>
              <a:t>3 ) pienyritykset</a:t>
            </a:r>
          </a:p>
          <a:p>
            <a:pPr>
              <a:defRPr/>
            </a:pPr>
            <a:r>
              <a:rPr lang="fi-FI" dirty="0"/>
              <a:t>työntekijöitä 10-49, n. 15 600 kpl</a:t>
            </a:r>
          </a:p>
          <a:p>
            <a:pPr>
              <a:defRPr/>
            </a:pPr>
            <a:r>
              <a:rPr lang="fi-FI" dirty="0"/>
              <a:t>luetaan yhdessä keskisuurten yritysten kanssa pk-yrityksiksi eli pieniksi ja keskisuuriksi yrityksiksi</a:t>
            </a:r>
          </a:p>
          <a:p>
            <a:pPr marL="0" indent="0">
              <a:buNone/>
              <a:defRPr/>
            </a:pPr>
            <a:r>
              <a:rPr lang="fi-FI" b="1" dirty="0"/>
              <a:t>4 ) mikroyritykset</a:t>
            </a:r>
          </a:p>
          <a:p>
            <a:pPr>
              <a:defRPr/>
            </a:pPr>
            <a:r>
              <a:rPr lang="fi-FI" dirty="0"/>
              <a:t> työntekijöitä 1-9, 264 000 kpl</a:t>
            </a:r>
          </a:p>
          <a:p>
            <a:pPr>
              <a:defRPr/>
            </a:pPr>
            <a:r>
              <a:rPr lang="fi-FI" dirty="0"/>
              <a:t>näistä vain yhden henkilön työllistäviä elinkeinonharjoittajia eli yksinyrittäjiä on noin 170 000</a:t>
            </a:r>
          </a:p>
          <a:p>
            <a:pPr>
              <a:defRPr/>
            </a:pPr>
            <a:r>
              <a:rPr lang="fi-FI" dirty="0"/>
              <a:t>mikroyritysten runsaus Suomelle tyypillistä</a:t>
            </a:r>
          </a:p>
        </p:txBody>
      </p:sp>
      <p:pic>
        <p:nvPicPr>
          <p:cNvPr id="4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6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>
            <a:normAutofit/>
          </a:bodyPr>
          <a:lstStyle/>
          <a:p>
            <a:r>
              <a:rPr lang="fi-FI" altLang="fi-FI" dirty="0"/>
              <a:t>Suomalaiset yritykset 2014</a:t>
            </a:r>
            <a:endParaRPr lang="fi-FI" dirty="0"/>
          </a:p>
        </p:txBody>
      </p:sp>
      <p:pic>
        <p:nvPicPr>
          <p:cNvPr id="4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6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8919" y="1111251"/>
            <a:ext cx="3100204" cy="273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482271"/>
            <a:ext cx="4383542" cy="310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01257" y="3846287"/>
            <a:ext cx="3425372" cy="253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21792" y="6237287"/>
            <a:ext cx="33337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0" y="260350"/>
            <a:ext cx="8229600" cy="850900"/>
          </a:xfrm>
        </p:spPr>
        <p:txBody>
          <a:bodyPr/>
          <a:lstStyle/>
          <a:p>
            <a:r>
              <a:rPr lang="fi-FI" altLang="fi-FI" dirty="0"/>
              <a:t>Yrityksen talous ja rahavirrat</a:t>
            </a:r>
            <a:endParaRPr lang="fi-FI" dirty="0"/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468313" y="1275792"/>
            <a:ext cx="6232525" cy="508055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fi-FI" dirty="0"/>
              <a:t>yrityksen taloudellisen menestyksen mittarit:</a:t>
            </a:r>
          </a:p>
          <a:p>
            <a:pPr marL="0" indent="0">
              <a:buNone/>
              <a:defRPr/>
            </a:pPr>
            <a:r>
              <a:rPr lang="fi-FI" dirty="0"/>
              <a:t>1 ) kannattavuus</a:t>
            </a:r>
          </a:p>
          <a:p>
            <a:pPr>
              <a:defRPr/>
            </a:pPr>
            <a:r>
              <a:rPr lang="fi-FI" dirty="0"/>
              <a:t>liiketoiminnasta kertyy voittoa</a:t>
            </a:r>
          </a:p>
          <a:p>
            <a:pPr>
              <a:defRPr/>
            </a:pPr>
            <a:r>
              <a:rPr lang="fi-FI" dirty="0"/>
              <a:t>eli tuloja on enemmän kuin menoja</a:t>
            </a:r>
          </a:p>
          <a:p>
            <a:pPr marL="0" indent="0">
              <a:buNone/>
              <a:defRPr/>
            </a:pPr>
            <a:r>
              <a:rPr lang="fi-FI" dirty="0"/>
              <a:t>2 ) maksuvalmius</a:t>
            </a:r>
          </a:p>
          <a:p>
            <a:pPr>
              <a:defRPr/>
            </a:pPr>
            <a:r>
              <a:rPr lang="fi-FI" dirty="0"/>
              <a:t>yrityksen kyky selviytyä jokapäiväisistä menoista</a:t>
            </a:r>
          </a:p>
          <a:p>
            <a:pPr marL="0" indent="0">
              <a:buNone/>
              <a:defRPr/>
            </a:pPr>
            <a:r>
              <a:rPr lang="fi-FI" dirty="0"/>
              <a:t>3 ) vakavaraisuus</a:t>
            </a:r>
          </a:p>
          <a:p>
            <a:pPr>
              <a:defRPr/>
            </a:pPr>
            <a:r>
              <a:rPr lang="fi-FI" dirty="0"/>
              <a:t>yrityksen oman pääoman suhde vieraaseen pääomaan</a:t>
            </a:r>
          </a:p>
          <a:p>
            <a:pPr>
              <a:defRPr/>
            </a:pPr>
            <a:r>
              <a:rPr lang="fi-FI" dirty="0"/>
              <a:t>vakavaraisessa yrityksessä esimerkiksi lainojen määrä on kohtuullinen</a:t>
            </a:r>
          </a:p>
        </p:txBody>
      </p:sp>
      <p:pic>
        <p:nvPicPr>
          <p:cNvPr id="4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350"/>
            <a:ext cx="719137" cy="719137"/>
          </a:xfrm>
          <a:prstGeom prst="rect">
            <a:avLst/>
          </a:prstGeom>
          <a:noFill/>
        </p:spPr>
      </p:pic>
      <p:sp>
        <p:nvSpPr>
          <p:cNvPr id="6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2065" y="3363912"/>
            <a:ext cx="2486673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Yrittäjän riskit</a:t>
            </a:r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None/>
            </a:pPr>
            <a:r>
              <a:rPr lang="fi-FI" altLang="fi-FI" dirty="0"/>
              <a:t>   </a:t>
            </a:r>
          </a:p>
        </p:txBody>
      </p:sp>
      <p:sp>
        <p:nvSpPr>
          <p:cNvPr id="4" name="Suorakulmio 3"/>
          <p:cNvSpPr/>
          <p:nvPr/>
        </p:nvSpPr>
        <p:spPr>
          <a:xfrm>
            <a:off x="3243263" y="3500438"/>
            <a:ext cx="266382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YRITYKSEN RISKIT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3419475" y="2781300"/>
            <a:ext cx="2160588" cy="555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Liikeriskit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3419475" y="4292600"/>
            <a:ext cx="2160588" cy="50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Vahinkoriskit</a:t>
            </a:r>
          </a:p>
        </p:txBody>
      </p:sp>
      <p:sp>
        <p:nvSpPr>
          <p:cNvPr id="7" name="Ellipsi 6"/>
          <p:cNvSpPr/>
          <p:nvPr/>
        </p:nvSpPr>
        <p:spPr>
          <a:xfrm>
            <a:off x="539750" y="1268413"/>
            <a:ext cx="2879725" cy="2068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Taloudelliset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kannattavuuden vaihtelu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inflaatio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valuuttakurssit</a:t>
            </a:r>
          </a:p>
        </p:txBody>
      </p:sp>
      <p:sp>
        <p:nvSpPr>
          <p:cNvPr id="8" name="Ellipsi 7"/>
          <p:cNvSpPr/>
          <p:nvPr/>
        </p:nvSpPr>
        <p:spPr>
          <a:xfrm>
            <a:off x="3563938" y="1268413"/>
            <a:ext cx="2111375" cy="129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Sosiaaliset</a:t>
            </a:r>
          </a:p>
          <a:p>
            <a:pPr algn="ctr">
              <a:defRPr/>
            </a:pPr>
            <a:r>
              <a:rPr lang="fi-FI" dirty="0"/>
              <a:t>- kuluttajien maun muutos</a:t>
            </a:r>
          </a:p>
        </p:txBody>
      </p:sp>
      <p:sp>
        <p:nvSpPr>
          <p:cNvPr id="9" name="Ellipsi 8"/>
          <p:cNvSpPr/>
          <p:nvPr/>
        </p:nvSpPr>
        <p:spPr>
          <a:xfrm>
            <a:off x="5675313" y="1341438"/>
            <a:ext cx="2928937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Poliittiset</a:t>
            </a:r>
          </a:p>
          <a:p>
            <a:pPr algn="ctr">
              <a:defRPr/>
            </a:pPr>
            <a:r>
              <a:rPr lang="fi-FI" dirty="0"/>
              <a:t> - kaupparajoitukset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luonnonsuojelu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verojen ja maksujen lisäykset</a:t>
            </a:r>
          </a:p>
        </p:txBody>
      </p:sp>
      <p:sp>
        <p:nvSpPr>
          <p:cNvPr id="10" name="Ellipsi 9"/>
          <p:cNvSpPr/>
          <p:nvPr/>
        </p:nvSpPr>
        <p:spPr>
          <a:xfrm>
            <a:off x="474663" y="3789363"/>
            <a:ext cx="2768600" cy="1922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Omaisuus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vaurioituminen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tuhoutuminen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töiden keskeytyminen</a:t>
            </a:r>
          </a:p>
        </p:txBody>
      </p:sp>
      <p:sp>
        <p:nvSpPr>
          <p:cNvPr id="11" name="Ellipsi 10"/>
          <p:cNvSpPr/>
          <p:nvPr/>
        </p:nvSpPr>
        <p:spPr>
          <a:xfrm>
            <a:off x="2995613" y="5170488"/>
            <a:ext cx="3016250" cy="850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Vastuu</a:t>
            </a:r>
          </a:p>
          <a:p>
            <a:pPr algn="ctr">
              <a:defRPr/>
            </a:pPr>
            <a:r>
              <a:rPr lang="fi-FI" dirty="0"/>
              <a:t>- korvausvelvollisuus</a:t>
            </a:r>
          </a:p>
        </p:txBody>
      </p:sp>
      <p:sp>
        <p:nvSpPr>
          <p:cNvPr id="12" name="Ellipsi 11"/>
          <p:cNvSpPr/>
          <p:nvPr/>
        </p:nvSpPr>
        <p:spPr>
          <a:xfrm>
            <a:off x="5675313" y="3789363"/>
            <a:ext cx="2930525" cy="201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/>
              <a:t>Henkilöt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sairaus, kuolema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dirty="0"/>
              <a:t>avainhenkilöt kilpailijan palvelukseen</a:t>
            </a:r>
          </a:p>
        </p:txBody>
      </p:sp>
      <p:cxnSp>
        <p:nvCxnSpPr>
          <p:cNvPr id="14" name="Suora yhdysviiva 13"/>
          <p:cNvCxnSpPr>
            <a:stCxn id="5" idx="2"/>
            <a:endCxn id="5" idx="2"/>
          </p:cNvCxnSpPr>
          <p:nvPr/>
        </p:nvCxnSpPr>
        <p:spPr>
          <a:xfrm>
            <a:off x="4500563" y="33369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>
            <a:stCxn id="4" idx="0"/>
            <a:endCxn id="5" idx="2"/>
          </p:cNvCxnSpPr>
          <p:nvPr/>
        </p:nvCxnSpPr>
        <p:spPr>
          <a:xfrm flipH="1" flipV="1">
            <a:off x="4500563" y="3336925"/>
            <a:ext cx="74612" cy="163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 flipH="1" flipV="1">
            <a:off x="3259138" y="2565400"/>
            <a:ext cx="32067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nuoliyhdysviiva 24"/>
          <p:cNvCxnSpPr>
            <a:endCxn id="8" idx="4"/>
          </p:cNvCxnSpPr>
          <p:nvPr/>
        </p:nvCxnSpPr>
        <p:spPr>
          <a:xfrm flipV="1">
            <a:off x="4500563" y="2565400"/>
            <a:ext cx="119062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V="1">
            <a:off x="5580063" y="2924175"/>
            <a:ext cx="327025" cy="134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>
            <a:off x="4503738" y="4076700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/>
          <p:nvPr/>
        </p:nvCxnSpPr>
        <p:spPr>
          <a:xfrm flipH="1">
            <a:off x="3243263" y="4546600"/>
            <a:ext cx="176212" cy="20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4537075" y="4799013"/>
            <a:ext cx="22225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 flipV="1">
            <a:off x="5416550" y="4395788"/>
            <a:ext cx="327025" cy="25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  <p:pic>
        <p:nvPicPr>
          <p:cNvPr id="23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81" y="274638"/>
            <a:ext cx="719137" cy="719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9DE2E0-5EB8-4E14-8063-30B879CD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Yritykset Suomessa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523C59-1965-4DBA-8003-78CF3731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Vuodesta 1879 lähtien Suomessa on ollut elinkeinovapaus = yrityksiä saa perustaa vapaasti 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dirty="0">
                <a:sym typeface="Wingdings" panose="05000000000000000000" pitchFamily="2" charset="2"/>
              </a:rPr>
              <a:t> osa elinkeinoharjoittamisesta on kuitenkin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        luvanvaraista (esim. apteekin perustaminen)</a:t>
            </a:r>
          </a:p>
          <a:p>
            <a:r>
              <a:rPr lang="fi-FI" dirty="0">
                <a:sym typeface="Wingdings" panose="05000000000000000000" pitchFamily="2" charset="2"/>
              </a:rPr>
              <a:t>Euroopan unionin jäsenyyden myötä mahdollisuudet toimia yrittäjänä ovat lisääntyneet, sillä tavarat, palvelut, pääoma ja työvoima saavat liikkua vapaasti unionin alueella</a:t>
            </a:r>
          </a:p>
          <a:p>
            <a:r>
              <a:rPr lang="fi-FI" dirty="0"/>
              <a:t>Uusien yritysten tulo markkinoille on hyvä asia kuluttajan kannalta, koska aito kilpailu laskee kuluttajahintoja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B69FD9-58E1-475B-939A-A7FE8CFE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 Pääluvun nimi</a:t>
            </a:r>
          </a:p>
        </p:txBody>
      </p:sp>
    </p:spTree>
    <p:extLst>
      <p:ext uri="{BB962C8B-B14F-4D97-AF65-F5344CB8AC3E}">
        <p14:creationId xmlns:p14="http://schemas.microsoft.com/office/powerpoint/2010/main" val="227064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08919" y="815546"/>
            <a:ext cx="8229600" cy="1143000"/>
          </a:xfrm>
        </p:spPr>
        <p:txBody>
          <a:bodyPr>
            <a:normAutofit/>
          </a:bodyPr>
          <a:lstStyle/>
          <a:p>
            <a:r>
              <a:rPr lang="fi-FI" altLang="fi-FI" dirty="0"/>
              <a:t>Yritystoiminnan edellytykset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958546"/>
            <a:ext cx="624363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fi-FI" sz="2800" b="1" dirty="0"/>
              <a:t>1) toiminta-ajatus</a:t>
            </a:r>
          </a:p>
          <a:p>
            <a:pPr>
              <a:defRPr/>
            </a:pPr>
            <a:r>
              <a:rPr lang="fi-FI" sz="2800" dirty="0"/>
              <a:t>perustetaanko esim. paperitehdas vai kahvila</a:t>
            </a:r>
          </a:p>
          <a:p>
            <a:pPr marL="0" indent="0">
              <a:buNone/>
              <a:defRPr/>
            </a:pPr>
            <a:r>
              <a:rPr lang="fi-FI" sz="2800" b="1" dirty="0"/>
              <a:t>2) liikeidea</a:t>
            </a:r>
          </a:p>
          <a:p>
            <a:pPr>
              <a:defRPr/>
            </a:pPr>
            <a:r>
              <a:rPr lang="fi-FI" sz="2800" dirty="0"/>
              <a:t>jokin uusi tuote tai palvelu tai uusi tapa toteuttaa</a:t>
            </a:r>
          </a:p>
          <a:p>
            <a:pPr marL="0" indent="0">
              <a:buNone/>
              <a:defRPr/>
            </a:pPr>
            <a:r>
              <a:rPr lang="fi-FI" sz="2800" b="1" dirty="0"/>
              <a:t>3) rahoitus</a:t>
            </a:r>
          </a:p>
          <a:p>
            <a:pPr marL="0" indent="0">
              <a:buNone/>
              <a:defRPr/>
            </a:pPr>
            <a:r>
              <a:rPr lang="fi-FI" sz="2800" b="1" dirty="0"/>
              <a:t>4) tarvittavat tuotannontekijät</a:t>
            </a:r>
          </a:p>
          <a:p>
            <a:pPr>
              <a:defRPr/>
            </a:pPr>
            <a:r>
              <a:rPr lang="fi-FI" sz="2800" dirty="0"/>
              <a:t>esim. työvoima, raaka-aineet, toimitilat</a:t>
            </a:r>
          </a:p>
          <a:p>
            <a:pPr marL="0" indent="0">
              <a:buNone/>
              <a:defRPr/>
            </a:pPr>
            <a:r>
              <a:rPr lang="fi-FI" sz="2800" b="1" dirty="0"/>
              <a:t>5) osaaminen</a:t>
            </a:r>
          </a:p>
          <a:p>
            <a:pPr>
              <a:defRPr/>
            </a:pPr>
            <a:r>
              <a:rPr lang="fi-FI" sz="2800" dirty="0"/>
              <a:t>esim. tuoteosaaminen, yritystalouden, markkinoiden ja markkinoinnin tuntemus</a:t>
            </a:r>
          </a:p>
        </p:txBody>
      </p:sp>
      <p:pic>
        <p:nvPicPr>
          <p:cNvPr id="6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4213" y="3429000"/>
            <a:ext cx="17049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08919" y="815546"/>
            <a:ext cx="8229600" cy="1143000"/>
          </a:xfrm>
        </p:spPr>
        <p:txBody>
          <a:bodyPr>
            <a:normAutofit/>
          </a:bodyPr>
          <a:lstStyle/>
          <a:p>
            <a:r>
              <a:rPr lang="fi-FI" altLang="fi-FI" dirty="0"/>
              <a:t>Yrityksen rahoitus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95854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fi-FI" sz="2800" dirty="0"/>
              <a:t>1 ) oma pääoma</a:t>
            </a:r>
          </a:p>
          <a:p>
            <a:pPr>
              <a:defRPr/>
            </a:pPr>
            <a:r>
              <a:rPr lang="fi-FI" sz="2800" dirty="0"/>
              <a:t>oma panos</a:t>
            </a:r>
          </a:p>
          <a:p>
            <a:pPr>
              <a:defRPr/>
            </a:pPr>
            <a:r>
              <a:rPr lang="fi-FI" sz="2800" dirty="0"/>
              <a:t>yrityskumppanin pääoma, esim. kommandiittiyhtiön äänetön yhtiömies</a:t>
            </a:r>
          </a:p>
          <a:p>
            <a:pPr marL="0" indent="0">
              <a:buNone/>
              <a:defRPr/>
            </a:pPr>
            <a:r>
              <a:rPr lang="fi-FI" sz="2800" dirty="0"/>
              <a:t>2 ) vieras pääoma</a:t>
            </a:r>
          </a:p>
          <a:p>
            <a:pPr>
              <a:defRPr/>
            </a:pPr>
            <a:r>
              <a:rPr lang="fi-FI" sz="2800" dirty="0"/>
              <a:t>pankkilaina</a:t>
            </a:r>
          </a:p>
          <a:p>
            <a:pPr>
              <a:defRPr/>
            </a:pPr>
            <a:r>
              <a:rPr lang="fi-FI" sz="2800" dirty="0"/>
              <a:t>yritystuki yhteiskunnalta, esim. </a:t>
            </a:r>
            <a:r>
              <a:rPr lang="fi-FI" sz="2800" dirty="0" err="1"/>
              <a:t>Finnvera</a:t>
            </a:r>
            <a:endParaRPr lang="fi-FI" sz="2800" dirty="0"/>
          </a:p>
          <a:p>
            <a:pPr>
              <a:defRPr/>
            </a:pPr>
            <a:r>
              <a:rPr lang="fi-FI" sz="2800" dirty="0"/>
              <a:t>pääomasijoitusyhtiöt, bisnesenkelit</a:t>
            </a:r>
          </a:p>
          <a:p>
            <a:pPr>
              <a:defRPr/>
            </a:pPr>
            <a:r>
              <a:rPr lang="fi-FI" sz="2800" dirty="0"/>
              <a:t>joukkorahoitus</a:t>
            </a:r>
          </a:p>
        </p:txBody>
      </p:sp>
      <p:pic>
        <p:nvPicPr>
          <p:cNvPr id="6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08919" y="815546"/>
            <a:ext cx="8229600" cy="1143000"/>
          </a:xfrm>
        </p:spPr>
        <p:txBody>
          <a:bodyPr>
            <a:normAutofit/>
          </a:bodyPr>
          <a:lstStyle/>
          <a:p>
            <a:r>
              <a:rPr lang="fi-FI" altLang="fi-FI" dirty="0"/>
              <a:t>Yritysmuodot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958546"/>
            <a:ext cx="8229600" cy="4525963"/>
          </a:xfrm>
        </p:spPr>
        <p:txBody>
          <a:bodyPr>
            <a:normAutofit/>
          </a:bodyPr>
          <a:lstStyle/>
          <a:p>
            <a:r>
              <a:rPr lang="fi-FI" altLang="fi-FI" sz="2800" dirty="0"/>
              <a:t>toiminimi</a:t>
            </a:r>
          </a:p>
          <a:p>
            <a:r>
              <a:rPr lang="fi-FI" altLang="fi-FI" sz="2800" dirty="0"/>
              <a:t>avoin yhtiö</a:t>
            </a:r>
          </a:p>
          <a:p>
            <a:r>
              <a:rPr lang="fi-FI" altLang="fi-FI" sz="2800" dirty="0"/>
              <a:t>kommandiittiyhtiö</a:t>
            </a:r>
          </a:p>
          <a:p>
            <a:r>
              <a:rPr lang="fi-FI" altLang="fi-FI" sz="2800" dirty="0"/>
              <a:t>osakeyhtiö</a:t>
            </a:r>
          </a:p>
          <a:p>
            <a:r>
              <a:rPr lang="fi-FI" altLang="fi-FI" sz="2800" dirty="0"/>
              <a:t>osuuskunta</a:t>
            </a:r>
          </a:p>
          <a:p>
            <a:endParaRPr lang="fi-FI" altLang="fi-FI" sz="2800" dirty="0"/>
          </a:p>
          <a:p>
            <a:pPr marL="0" indent="0">
              <a:buNone/>
            </a:pPr>
            <a:r>
              <a:rPr lang="fi-FI" altLang="fi-FI" sz="2800" dirty="0"/>
              <a:t>Ei tarvitse osata kokeessa, mutta lue läpi (seuraavissa dioissa avattu tarkemmin)</a:t>
            </a:r>
          </a:p>
        </p:txBody>
      </p:sp>
      <p:pic>
        <p:nvPicPr>
          <p:cNvPr id="6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08919" y="815546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Toiminimi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958546"/>
            <a:ext cx="8229600" cy="4525963"/>
          </a:xfrm>
        </p:spPr>
        <p:txBody>
          <a:bodyPr>
            <a:normAutofit/>
          </a:bodyPr>
          <a:lstStyle/>
          <a:p>
            <a:r>
              <a:rPr lang="fi-FI" sz="2800" dirty="0"/>
              <a:t>yleensä yhden hengen yritys, jossa yrittäjä myy omaa ammattitaitoaan</a:t>
            </a:r>
          </a:p>
          <a:p>
            <a:r>
              <a:rPr lang="fi-FI" sz="2800" dirty="0"/>
              <a:t>helppo tapa perustaa yritys</a:t>
            </a:r>
          </a:p>
          <a:p>
            <a:r>
              <a:rPr lang="fi-FI" sz="2800" dirty="0"/>
              <a:t>toiminimeä verotetaan kuin palkkatyön tekijää</a:t>
            </a:r>
          </a:p>
          <a:p>
            <a:r>
              <a:rPr lang="fi-FI" sz="2800" dirty="0"/>
              <a:t>yrittäjä vastaa omalla omaisuudellaan mahdollisista yritystoiminnan tappioista</a:t>
            </a:r>
          </a:p>
        </p:txBody>
      </p:sp>
      <p:pic>
        <p:nvPicPr>
          <p:cNvPr id="6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08919" y="815546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Avoin yhtiö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958546"/>
            <a:ext cx="8229600" cy="4525963"/>
          </a:xfrm>
        </p:spPr>
        <p:txBody>
          <a:bodyPr>
            <a:normAutofit/>
          </a:bodyPr>
          <a:lstStyle/>
          <a:p>
            <a:r>
              <a:rPr lang="fi-FI" sz="2800" dirty="0"/>
              <a:t>vähintään kaksi yhteistä liiketoimintaa harjoittavaa yhtiömiestä</a:t>
            </a:r>
          </a:p>
          <a:p>
            <a:r>
              <a:rPr lang="fi-FI" sz="2800" dirty="0"/>
              <a:t>keskeistä on yhtiösopimus, jolla sovitaan esimerkiksi tehtävien jaosta</a:t>
            </a:r>
          </a:p>
          <a:p>
            <a:r>
              <a:rPr lang="fi-FI" sz="2800" dirty="0"/>
              <a:t>yhtiömiehet vastaavat yhtiön sitoumuksista omalla henkilökohtaisella omaisuudellaan</a:t>
            </a:r>
          </a:p>
          <a:p>
            <a:r>
              <a:rPr lang="fi-FI" sz="2800" dirty="0"/>
              <a:t>ei ole verovelvollinen, vaan avointa yhtiötä verotetaan yhtiömiesten tuloina</a:t>
            </a:r>
          </a:p>
        </p:txBody>
      </p:sp>
      <p:pic>
        <p:nvPicPr>
          <p:cNvPr id="6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08919" y="815546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Kommandiittiyhtiö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958546"/>
            <a:ext cx="8229600" cy="4525963"/>
          </a:xfrm>
        </p:spPr>
        <p:txBody>
          <a:bodyPr>
            <a:normAutofit/>
          </a:bodyPr>
          <a:lstStyle/>
          <a:p>
            <a:r>
              <a:rPr lang="fi-FI" sz="2800" dirty="0"/>
              <a:t>oikeudellisesti avoimen yhtiön kaltainen</a:t>
            </a:r>
          </a:p>
          <a:p>
            <a:r>
              <a:rPr lang="fi-FI" sz="2800" dirty="0"/>
              <a:t>yhtiössä on vähintään yksi vastuunalainen yhtiömies, jonka asema on sama kuin avoimen yhtiön yhtiömiehen</a:t>
            </a:r>
          </a:p>
          <a:p>
            <a:r>
              <a:rPr lang="fi-FI" sz="2800" dirty="0"/>
              <a:t>tämän lisäksi äänettömiä yhtiömiehiä, jotka sijoittavat rahaa yhtiöön</a:t>
            </a:r>
          </a:p>
          <a:p>
            <a:r>
              <a:rPr lang="fi-FI" sz="2800" dirty="0"/>
              <a:t>äänettömät yhtiömiehet eivät osallistu yhtiön hallintoon eivätkä henkilökohtaisesti vastaa yhtiön veloista</a:t>
            </a:r>
          </a:p>
        </p:txBody>
      </p:sp>
      <p:pic>
        <p:nvPicPr>
          <p:cNvPr id="6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r>
              <a:rPr lang="fi-FI" dirty="0"/>
              <a:t>Osakeyhtiö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468313" y="1275793"/>
            <a:ext cx="8229600" cy="5073650"/>
          </a:xfrm>
        </p:spPr>
        <p:txBody>
          <a:bodyPr/>
          <a:lstStyle/>
          <a:p>
            <a:r>
              <a:rPr lang="fi-FI" dirty="0"/>
              <a:t>vähimmäisosakepääoma 2 500 e, lyhenne oy</a:t>
            </a:r>
          </a:p>
          <a:p>
            <a:r>
              <a:rPr lang="fi-FI" dirty="0"/>
              <a:t>osa yhtiöistä on julkisia (oyj), joilla on suuri osakepääoma ja laaja velvollisuus tiedottaa</a:t>
            </a:r>
          </a:p>
          <a:p>
            <a:r>
              <a:rPr lang="fi-FI" dirty="0"/>
              <a:t>Suomessa kaikki pörssiin listautuneet yritykset ovat julkisia osakeyhtiöitä</a:t>
            </a:r>
          </a:p>
          <a:p>
            <a:r>
              <a:rPr lang="fi-FI" dirty="0"/>
              <a:t>asioista päättää yhtiökokous, joka valitsee hallituksen ja toimitusjohtajan</a:t>
            </a:r>
          </a:p>
          <a:p>
            <a:r>
              <a:rPr lang="fi-FI" dirty="0"/>
              <a:t>omistajien vastuu rajoittuu yhtiöön sijoitettuun osakepääomaan</a:t>
            </a:r>
          </a:p>
        </p:txBody>
      </p:sp>
      <p:pic>
        <p:nvPicPr>
          <p:cNvPr id="4" name="Picture 2" descr="I:\uudet opematskut kahi 1\KAHI kyn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919" y="269403"/>
            <a:ext cx="719137" cy="719137"/>
          </a:xfrm>
          <a:prstGeom prst="rect">
            <a:avLst/>
          </a:prstGeom>
          <a:noFill/>
        </p:spPr>
      </p:pic>
      <p:sp>
        <p:nvSpPr>
          <p:cNvPr id="6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i-FI" dirty="0"/>
              <a:t>II </a:t>
            </a:r>
            <a:r>
              <a:rPr lang="fi-FI" altLang="fi-FI" dirty="0"/>
              <a:t>Markkinatalous ja sen toimijat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Ka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1091</Words>
  <Application>Microsoft Office PowerPoint</Application>
  <PresentationFormat>Näytössä katseltava diaesitys (4:3)</PresentationFormat>
  <Paragraphs>231</Paragraphs>
  <Slides>15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Kanta</vt:lpstr>
      <vt:lpstr>  Yritykset tuottavat, myyvät ja kilpailevat</vt:lpstr>
      <vt:lpstr>Yritykset Suomessa</vt:lpstr>
      <vt:lpstr>Yritystoiminnan edellytykset</vt:lpstr>
      <vt:lpstr>Yrityksen rahoitus</vt:lpstr>
      <vt:lpstr>Yritysmuodot</vt:lpstr>
      <vt:lpstr>Toiminimi</vt:lpstr>
      <vt:lpstr>Avoin yhtiö</vt:lpstr>
      <vt:lpstr>Kommandiittiyhtiö</vt:lpstr>
      <vt:lpstr>Osakeyhtiö</vt:lpstr>
      <vt:lpstr>Osuuskunta</vt:lpstr>
      <vt:lpstr>Suomen yritysrakenne</vt:lpstr>
      <vt:lpstr>Suomen yritysrakenne</vt:lpstr>
      <vt:lpstr>Suomalaiset yritykset 2014</vt:lpstr>
      <vt:lpstr>Yrityksen talous ja rahavirrat</vt:lpstr>
      <vt:lpstr>Yrittäjän riskit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Yhteiskunta ja valtio</dc:title>
  <dc:creator>Vuokko Aromaa</dc:creator>
  <cp:lastModifiedBy>Fanni Tainio</cp:lastModifiedBy>
  <cp:revision>240</cp:revision>
  <dcterms:created xsi:type="dcterms:W3CDTF">2016-04-03T08:00:39Z</dcterms:created>
  <dcterms:modified xsi:type="dcterms:W3CDTF">2020-04-09T07:47:45Z</dcterms:modified>
</cp:coreProperties>
</file>