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9" r:id="rId4"/>
    <p:sldId id="261" r:id="rId5"/>
    <p:sldId id="258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2BFD3E-AFEE-486E-8B90-08995D299521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3BA9D5E-5256-4CCA-A88B-2BE920F4422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i-FI" sz="1400" dirty="0"/>
            <a:t>Markkinatalouden isänä pidetään skotlantilaista Adam Smithiä 1700-luvulta</a:t>
          </a:r>
          <a:endParaRPr lang="en-US" sz="1400" dirty="0"/>
        </a:p>
      </dgm:t>
    </dgm:pt>
    <dgm:pt modelId="{E3B595FD-C065-4FE1-B167-54E2E03F804B}" type="parTrans" cxnId="{9DB0E1F9-7087-4DF7-B397-BA2A7B36EC48}">
      <dgm:prSet/>
      <dgm:spPr/>
      <dgm:t>
        <a:bodyPr/>
        <a:lstStyle/>
        <a:p>
          <a:endParaRPr lang="en-US"/>
        </a:p>
      </dgm:t>
    </dgm:pt>
    <dgm:pt modelId="{241293ED-2D28-4B09-B4D3-D7C2CA97B12E}" type="sibTrans" cxnId="{9DB0E1F9-7087-4DF7-B397-BA2A7B36EC48}">
      <dgm:prSet/>
      <dgm:spPr/>
      <dgm:t>
        <a:bodyPr/>
        <a:lstStyle/>
        <a:p>
          <a:endParaRPr lang="en-US"/>
        </a:p>
      </dgm:t>
    </dgm:pt>
    <dgm:pt modelId="{D8A82A58-F7B8-463C-A83F-CCFBAE5E8B6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i-FI" sz="1400" dirty="0"/>
            <a:t>Markkinatalous on vallitseva talousmuoto maailmassa ja se perustuu vapaaseen kilpailuun</a:t>
          </a:r>
          <a:endParaRPr lang="en-US" sz="1400" dirty="0"/>
        </a:p>
      </dgm:t>
    </dgm:pt>
    <dgm:pt modelId="{1645F001-7DF4-4AB0-804E-E2DAF6BC57AA}" type="parTrans" cxnId="{B933406C-D042-4A18-BC35-EC9DEE03D5A6}">
      <dgm:prSet/>
      <dgm:spPr/>
      <dgm:t>
        <a:bodyPr/>
        <a:lstStyle/>
        <a:p>
          <a:endParaRPr lang="en-US"/>
        </a:p>
      </dgm:t>
    </dgm:pt>
    <dgm:pt modelId="{66527447-E13F-4ADF-8386-A8C73A6DAC5F}" type="sibTrans" cxnId="{B933406C-D042-4A18-BC35-EC9DEE03D5A6}">
      <dgm:prSet/>
      <dgm:spPr/>
      <dgm:t>
        <a:bodyPr/>
        <a:lstStyle/>
        <a:p>
          <a:endParaRPr lang="en-US"/>
        </a:p>
      </dgm:t>
    </dgm:pt>
    <dgm:pt modelId="{52D15CE6-44D6-410A-A8E3-64D90E41E9CE}">
      <dgm:prSet/>
      <dgm:spPr/>
      <dgm:t>
        <a:bodyPr/>
        <a:lstStyle/>
        <a:p>
          <a:pPr>
            <a:lnSpc>
              <a:spcPct val="100000"/>
            </a:lnSpc>
          </a:pPr>
          <a:r>
            <a:rPr lang="fi-FI" dirty="0"/>
            <a:t>Laajat markkinat mahdollistavat sen, että ihmiset voivat ostaa haluamiaan tuotteita</a:t>
          </a:r>
          <a:endParaRPr lang="en-US" dirty="0"/>
        </a:p>
      </dgm:t>
    </dgm:pt>
    <dgm:pt modelId="{9772078F-4A59-45C8-9BD5-EF01FFFBD3EF}" type="parTrans" cxnId="{C09F9E3D-66D1-4CEC-913A-A429AE670EA6}">
      <dgm:prSet/>
      <dgm:spPr/>
      <dgm:t>
        <a:bodyPr/>
        <a:lstStyle/>
        <a:p>
          <a:endParaRPr lang="en-US"/>
        </a:p>
      </dgm:t>
    </dgm:pt>
    <dgm:pt modelId="{F6A66AB0-B0EF-4CBE-B8F7-1469044E3F03}" type="sibTrans" cxnId="{C09F9E3D-66D1-4CEC-913A-A429AE670EA6}">
      <dgm:prSet/>
      <dgm:spPr/>
      <dgm:t>
        <a:bodyPr/>
        <a:lstStyle/>
        <a:p>
          <a:endParaRPr lang="en-US"/>
        </a:p>
      </dgm:t>
    </dgm:pt>
    <dgm:pt modelId="{D824928D-8B6B-47D6-AABB-505A395CEDF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i-FI" sz="1400" dirty="0"/>
            <a:t>Jos on kysyntää, yritykset tuottavat tuotteita</a:t>
          </a:r>
          <a:endParaRPr lang="en-US" sz="1400" dirty="0"/>
        </a:p>
      </dgm:t>
    </dgm:pt>
    <dgm:pt modelId="{C3382D4A-69D2-4859-A636-3D44DD7E6831}" type="parTrans" cxnId="{5295025D-4064-4A63-9C1D-677C37D8E862}">
      <dgm:prSet/>
      <dgm:spPr/>
      <dgm:t>
        <a:bodyPr/>
        <a:lstStyle/>
        <a:p>
          <a:endParaRPr lang="en-US"/>
        </a:p>
      </dgm:t>
    </dgm:pt>
    <dgm:pt modelId="{8DED3509-3FF6-445B-81A8-1395C3E8BF69}" type="sibTrans" cxnId="{5295025D-4064-4A63-9C1D-677C37D8E862}">
      <dgm:prSet/>
      <dgm:spPr/>
      <dgm:t>
        <a:bodyPr/>
        <a:lstStyle/>
        <a:p>
          <a:endParaRPr lang="en-US"/>
        </a:p>
      </dgm:t>
    </dgm:pt>
    <dgm:pt modelId="{DEC65C35-4CDD-45CA-B808-D87C1820060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i-FI" sz="1400" dirty="0"/>
            <a:t>Kilpailu yritysten välillä pakottaa panostamaan laatuun ja laskemaan hintoja </a:t>
          </a:r>
          <a:endParaRPr lang="en-US" sz="1400" dirty="0"/>
        </a:p>
      </dgm:t>
    </dgm:pt>
    <dgm:pt modelId="{CEE1CB73-38CB-4F94-A27B-BCCBAA56A9E9}" type="parTrans" cxnId="{A3A3FF73-D93E-43BD-B3F6-AEE1D5AC965C}">
      <dgm:prSet/>
      <dgm:spPr/>
      <dgm:t>
        <a:bodyPr/>
        <a:lstStyle/>
        <a:p>
          <a:endParaRPr lang="en-US"/>
        </a:p>
      </dgm:t>
    </dgm:pt>
    <dgm:pt modelId="{DCDCD6F1-2AE5-406E-AF35-13B689FC59BE}" type="sibTrans" cxnId="{A3A3FF73-D93E-43BD-B3F6-AEE1D5AC965C}">
      <dgm:prSet/>
      <dgm:spPr/>
      <dgm:t>
        <a:bodyPr/>
        <a:lstStyle/>
        <a:p>
          <a:endParaRPr lang="en-US"/>
        </a:p>
      </dgm:t>
    </dgm:pt>
    <dgm:pt modelId="{6E9BEEB3-1555-4C9E-8B61-2F9215532E3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i-FI" sz="1400" dirty="0"/>
            <a:t>Kilpailu karsii kannattamattomat yritykset</a:t>
          </a:r>
          <a:endParaRPr lang="en-US" sz="1400" dirty="0"/>
        </a:p>
      </dgm:t>
    </dgm:pt>
    <dgm:pt modelId="{5CB818DC-BD01-4775-9A89-CB0303C07383}" type="parTrans" cxnId="{157C1791-ED39-474F-928D-6450E133FCBA}">
      <dgm:prSet/>
      <dgm:spPr/>
      <dgm:t>
        <a:bodyPr/>
        <a:lstStyle/>
        <a:p>
          <a:endParaRPr lang="en-US"/>
        </a:p>
      </dgm:t>
    </dgm:pt>
    <dgm:pt modelId="{957D9F52-DE07-4F01-98DE-E39FF1C26611}" type="sibTrans" cxnId="{157C1791-ED39-474F-928D-6450E133FCBA}">
      <dgm:prSet/>
      <dgm:spPr/>
      <dgm:t>
        <a:bodyPr/>
        <a:lstStyle/>
        <a:p>
          <a:endParaRPr lang="en-US"/>
        </a:p>
      </dgm:t>
    </dgm:pt>
    <dgm:pt modelId="{335CF576-5E22-4F70-BC1A-972B79D24C55}" type="pres">
      <dgm:prSet presAssocID="{692BFD3E-AFEE-486E-8B90-08995D299521}" presName="root" presStyleCnt="0">
        <dgm:presLayoutVars>
          <dgm:dir/>
          <dgm:resizeHandles val="exact"/>
        </dgm:presLayoutVars>
      </dgm:prSet>
      <dgm:spPr/>
    </dgm:pt>
    <dgm:pt modelId="{058F73AA-1A03-4766-8644-DFBC0B1344F3}" type="pres">
      <dgm:prSet presAssocID="{63BA9D5E-5256-4CCA-A88B-2BE920F44220}" presName="compNode" presStyleCnt="0"/>
      <dgm:spPr/>
    </dgm:pt>
    <dgm:pt modelId="{A213251A-8856-453B-A95A-B9B62653B7A3}" type="pres">
      <dgm:prSet presAssocID="{63BA9D5E-5256-4CCA-A88B-2BE920F44220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D9B257C6-11AA-4C1A-B93C-7FCAB90143E2}" type="pres">
      <dgm:prSet presAssocID="{63BA9D5E-5256-4CCA-A88B-2BE920F44220}" presName="spaceRect" presStyleCnt="0"/>
      <dgm:spPr/>
    </dgm:pt>
    <dgm:pt modelId="{6DE9EFD4-E1A3-4AA0-8ED3-699FFC32FB84}" type="pres">
      <dgm:prSet presAssocID="{63BA9D5E-5256-4CCA-A88B-2BE920F44220}" presName="textRect" presStyleLbl="revTx" presStyleIdx="0" presStyleCnt="6">
        <dgm:presLayoutVars>
          <dgm:chMax val="1"/>
          <dgm:chPref val="1"/>
        </dgm:presLayoutVars>
      </dgm:prSet>
      <dgm:spPr/>
    </dgm:pt>
    <dgm:pt modelId="{7D9E45AB-0CFE-4494-9D86-2B4A2E3FDB2D}" type="pres">
      <dgm:prSet presAssocID="{241293ED-2D28-4B09-B4D3-D7C2CA97B12E}" presName="sibTrans" presStyleCnt="0"/>
      <dgm:spPr/>
    </dgm:pt>
    <dgm:pt modelId="{9B1134B8-1442-4440-B307-BC7655170A90}" type="pres">
      <dgm:prSet presAssocID="{D8A82A58-F7B8-463C-A83F-CCFBAE5E8B67}" presName="compNode" presStyleCnt="0"/>
      <dgm:spPr/>
    </dgm:pt>
    <dgm:pt modelId="{FD462EED-6256-45A9-9C08-BFAEE5DA782C}" type="pres">
      <dgm:prSet presAssocID="{D8A82A58-F7B8-463C-A83F-CCFBAE5E8B67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prechaun Hat"/>
        </a:ext>
      </dgm:extLst>
    </dgm:pt>
    <dgm:pt modelId="{55AE7244-06CA-4ABF-88B2-2E316E424930}" type="pres">
      <dgm:prSet presAssocID="{D8A82A58-F7B8-463C-A83F-CCFBAE5E8B67}" presName="spaceRect" presStyleCnt="0"/>
      <dgm:spPr/>
    </dgm:pt>
    <dgm:pt modelId="{1E02A1C6-9A1A-4F53-B5B8-02345A213D6A}" type="pres">
      <dgm:prSet presAssocID="{D8A82A58-F7B8-463C-A83F-CCFBAE5E8B67}" presName="textRect" presStyleLbl="revTx" presStyleIdx="1" presStyleCnt="6">
        <dgm:presLayoutVars>
          <dgm:chMax val="1"/>
          <dgm:chPref val="1"/>
        </dgm:presLayoutVars>
      </dgm:prSet>
      <dgm:spPr/>
    </dgm:pt>
    <dgm:pt modelId="{53D96883-113C-4962-AB20-A3AE5FAAEBA4}" type="pres">
      <dgm:prSet presAssocID="{66527447-E13F-4ADF-8386-A8C73A6DAC5F}" presName="sibTrans" presStyleCnt="0"/>
      <dgm:spPr/>
    </dgm:pt>
    <dgm:pt modelId="{57D494D3-5B0B-48AB-8EA7-0A017B0B64B3}" type="pres">
      <dgm:prSet presAssocID="{52D15CE6-44D6-410A-A8E3-64D90E41E9CE}" presName="compNode" presStyleCnt="0"/>
      <dgm:spPr/>
    </dgm:pt>
    <dgm:pt modelId="{2D615086-1CCF-482D-BBEA-8B2B0760E73F}" type="pres">
      <dgm:prSet presAssocID="{52D15CE6-44D6-410A-A8E3-64D90E41E9CE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FBE15573-5D59-4A5F-8A2F-2F89F414FBD0}" type="pres">
      <dgm:prSet presAssocID="{52D15CE6-44D6-410A-A8E3-64D90E41E9CE}" presName="spaceRect" presStyleCnt="0"/>
      <dgm:spPr/>
    </dgm:pt>
    <dgm:pt modelId="{C85A6BC6-9DD1-4FF9-99CF-282812D66C15}" type="pres">
      <dgm:prSet presAssocID="{52D15CE6-44D6-410A-A8E3-64D90E41E9CE}" presName="textRect" presStyleLbl="revTx" presStyleIdx="2" presStyleCnt="6">
        <dgm:presLayoutVars>
          <dgm:chMax val="1"/>
          <dgm:chPref val="1"/>
        </dgm:presLayoutVars>
      </dgm:prSet>
      <dgm:spPr/>
    </dgm:pt>
    <dgm:pt modelId="{5CBD7F31-083E-4C88-B68E-D7A32C4507A8}" type="pres">
      <dgm:prSet presAssocID="{F6A66AB0-B0EF-4CBE-B8F7-1469044E3F03}" presName="sibTrans" presStyleCnt="0"/>
      <dgm:spPr/>
    </dgm:pt>
    <dgm:pt modelId="{E68B26E9-8B61-414C-BD44-0B712F3DCCEC}" type="pres">
      <dgm:prSet presAssocID="{D824928D-8B6B-47D6-AABB-505A395CEDFF}" presName="compNode" presStyleCnt="0"/>
      <dgm:spPr/>
    </dgm:pt>
    <dgm:pt modelId="{51F9B04C-3E67-4F18-AB44-08B44C65FB59}" type="pres">
      <dgm:prSet presAssocID="{D824928D-8B6B-47D6-AABB-505A395CEDFF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actory"/>
        </a:ext>
      </dgm:extLst>
    </dgm:pt>
    <dgm:pt modelId="{97E69EF3-1D5D-4D2D-8B93-A8CC4C699A7D}" type="pres">
      <dgm:prSet presAssocID="{D824928D-8B6B-47D6-AABB-505A395CEDFF}" presName="spaceRect" presStyleCnt="0"/>
      <dgm:spPr/>
    </dgm:pt>
    <dgm:pt modelId="{8716509E-7281-49C5-BE2F-6FF0EC905AAB}" type="pres">
      <dgm:prSet presAssocID="{D824928D-8B6B-47D6-AABB-505A395CEDFF}" presName="textRect" presStyleLbl="revTx" presStyleIdx="3" presStyleCnt="6">
        <dgm:presLayoutVars>
          <dgm:chMax val="1"/>
          <dgm:chPref val="1"/>
        </dgm:presLayoutVars>
      </dgm:prSet>
      <dgm:spPr/>
    </dgm:pt>
    <dgm:pt modelId="{F4257F2F-3870-4D1A-A216-EBD13BAE4800}" type="pres">
      <dgm:prSet presAssocID="{8DED3509-3FF6-445B-81A8-1395C3E8BF69}" presName="sibTrans" presStyleCnt="0"/>
      <dgm:spPr/>
    </dgm:pt>
    <dgm:pt modelId="{5D483F07-C6B9-4860-A795-904FC0018D0E}" type="pres">
      <dgm:prSet presAssocID="{DEC65C35-4CDD-45CA-B808-D87C18200603}" presName="compNode" presStyleCnt="0"/>
      <dgm:spPr/>
    </dgm:pt>
    <dgm:pt modelId="{7835DD10-8BA4-4E97-B07D-545ACCD40A52}" type="pres">
      <dgm:prSet presAssocID="{DEC65C35-4CDD-45CA-B808-D87C18200603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E22E57D7-694A-40E7-8384-F63EB1AA98C1}" type="pres">
      <dgm:prSet presAssocID="{DEC65C35-4CDD-45CA-B808-D87C18200603}" presName="spaceRect" presStyleCnt="0"/>
      <dgm:spPr/>
    </dgm:pt>
    <dgm:pt modelId="{683EFDE8-9F1A-48AD-B2B5-41D7523FD4AA}" type="pres">
      <dgm:prSet presAssocID="{DEC65C35-4CDD-45CA-B808-D87C18200603}" presName="textRect" presStyleLbl="revTx" presStyleIdx="4" presStyleCnt="6">
        <dgm:presLayoutVars>
          <dgm:chMax val="1"/>
          <dgm:chPref val="1"/>
        </dgm:presLayoutVars>
      </dgm:prSet>
      <dgm:spPr/>
    </dgm:pt>
    <dgm:pt modelId="{DBF73303-DB4E-4E1C-95E4-80A448A9C792}" type="pres">
      <dgm:prSet presAssocID="{DCDCD6F1-2AE5-406E-AF35-13B689FC59BE}" presName="sibTrans" presStyleCnt="0"/>
      <dgm:spPr/>
    </dgm:pt>
    <dgm:pt modelId="{A2FF4199-444B-4953-9A89-15330F07DAAC}" type="pres">
      <dgm:prSet presAssocID="{6E9BEEB3-1555-4C9E-8B61-2F9215532E3E}" presName="compNode" presStyleCnt="0"/>
      <dgm:spPr/>
    </dgm:pt>
    <dgm:pt modelId="{F915B8C7-6E7E-4532-A292-4D24DF4B362A}" type="pres">
      <dgm:prSet presAssocID="{6E9BEEB3-1555-4C9E-8B61-2F9215532E3E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ity"/>
        </a:ext>
      </dgm:extLst>
    </dgm:pt>
    <dgm:pt modelId="{94555666-D158-456A-8519-FAF44C863741}" type="pres">
      <dgm:prSet presAssocID="{6E9BEEB3-1555-4C9E-8B61-2F9215532E3E}" presName="spaceRect" presStyleCnt="0"/>
      <dgm:spPr/>
    </dgm:pt>
    <dgm:pt modelId="{4CC3F0E7-78C0-46AA-8CBE-188BE84D23D8}" type="pres">
      <dgm:prSet presAssocID="{6E9BEEB3-1555-4C9E-8B61-2F9215532E3E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C09F9E3D-66D1-4CEC-913A-A429AE670EA6}" srcId="{692BFD3E-AFEE-486E-8B90-08995D299521}" destId="{52D15CE6-44D6-410A-A8E3-64D90E41E9CE}" srcOrd="2" destOrd="0" parTransId="{9772078F-4A59-45C8-9BD5-EF01FFFBD3EF}" sibTransId="{F6A66AB0-B0EF-4CBE-B8F7-1469044E3F03}"/>
    <dgm:cxn modelId="{D4BC605B-0837-4573-8CE7-7CF98FF3C242}" type="presOf" srcId="{63BA9D5E-5256-4CCA-A88B-2BE920F44220}" destId="{6DE9EFD4-E1A3-4AA0-8ED3-699FFC32FB84}" srcOrd="0" destOrd="0" presId="urn:microsoft.com/office/officeart/2018/2/layout/IconLabelList"/>
    <dgm:cxn modelId="{5295025D-4064-4A63-9C1D-677C37D8E862}" srcId="{692BFD3E-AFEE-486E-8B90-08995D299521}" destId="{D824928D-8B6B-47D6-AABB-505A395CEDFF}" srcOrd="3" destOrd="0" parTransId="{C3382D4A-69D2-4859-A636-3D44DD7E6831}" sibTransId="{8DED3509-3FF6-445B-81A8-1395C3E8BF69}"/>
    <dgm:cxn modelId="{B933406C-D042-4A18-BC35-EC9DEE03D5A6}" srcId="{692BFD3E-AFEE-486E-8B90-08995D299521}" destId="{D8A82A58-F7B8-463C-A83F-CCFBAE5E8B67}" srcOrd="1" destOrd="0" parTransId="{1645F001-7DF4-4AB0-804E-E2DAF6BC57AA}" sibTransId="{66527447-E13F-4ADF-8386-A8C73A6DAC5F}"/>
    <dgm:cxn modelId="{A3A3FF73-D93E-43BD-B3F6-AEE1D5AC965C}" srcId="{692BFD3E-AFEE-486E-8B90-08995D299521}" destId="{DEC65C35-4CDD-45CA-B808-D87C18200603}" srcOrd="4" destOrd="0" parTransId="{CEE1CB73-38CB-4F94-A27B-BCCBAA56A9E9}" sibTransId="{DCDCD6F1-2AE5-406E-AF35-13B689FC59BE}"/>
    <dgm:cxn modelId="{25DB8378-ABEE-4CCC-B256-D43F217F5A1D}" type="presOf" srcId="{D8A82A58-F7B8-463C-A83F-CCFBAE5E8B67}" destId="{1E02A1C6-9A1A-4F53-B5B8-02345A213D6A}" srcOrd="0" destOrd="0" presId="urn:microsoft.com/office/officeart/2018/2/layout/IconLabelList"/>
    <dgm:cxn modelId="{2DEACC8A-897F-425D-8CBB-9197D6A98528}" type="presOf" srcId="{DEC65C35-4CDD-45CA-B808-D87C18200603}" destId="{683EFDE8-9F1A-48AD-B2B5-41D7523FD4AA}" srcOrd="0" destOrd="0" presId="urn:microsoft.com/office/officeart/2018/2/layout/IconLabelList"/>
    <dgm:cxn modelId="{157C1791-ED39-474F-928D-6450E133FCBA}" srcId="{692BFD3E-AFEE-486E-8B90-08995D299521}" destId="{6E9BEEB3-1555-4C9E-8B61-2F9215532E3E}" srcOrd="5" destOrd="0" parTransId="{5CB818DC-BD01-4775-9A89-CB0303C07383}" sibTransId="{957D9F52-DE07-4F01-98DE-E39FF1C26611}"/>
    <dgm:cxn modelId="{BD6F65BD-4621-475A-B85D-49AEA15A9E96}" type="presOf" srcId="{52D15CE6-44D6-410A-A8E3-64D90E41E9CE}" destId="{C85A6BC6-9DD1-4FF9-99CF-282812D66C15}" srcOrd="0" destOrd="0" presId="urn:microsoft.com/office/officeart/2018/2/layout/IconLabelList"/>
    <dgm:cxn modelId="{CADCB3C1-F34B-4593-92AF-F8C5DCCC62A3}" type="presOf" srcId="{6E9BEEB3-1555-4C9E-8B61-2F9215532E3E}" destId="{4CC3F0E7-78C0-46AA-8CBE-188BE84D23D8}" srcOrd="0" destOrd="0" presId="urn:microsoft.com/office/officeart/2018/2/layout/IconLabelList"/>
    <dgm:cxn modelId="{6741DAD5-3B6B-45F5-BA80-D57E0FEDD942}" type="presOf" srcId="{692BFD3E-AFEE-486E-8B90-08995D299521}" destId="{335CF576-5E22-4F70-BC1A-972B79D24C55}" srcOrd="0" destOrd="0" presId="urn:microsoft.com/office/officeart/2018/2/layout/IconLabelList"/>
    <dgm:cxn modelId="{9DB0E1F9-7087-4DF7-B397-BA2A7B36EC48}" srcId="{692BFD3E-AFEE-486E-8B90-08995D299521}" destId="{63BA9D5E-5256-4CCA-A88B-2BE920F44220}" srcOrd="0" destOrd="0" parTransId="{E3B595FD-C065-4FE1-B167-54E2E03F804B}" sibTransId="{241293ED-2D28-4B09-B4D3-D7C2CA97B12E}"/>
    <dgm:cxn modelId="{D40277FB-86AB-461C-9623-2E445EDC56F3}" type="presOf" srcId="{D824928D-8B6B-47D6-AABB-505A395CEDFF}" destId="{8716509E-7281-49C5-BE2F-6FF0EC905AAB}" srcOrd="0" destOrd="0" presId="urn:microsoft.com/office/officeart/2018/2/layout/IconLabelList"/>
    <dgm:cxn modelId="{AB75B890-0085-4421-B84F-9091800F9A7C}" type="presParOf" srcId="{335CF576-5E22-4F70-BC1A-972B79D24C55}" destId="{058F73AA-1A03-4766-8644-DFBC0B1344F3}" srcOrd="0" destOrd="0" presId="urn:microsoft.com/office/officeart/2018/2/layout/IconLabelList"/>
    <dgm:cxn modelId="{9365BE14-0A13-44A3-8857-B2F59DCDE1B7}" type="presParOf" srcId="{058F73AA-1A03-4766-8644-DFBC0B1344F3}" destId="{A213251A-8856-453B-A95A-B9B62653B7A3}" srcOrd="0" destOrd="0" presId="urn:microsoft.com/office/officeart/2018/2/layout/IconLabelList"/>
    <dgm:cxn modelId="{1B675848-ED55-4C67-993D-E8E675574C76}" type="presParOf" srcId="{058F73AA-1A03-4766-8644-DFBC0B1344F3}" destId="{D9B257C6-11AA-4C1A-B93C-7FCAB90143E2}" srcOrd="1" destOrd="0" presId="urn:microsoft.com/office/officeart/2018/2/layout/IconLabelList"/>
    <dgm:cxn modelId="{0A15D20B-B250-4DFC-9351-4C533639C576}" type="presParOf" srcId="{058F73AA-1A03-4766-8644-DFBC0B1344F3}" destId="{6DE9EFD4-E1A3-4AA0-8ED3-699FFC32FB84}" srcOrd="2" destOrd="0" presId="urn:microsoft.com/office/officeart/2018/2/layout/IconLabelList"/>
    <dgm:cxn modelId="{C6DF242B-D9F3-435A-BB10-1CD380EF0D81}" type="presParOf" srcId="{335CF576-5E22-4F70-BC1A-972B79D24C55}" destId="{7D9E45AB-0CFE-4494-9D86-2B4A2E3FDB2D}" srcOrd="1" destOrd="0" presId="urn:microsoft.com/office/officeart/2018/2/layout/IconLabelList"/>
    <dgm:cxn modelId="{1A04F90F-54A7-4C29-98D4-64F76B01EE7F}" type="presParOf" srcId="{335CF576-5E22-4F70-BC1A-972B79D24C55}" destId="{9B1134B8-1442-4440-B307-BC7655170A90}" srcOrd="2" destOrd="0" presId="urn:microsoft.com/office/officeart/2018/2/layout/IconLabelList"/>
    <dgm:cxn modelId="{90ED8CC7-0790-44C9-853C-D3444FBC90D8}" type="presParOf" srcId="{9B1134B8-1442-4440-B307-BC7655170A90}" destId="{FD462EED-6256-45A9-9C08-BFAEE5DA782C}" srcOrd="0" destOrd="0" presId="urn:microsoft.com/office/officeart/2018/2/layout/IconLabelList"/>
    <dgm:cxn modelId="{D26E247D-6E9E-410B-9564-DD2568BF9B6C}" type="presParOf" srcId="{9B1134B8-1442-4440-B307-BC7655170A90}" destId="{55AE7244-06CA-4ABF-88B2-2E316E424930}" srcOrd="1" destOrd="0" presId="urn:microsoft.com/office/officeart/2018/2/layout/IconLabelList"/>
    <dgm:cxn modelId="{BEAD6294-CF1F-483F-B383-EE34D64985F7}" type="presParOf" srcId="{9B1134B8-1442-4440-B307-BC7655170A90}" destId="{1E02A1C6-9A1A-4F53-B5B8-02345A213D6A}" srcOrd="2" destOrd="0" presId="urn:microsoft.com/office/officeart/2018/2/layout/IconLabelList"/>
    <dgm:cxn modelId="{90065399-CAAA-4921-842E-DBE150331C7A}" type="presParOf" srcId="{335CF576-5E22-4F70-BC1A-972B79D24C55}" destId="{53D96883-113C-4962-AB20-A3AE5FAAEBA4}" srcOrd="3" destOrd="0" presId="urn:microsoft.com/office/officeart/2018/2/layout/IconLabelList"/>
    <dgm:cxn modelId="{B07B21A7-7BB2-4214-A7F9-B84C2E297F19}" type="presParOf" srcId="{335CF576-5E22-4F70-BC1A-972B79D24C55}" destId="{57D494D3-5B0B-48AB-8EA7-0A017B0B64B3}" srcOrd="4" destOrd="0" presId="urn:microsoft.com/office/officeart/2018/2/layout/IconLabelList"/>
    <dgm:cxn modelId="{781DF93A-9BEE-408B-8AFF-9863F3B145C3}" type="presParOf" srcId="{57D494D3-5B0B-48AB-8EA7-0A017B0B64B3}" destId="{2D615086-1CCF-482D-BBEA-8B2B0760E73F}" srcOrd="0" destOrd="0" presId="urn:microsoft.com/office/officeart/2018/2/layout/IconLabelList"/>
    <dgm:cxn modelId="{C5EE09E1-1CE6-4DEF-A473-2186B158C400}" type="presParOf" srcId="{57D494D3-5B0B-48AB-8EA7-0A017B0B64B3}" destId="{FBE15573-5D59-4A5F-8A2F-2F89F414FBD0}" srcOrd="1" destOrd="0" presId="urn:microsoft.com/office/officeart/2018/2/layout/IconLabelList"/>
    <dgm:cxn modelId="{2B4F6FD7-4ED1-4022-A63F-522F7EE8D4B5}" type="presParOf" srcId="{57D494D3-5B0B-48AB-8EA7-0A017B0B64B3}" destId="{C85A6BC6-9DD1-4FF9-99CF-282812D66C15}" srcOrd="2" destOrd="0" presId="urn:microsoft.com/office/officeart/2018/2/layout/IconLabelList"/>
    <dgm:cxn modelId="{CDE20E68-12FB-4803-85BE-99ADA8B23872}" type="presParOf" srcId="{335CF576-5E22-4F70-BC1A-972B79D24C55}" destId="{5CBD7F31-083E-4C88-B68E-D7A32C4507A8}" srcOrd="5" destOrd="0" presId="urn:microsoft.com/office/officeart/2018/2/layout/IconLabelList"/>
    <dgm:cxn modelId="{E1D2894C-3C1E-400F-A63F-AB6814383E01}" type="presParOf" srcId="{335CF576-5E22-4F70-BC1A-972B79D24C55}" destId="{E68B26E9-8B61-414C-BD44-0B712F3DCCEC}" srcOrd="6" destOrd="0" presId="urn:microsoft.com/office/officeart/2018/2/layout/IconLabelList"/>
    <dgm:cxn modelId="{7FFDB53D-A6AB-4651-A75F-1587A6DE6A5C}" type="presParOf" srcId="{E68B26E9-8B61-414C-BD44-0B712F3DCCEC}" destId="{51F9B04C-3E67-4F18-AB44-08B44C65FB59}" srcOrd="0" destOrd="0" presId="urn:microsoft.com/office/officeart/2018/2/layout/IconLabelList"/>
    <dgm:cxn modelId="{2F71E198-EF80-412B-98C4-36B53D5F7935}" type="presParOf" srcId="{E68B26E9-8B61-414C-BD44-0B712F3DCCEC}" destId="{97E69EF3-1D5D-4D2D-8B93-A8CC4C699A7D}" srcOrd="1" destOrd="0" presId="urn:microsoft.com/office/officeart/2018/2/layout/IconLabelList"/>
    <dgm:cxn modelId="{9976AE71-40CA-42E1-A7B3-00CB4797DCB7}" type="presParOf" srcId="{E68B26E9-8B61-414C-BD44-0B712F3DCCEC}" destId="{8716509E-7281-49C5-BE2F-6FF0EC905AAB}" srcOrd="2" destOrd="0" presId="urn:microsoft.com/office/officeart/2018/2/layout/IconLabelList"/>
    <dgm:cxn modelId="{05AD78C1-7B44-4ADF-90F9-CEEBEEC4176B}" type="presParOf" srcId="{335CF576-5E22-4F70-BC1A-972B79D24C55}" destId="{F4257F2F-3870-4D1A-A216-EBD13BAE4800}" srcOrd="7" destOrd="0" presId="urn:microsoft.com/office/officeart/2018/2/layout/IconLabelList"/>
    <dgm:cxn modelId="{D407731F-B27D-45AD-AAFF-439F9419F6D2}" type="presParOf" srcId="{335CF576-5E22-4F70-BC1A-972B79D24C55}" destId="{5D483F07-C6B9-4860-A795-904FC0018D0E}" srcOrd="8" destOrd="0" presId="urn:microsoft.com/office/officeart/2018/2/layout/IconLabelList"/>
    <dgm:cxn modelId="{F950D8A7-F09B-4CCC-9172-9E69C9B48B80}" type="presParOf" srcId="{5D483F07-C6B9-4860-A795-904FC0018D0E}" destId="{7835DD10-8BA4-4E97-B07D-545ACCD40A52}" srcOrd="0" destOrd="0" presId="urn:microsoft.com/office/officeart/2018/2/layout/IconLabelList"/>
    <dgm:cxn modelId="{9EB0ABB0-8C2B-43D1-8D8C-D05490A2234D}" type="presParOf" srcId="{5D483F07-C6B9-4860-A795-904FC0018D0E}" destId="{E22E57D7-694A-40E7-8384-F63EB1AA98C1}" srcOrd="1" destOrd="0" presId="urn:microsoft.com/office/officeart/2018/2/layout/IconLabelList"/>
    <dgm:cxn modelId="{07F961FB-43C2-4D68-8BE2-7B5A4FF166C9}" type="presParOf" srcId="{5D483F07-C6B9-4860-A795-904FC0018D0E}" destId="{683EFDE8-9F1A-48AD-B2B5-41D7523FD4AA}" srcOrd="2" destOrd="0" presId="urn:microsoft.com/office/officeart/2018/2/layout/IconLabelList"/>
    <dgm:cxn modelId="{C495B7AC-5468-4A0A-9810-1F95D2C1ABD7}" type="presParOf" srcId="{335CF576-5E22-4F70-BC1A-972B79D24C55}" destId="{DBF73303-DB4E-4E1C-95E4-80A448A9C792}" srcOrd="9" destOrd="0" presId="urn:microsoft.com/office/officeart/2018/2/layout/IconLabelList"/>
    <dgm:cxn modelId="{9C9951E1-35EE-41A4-A68B-FF262949585E}" type="presParOf" srcId="{335CF576-5E22-4F70-BC1A-972B79D24C55}" destId="{A2FF4199-444B-4953-9A89-15330F07DAAC}" srcOrd="10" destOrd="0" presId="urn:microsoft.com/office/officeart/2018/2/layout/IconLabelList"/>
    <dgm:cxn modelId="{F6432AF0-3635-4DB8-B263-9C508B4DBC0B}" type="presParOf" srcId="{A2FF4199-444B-4953-9A89-15330F07DAAC}" destId="{F915B8C7-6E7E-4532-A292-4D24DF4B362A}" srcOrd="0" destOrd="0" presId="urn:microsoft.com/office/officeart/2018/2/layout/IconLabelList"/>
    <dgm:cxn modelId="{A02B7AE1-82B9-4A1B-920C-FBF93D2DA2D7}" type="presParOf" srcId="{A2FF4199-444B-4953-9A89-15330F07DAAC}" destId="{94555666-D158-456A-8519-FAF44C863741}" srcOrd="1" destOrd="0" presId="urn:microsoft.com/office/officeart/2018/2/layout/IconLabelList"/>
    <dgm:cxn modelId="{D3C1139C-CC27-4235-BC00-3A40F475C724}" type="presParOf" srcId="{A2FF4199-444B-4953-9A89-15330F07DAAC}" destId="{4CC3F0E7-78C0-46AA-8CBE-188BE84D23D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13251A-8856-453B-A95A-B9B62653B7A3}">
      <dsp:nvSpPr>
        <dsp:cNvPr id="0" name=""/>
        <dsp:cNvSpPr/>
      </dsp:nvSpPr>
      <dsp:spPr>
        <a:xfrm>
          <a:off x="775786" y="532628"/>
          <a:ext cx="883842" cy="88384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E9EFD4-E1A3-4AA0-8ED3-699FFC32FB84}">
      <dsp:nvSpPr>
        <dsp:cNvPr id="0" name=""/>
        <dsp:cNvSpPr/>
      </dsp:nvSpPr>
      <dsp:spPr>
        <a:xfrm>
          <a:off x="235660" y="1756628"/>
          <a:ext cx="1964095" cy="83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Markkinatalouden isänä pidetään skotlantilaista Adam Smithiä 1700-luvulta</a:t>
          </a:r>
          <a:endParaRPr lang="en-US" sz="1400" kern="1200" dirty="0"/>
        </a:p>
      </dsp:txBody>
      <dsp:txXfrm>
        <a:off x="235660" y="1756628"/>
        <a:ext cx="1964095" cy="832500"/>
      </dsp:txXfrm>
    </dsp:sp>
    <dsp:sp modelId="{FD462EED-6256-45A9-9C08-BFAEE5DA782C}">
      <dsp:nvSpPr>
        <dsp:cNvPr id="0" name=""/>
        <dsp:cNvSpPr/>
      </dsp:nvSpPr>
      <dsp:spPr>
        <a:xfrm>
          <a:off x="3083598" y="532628"/>
          <a:ext cx="883842" cy="88384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02A1C6-9A1A-4F53-B5B8-02345A213D6A}">
      <dsp:nvSpPr>
        <dsp:cNvPr id="0" name=""/>
        <dsp:cNvSpPr/>
      </dsp:nvSpPr>
      <dsp:spPr>
        <a:xfrm>
          <a:off x="2543472" y="1756628"/>
          <a:ext cx="1964095" cy="83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Markkinatalous on vallitseva talousmuoto maailmassa ja se perustuu vapaaseen kilpailuun</a:t>
          </a:r>
          <a:endParaRPr lang="en-US" sz="1400" kern="1200" dirty="0"/>
        </a:p>
      </dsp:txBody>
      <dsp:txXfrm>
        <a:off x="2543472" y="1756628"/>
        <a:ext cx="1964095" cy="832500"/>
      </dsp:txXfrm>
    </dsp:sp>
    <dsp:sp modelId="{2D615086-1CCF-482D-BBEA-8B2B0760E73F}">
      <dsp:nvSpPr>
        <dsp:cNvPr id="0" name=""/>
        <dsp:cNvSpPr/>
      </dsp:nvSpPr>
      <dsp:spPr>
        <a:xfrm>
          <a:off x="5391410" y="532628"/>
          <a:ext cx="883842" cy="88384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A6BC6-9DD1-4FF9-99CF-282812D66C15}">
      <dsp:nvSpPr>
        <dsp:cNvPr id="0" name=""/>
        <dsp:cNvSpPr/>
      </dsp:nvSpPr>
      <dsp:spPr>
        <a:xfrm>
          <a:off x="4851284" y="1756628"/>
          <a:ext cx="1964095" cy="83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Laajat markkinat mahdollistavat sen, että ihmiset voivat ostaa haluamiaan tuotteita</a:t>
          </a:r>
          <a:endParaRPr lang="en-US" sz="1400" kern="1200" dirty="0"/>
        </a:p>
      </dsp:txBody>
      <dsp:txXfrm>
        <a:off x="4851284" y="1756628"/>
        <a:ext cx="1964095" cy="832500"/>
      </dsp:txXfrm>
    </dsp:sp>
    <dsp:sp modelId="{51F9B04C-3E67-4F18-AB44-08B44C65FB59}">
      <dsp:nvSpPr>
        <dsp:cNvPr id="0" name=""/>
        <dsp:cNvSpPr/>
      </dsp:nvSpPr>
      <dsp:spPr>
        <a:xfrm>
          <a:off x="775786" y="3080151"/>
          <a:ext cx="883842" cy="88384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16509E-7281-49C5-BE2F-6FF0EC905AAB}">
      <dsp:nvSpPr>
        <dsp:cNvPr id="0" name=""/>
        <dsp:cNvSpPr/>
      </dsp:nvSpPr>
      <dsp:spPr>
        <a:xfrm>
          <a:off x="235660" y="4304151"/>
          <a:ext cx="1964095" cy="83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Jos on kysyntää, yritykset tuottavat tuotteita</a:t>
          </a:r>
          <a:endParaRPr lang="en-US" sz="1400" kern="1200" dirty="0"/>
        </a:p>
      </dsp:txBody>
      <dsp:txXfrm>
        <a:off x="235660" y="4304151"/>
        <a:ext cx="1964095" cy="832500"/>
      </dsp:txXfrm>
    </dsp:sp>
    <dsp:sp modelId="{7835DD10-8BA4-4E97-B07D-545ACCD40A52}">
      <dsp:nvSpPr>
        <dsp:cNvPr id="0" name=""/>
        <dsp:cNvSpPr/>
      </dsp:nvSpPr>
      <dsp:spPr>
        <a:xfrm>
          <a:off x="3083598" y="3080151"/>
          <a:ext cx="883842" cy="88384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3EFDE8-9F1A-48AD-B2B5-41D7523FD4AA}">
      <dsp:nvSpPr>
        <dsp:cNvPr id="0" name=""/>
        <dsp:cNvSpPr/>
      </dsp:nvSpPr>
      <dsp:spPr>
        <a:xfrm>
          <a:off x="2543472" y="4304151"/>
          <a:ext cx="1964095" cy="83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Kilpailu yritysten välillä pakottaa panostamaan laatuun ja laskemaan hintoja </a:t>
          </a:r>
          <a:endParaRPr lang="en-US" sz="1400" kern="1200" dirty="0"/>
        </a:p>
      </dsp:txBody>
      <dsp:txXfrm>
        <a:off x="2543472" y="4304151"/>
        <a:ext cx="1964095" cy="832500"/>
      </dsp:txXfrm>
    </dsp:sp>
    <dsp:sp modelId="{F915B8C7-6E7E-4532-A292-4D24DF4B362A}">
      <dsp:nvSpPr>
        <dsp:cNvPr id="0" name=""/>
        <dsp:cNvSpPr/>
      </dsp:nvSpPr>
      <dsp:spPr>
        <a:xfrm>
          <a:off x="5391410" y="3080151"/>
          <a:ext cx="883842" cy="883842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3F0E7-78C0-46AA-8CBE-188BE84D23D8}">
      <dsp:nvSpPr>
        <dsp:cNvPr id="0" name=""/>
        <dsp:cNvSpPr/>
      </dsp:nvSpPr>
      <dsp:spPr>
        <a:xfrm>
          <a:off x="4851284" y="4304151"/>
          <a:ext cx="1964095" cy="83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Kilpailu karsii kannattamattomat yritykset</a:t>
          </a:r>
          <a:endParaRPr lang="en-US" sz="1400" kern="1200" dirty="0"/>
        </a:p>
      </dsp:txBody>
      <dsp:txXfrm>
        <a:off x="4851284" y="4304151"/>
        <a:ext cx="1964095" cy="832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AF1A2-D261-4DA7-85A8-1781DA5D827B}" type="datetimeFigureOut">
              <a:rPr lang="fi-FI" smtClean="0"/>
              <a:t>13.4.2020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518E1-2213-4A3A-A685-3E3D7FD38F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1448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7667B-48E5-4AFB-B92B-317970AA9665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F106-E958-4093-A86F-F9C1CA868529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551C-78C9-4657-82D2-FC73021A2891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A2BB-3324-47E8-8089-CB609B14BFA1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E3E1-51AD-432A-ADD6-1BEED2C723D8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9F64-90E2-4386-B515-F54815D3D5A8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56C0-4247-4B34-AE45-4D71047BEA67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4B53-FADB-400D-8B29-509224D75AB7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187B-5581-4F73-9700-10C71B20B16C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C4A9C-4816-48B9-8103-0F1D33F3C9F5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4367098-D593-4726-B7F2-AE299E74ACAA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D4D8D9C-4353-40AF-8A85-BE86E177243D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C8DC9FB3-04FE-4B4A-9322-3F9F3FED9B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VAPAA KILPAILU</a:t>
            </a:r>
          </a:p>
        </p:txBody>
      </p:sp>
      <p:sp>
        <p:nvSpPr>
          <p:cNvPr id="6" name="Alaotsikko 5">
            <a:extLst>
              <a:ext uri="{FF2B5EF4-FFF2-40B4-BE49-F238E27FC236}">
                <a16:creationId xmlns:a16="http://schemas.microsoft.com/office/drawing/2014/main" id="{10071967-4DB3-4CCE-A7B3-DBCAD2627E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YH2 Taloustieto</a:t>
            </a:r>
          </a:p>
          <a:p>
            <a:r>
              <a:rPr lang="fi-FI" dirty="0"/>
              <a:t>Kevät 2020</a:t>
            </a:r>
          </a:p>
          <a:p>
            <a:r>
              <a:rPr lang="fi-FI" dirty="0"/>
              <a:t>Fanni Tainio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98C526C8-44C8-4DDD-A088-D518901F0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870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0AF33C27-9C85-4B30-9AD7-879D48AFE4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D5089DD-882D-4413-B8BF-4798BFD84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7704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210461A-33D9-46A6-8C77-8514CFB02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1171" y="2681103"/>
            <a:ext cx="3363974" cy="1495794"/>
          </a:xfrm>
          <a:noFill/>
          <a:ln>
            <a:solidFill>
              <a:srgbClr val="FFFFFF"/>
            </a:solidFill>
          </a:ln>
        </p:spPr>
        <p:txBody>
          <a:bodyPr wrap="square">
            <a:normAutofit/>
          </a:bodyPr>
          <a:lstStyle/>
          <a:p>
            <a:r>
              <a:rPr lang="fi-FI" sz="2600">
                <a:solidFill>
                  <a:srgbClr val="FFFFFF"/>
                </a:solidFill>
              </a:rPr>
              <a:t>VAPAA KILPAILU ON KULUTTAJAN HYÖDYKSI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56BE7EC-2E5A-4CA9-AD69-EF9818DD4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YH2 - Fanni Tainio</a:t>
            </a:r>
          </a:p>
        </p:txBody>
      </p:sp>
      <p:graphicFrame>
        <p:nvGraphicFramePr>
          <p:cNvPr id="16" name="Sisällön paikkamerkki 4">
            <a:extLst>
              <a:ext uri="{FF2B5EF4-FFF2-40B4-BE49-F238E27FC236}">
                <a16:creationId xmlns:a16="http://schemas.microsoft.com/office/drawing/2014/main" id="{5CDB8EB3-8855-45D7-91B8-23A900BC23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3945330"/>
              </p:ext>
            </p:extLst>
          </p:nvPr>
        </p:nvGraphicFramePr>
        <p:xfrm>
          <a:off x="304800" y="487680"/>
          <a:ext cx="7051040" cy="566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9771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6D3C9A1-D720-45B0-9EB2-1C97ED236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fi-FI" dirty="0"/>
              <a:t>Kaikkialla ei ole vapaata markkinataloutta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50AC8EE-6215-47C8-A6BF-7A416EDE1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4475" y="2095050"/>
            <a:ext cx="8971099" cy="3075468"/>
          </a:xfrm>
        </p:spPr>
        <p:txBody>
          <a:bodyPr>
            <a:normAutofit fontScale="92500" lnSpcReduction="10000"/>
          </a:bodyPr>
          <a:lstStyle/>
          <a:p>
            <a:r>
              <a:rPr lang="fi-FI" dirty="0">
                <a:solidFill>
                  <a:srgbClr val="404040"/>
                </a:solidFill>
              </a:rPr>
              <a:t>Vapaan markkinatalouden vastakohtana on sosialistinen talousjärjestelmä, jossa taloutta säätelevät poliitikot ja virkamiehet</a:t>
            </a:r>
          </a:p>
          <a:p>
            <a:r>
              <a:rPr lang="fi-FI" dirty="0">
                <a:solidFill>
                  <a:srgbClr val="404040"/>
                </a:solidFill>
              </a:rPr>
              <a:t>Kysyntä ja tarjonta eivät määrää hyödykkeen hintaa tai tuotantoa </a:t>
            </a:r>
          </a:p>
          <a:p>
            <a:r>
              <a:rPr lang="fi-FI" dirty="0">
                <a:solidFill>
                  <a:srgbClr val="404040"/>
                </a:solidFill>
              </a:rPr>
              <a:t>Usein maan talous voi olla sekoitus vapaata markkinataloutta ja sosialistista talousjärjestelmää:</a:t>
            </a:r>
          </a:p>
          <a:p>
            <a:pPr marL="0" indent="0">
              <a:buNone/>
            </a:pPr>
            <a:r>
              <a:rPr lang="fi-FI" dirty="0">
                <a:solidFill>
                  <a:srgbClr val="404040"/>
                </a:solidFill>
              </a:rPr>
              <a:t>Esimerkkimaita erilaisista talousjärjestelmistä:</a:t>
            </a:r>
          </a:p>
          <a:p>
            <a:pPr marL="0" indent="0">
              <a:buNone/>
            </a:pPr>
            <a:r>
              <a:rPr lang="fi-FI" sz="1700" dirty="0">
                <a:solidFill>
                  <a:srgbClr val="404040"/>
                </a:solidFill>
              </a:rPr>
              <a:t>Pohjois-Korea (sosialistinen suunnitelmatalous)</a:t>
            </a:r>
          </a:p>
          <a:p>
            <a:pPr marL="0" indent="0">
              <a:buNone/>
            </a:pPr>
            <a:r>
              <a:rPr lang="fi-FI" sz="1700" dirty="0">
                <a:solidFill>
                  <a:srgbClr val="404040"/>
                </a:solidFill>
              </a:rPr>
              <a:t>Valko-Venäjä (markkinatalous, jossa on myös suunnitelmatalouden piirteitä, esimerkiksi paljon valtionyhtiöitä)</a:t>
            </a:r>
          </a:p>
          <a:p>
            <a:pPr marL="0" indent="0">
              <a:buNone/>
            </a:pPr>
            <a:r>
              <a:rPr lang="fi-FI" sz="1700" dirty="0">
                <a:solidFill>
                  <a:srgbClr val="404040"/>
                </a:solidFill>
              </a:rPr>
              <a:t>Yhdysvallat (vapaa markkinatalous)</a:t>
            </a:r>
          </a:p>
          <a:p>
            <a:endParaRPr lang="fi-FI" dirty="0">
              <a:solidFill>
                <a:srgbClr val="404040"/>
              </a:solidFill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D8734E0-D1A1-46F1-B729-5805B6D79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</a:rPr>
              <a:t>YH2 - Fanni Tainio</a:t>
            </a:r>
          </a:p>
        </p:txBody>
      </p:sp>
    </p:spTree>
    <p:extLst>
      <p:ext uri="{BB962C8B-B14F-4D97-AF65-F5344CB8AC3E}">
        <p14:creationId xmlns:p14="http://schemas.microsoft.com/office/powerpoint/2010/main" val="1744681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A3764AE-D7B7-4CB5-A0E1-2885E459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DF11576-4930-4512-81A1-3B2EA363A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563" y="2099144"/>
            <a:ext cx="3610691" cy="2673194"/>
          </a:xfr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rmAutofit/>
          </a:bodyPr>
          <a:lstStyle/>
          <a:p>
            <a:r>
              <a:rPr lang="fi-FI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Miten eroavat toisistaan markkinatalous ja suunnitelmatalous?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29C095C-3AB6-49D8-9436-3672566FEE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0"/>
            <a:ext cx="75377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6E0448D2-7533-45B3-B4F4-C3C1F8406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4" y="228600"/>
            <a:ext cx="6503712" cy="6400800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i-FI" dirty="0">
                <a:solidFill>
                  <a:schemeClr val="tx1"/>
                </a:solidFill>
              </a:rPr>
              <a:t>MARKKINATALOUS</a:t>
            </a:r>
          </a:p>
          <a:p>
            <a:pPr>
              <a:lnSpc>
                <a:spcPct val="90000"/>
              </a:lnSpc>
            </a:pPr>
            <a:r>
              <a:rPr lang="fi-FI" dirty="0">
                <a:solidFill>
                  <a:schemeClr val="tx1"/>
                </a:solidFill>
              </a:rPr>
              <a:t>tuotanto- ja hintapäätökset yritysten ja kuluttajien kesken</a:t>
            </a:r>
          </a:p>
          <a:p>
            <a:pPr>
              <a:lnSpc>
                <a:spcPct val="90000"/>
              </a:lnSpc>
            </a:pPr>
            <a:r>
              <a:rPr lang="fi-FI" dirty="0">
                <a:solidFill>
                  <a:schemeClr val="tx1"/>
                </a:solidFill>
              </a:rPr>
              <a:t>tuotantovälineet  yksityisten omistuksessa</a:t>
            </a:r>
          </a:p>
          <a:p>
            <a:pPr>
              <a:lnSpc>
                <a:spcPct val="90000"/>
              </a:lnSpc>
            </a:pPr>
            <a:r>
              <a:rPr lang="fi-FI" dirty="0">
                <a:solidFill>
                  <a:schemeClr val="tx1"/>
                </a:solidFill>
              </a:rPr>
              <a:t>kotitalouksien tarpeet vaikuttavat tuotantoon</a:t>
            </a:r>
          </a:p>
          <a:p>
            <a:pPr>
              <a:lnSpc>
                <a:spcPct val="90000"/>
              </a:lnSpc>
            </a:pPr>
            <a:r>
              <a:rPr lang="fi-FI" dirty="0">
                <a:solidFill>
                  <a:schemeClr val="tx1"/>
                </a:solidFill>
              </a:rPr>
              <a:t>markkinavoimilla  vapaat kädet</a:t>
            </a:r>
          </a:p>
          <a:p>
            <a:pPr>
              <a:lnSpc>
                <a:spcPct val="90000"/>
              </a:lnSpc>
            </a:pPr>
            <a:r>
              <a:rPr lang="fi-FI" dirty="0">
                <a:solidFill>
                  <a:schemeClr val="tx1"/>
                </a:solidFill>
              </a:rPr>
              <a:t>hinnat vastaavat kysyntää ja tarjontaa</a:t>
            </a:r>
          </a:p>
          <a:p>
            <a:pPr marL="0" indent="0">
              <a:lnSpc>
                <a:spcPct val="90000"/>
              </a:lnSpc>
              <a:buNone/>
            </a:pPr>
            <a:endParaRPr lang="fi-FI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fi-FI" dirty="0">
                <a:solidFill>
                  <a:schemeClr val="tx1"/>
                </a:solidFill>
              </a:rPr>
              <a:t>SUUNNITELMATALOUS</a:t>
            </a:r>
          </a:p>
          <a:p>
            <a:pPr>
              <a:lnSpc>
                <a:spcPct val="90000"/>
              </a:lnSpc>
            </a:pPr>
            <a:r>
              <a:rPr lang="fi-FI" dirty="0">
                <a:solidFill>
                  <a:schemeClr val="tx1"/>
                </a:solidFill>
              </a:rPr>
              <a:t>valtio määrittelee tuotanto- ja hintapäätökset</a:t>
            </a:r>
          </a:p>
          <a:p>
            <a:pPr>
              <a:lnSpc>
                <a:spcPct val="90000"/>
              </a:lnSpc>
            </a:pPr>
            <a:r>
              <a:rPr lang="fi-FI" dirty="0">
                <a:solidFill>
                  <a:schemeClr val="tx1"/>
                </a:solidFill>
              </a:rPr>
              <a:t>tuotantovälineet valtion omistuksessa</a:t>
            </a:r>
          </a:p>
          <a:p>
            <a:pPr>
              <a:lnSpc>
                <a:spcPct val="90000"/>
              </a:lnSpc>
            </a:pPr>
            <a:r>
              <a:rPr lang="fi-FI" dirty="0">
                <a:solidFill>
                  <a:schemeClr val="tx1"/>
                </a:solidFill>
              </a:rPr>
              <a:t>kotitalouksien tarpeet eivät suoraan vaikuta tuotantoon </a:t>
            </a:r>
          </a:p>
          <a:p>
            <a:pPr>
              <a:lnSpc>
                <a:spcPct val="90000"/>
              </a:lnSpc>
            </a:pPr>
            <a:r>
              <a:rPr lang="fi-FI" dirty="0">
                <a:solidFill>
                  <a:schemeClr val="tx1"/>
                </a:solidFill>
              </a:rPr>
              <a:t>markkinavoimat eivät ohjaa tuotantoa eivätkä hintoja</a:t>
            </a:r>
          </a:p>
          <a:p>
            <a:pPr>
              <a:lnSpc>
                <a:spcPct val="90000"/>
              </a:lnSpc>
            </a:pPr>
            <a:r>
              <a:rPr lang="fi-FI" dirty="0">
                <a:solidFill>
                  <a:schemeClr val="tx1"/>
                </a:solidFill>
              </a:rPr>
              <a:t>hinnat eivät vastaa kysyntää ja tarjontaa</a:t>
            </a:r>
          </a:p>
          <a:p>
            <a:pPr marL="0" indent="0">
              <a:lnSpc>
                <a:spcPct val="90000"/>
              </a:lnSpc>
              <a:buNone/>
            </a:pPr>
            <a:endParaRPr lang="fi-FI" sz="1400" dirty="0">
              <a:solidFill>
                <a:schemeClr val="tx1"/>
              </a:solidFill>
            </a:endParaRPr>
          </a:p>
          <a:p>
            <a:pPr marL="0" indent="0" algn="r">
              <a:lnSpc>
                <a:spcPct val="90000"/>
              </a:lnSpc>
              <a:buNone/>
            </a:pPr>
            <a:r>
              <a:rPr lang="fi-FI" sz="1400" dirty="0">
                <a:solidFill>
                  <a:schemeClr val="tx1"/>
                </a:solidFill>
              </a:rPr>
              <a:t>Lähde: Kanta-kirjan opettajan opetusmateriaali</a:t>
            </a:r>
          </a:p>
          <a:p>
            <a:pPr marL="0" indent="0">
              <a:lnSpc>
                <a:spcPct val="90000"/>
              </a:lnSpc>
              <a:buNone/>
            </a:pPr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74A2689-0041-447E-9930-10D279916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58968" y="6236208"/>
            <a:ext cx="5116207" cy="320040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/>
              <a:t>YH2 - Fanni Tainio</a:t>
            </a:r>
          </a:p>
        </p:txBody>
      </p:sp>
    </p:spTree>
    <p:extLst>
      <p:ext uri="{BB962C8B-B14F-4D97-AF65-F5344CB8AC3E}">
        <p14:creationId xmlns:p14="http://schemas.microsoft.com/office/powerpoint/2010/main" val="33686384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C1CA1BF-F336-40A8-ACFB-E5A6C8457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prstGeom prst="ellipse">
            <a:avLst/>
          </a:prstGeo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fi-FI" dirty="0"/>
              <a:t>Markkinamuodot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E395D6-C72B-4EE9-9F1B-296A2B90C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920" y="1747520"/>
            <a:ext cx="9387840" cy="369824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i-FI" sz="2000" dirty="0">
                <a:solidFill>
                  <a:srgbClr val="404040"/>
                </a:solidFill>
              </a:rPr>
              <a:t>= kertovat, kuinka monta yritystä markkinoilla toimii</a:t>
            </a:r>
          </a:p>
          <a:p>
            <a:pPr marL="0" indent="0">
              <a:buNone/>
            </a:pPr>
            <a:endParaRPr lang="fi-FI" sz="2200" dirty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fi-FI" sz="2200" dirty="0">
                <a:solidFill>
                  <a:srgbClr val="404040"/>
                </a:solidFill>
              </a:rPr>
              <a:t>Markkinamuotoja ovat:</a:t>
            </a:r>
          </a:p>
          <a:p>
            <a:pPr marL="0" indent="0">
              <a:buNone/>
            </a:pPr>
            <a:r>
              <a:rPr lang="fi-FI" sz="2000" b="1" dirty="0">
                <a:solidFill>
                  <a:srgbClr val="404040"/>
                </a:solidFill>
              </a:rPr>
              <a:t>1) Täydellinen kilpailu </a:t>
            </a:r>
            <a:r>
              <a:rPr lang="fi-FI" sz="2000" dirty="0">
                <a:solidFill>
                  <a:srgbClr val="404040"/>
                </a:solidFill>
              </a:rPr>
              <a:t>= paljon ostajia ja myyjiä markkinoilla, tuote on kaikilla myyjillä samanlainen</a:t>
            </a:r>
          </a:p>
          <a:p>
            <a:pPr marL="0" indent="0">
              <a:buNone/>
            </a:pPr>
            <a:r>
              <a:rPr lang="fi-FI" sz="2000" b="1" dirty="0">
                <a:solidFill>
                  <a:srgbClr val="404040"/>
                </a:solidFill>
              </a:rPr>
              <a:t>2) Monopoli </a:t>
            </a:r>
            <a:r>
              <a:rPr lang="fi-FI" sz="2000" dirty="0">
                <a:solidFill>
                  <a:srgbClr val="404040"/>
                </a:solidFill>
              </a:rPr>
              <a:t>= ainutlaatuinen tuote tai monopolisoitumiseen esim. vaikuttavat laki tai patentti </a:t>
            </a:r>
          </a:p>
          <a:p>
            <a:pPr marL="0" indent="0">
              <a:buNone/>
            </a:pPr>
            <a:r>
              <a:rPr lang="fi-FI" sz="2000" b="1" dirty="0">
                <a:solidFill>
                  <a:srgbClr val="404040"/>
                </a:solidFill>
              </a:rPr>
              <a:t>3) Oligopoli </a:t>
            </a:r>
            <a:r>
              <a:rPr lang="fi-FI" sz="2000" dirty="0">
                <a:solidFill>
                  <a:srgbClr val="404040"/>
                </a:solidFill>
              </a:rPr>
              <a:t>= muutama yrittäjä markkinoilla, yritykset eivät mielellään muuta hintoja (äärimuotona kartelli, jossa yritykset sopivat yhteisestä hinnasta: kielletty EU:ssa)</a:t>
            </a:r>
          </a:p>
          <a:p>
            <a:pPr marL="0" indent="0">
              <a:buNone/>
            </a:pPr>
            <a:r>
              <a:rPr lang="fi-FI" sz="2000" b="1" dirty="0">
                <a:solidFill>
                  <a:srgbClr val="404040"/>
                </a:solidFill>
              </a:rPr>
              <a:t>4) Monopolistinen kilpailu </a:t>
            </a:r>
            <a:r>
              <a:rPr lang="fi-FI" sz="2000" dirty="0">
                <a:solidFill>
                  <a:srgbClr val="404040"/>
                </a:solidFill>
              </a:rPr>
              <a:t>= useita myyjiä, tuotteet erilaistettuja, mainonnan ja imagon osuus merkittävä, esim. merkkituotteet</a:t>
            </a:r>
          </a:p>
          <a:p>
            <a:pPr marL="0" indent="0">
              <a:buNone/>
            </a:pPr>
            <a:endParaRPr lang="fi-FI" dirty="0">
              <a:solidFill>
                <a:srgbClr val="404040"/>
              </a:solidFill>
            </a:endParaRPr>
          </a:p>
          <a:p>
            <a:pPr marL="0" indent="0">
              <a:buNone/>
            </a:pPr>
            <a:endParaRPr lang="fi-FI" dirty="0">
              <a:solidFill>
                <a:srgbClr val="404040"/>
              </a:solidFill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441DCCB-7B92-4304-90D1-9DA3511D6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</a:rPr>
              <a:t>YH2 - Fanni Tainio</a:t>
            </a:r>
          </a:p>
        </p:txBody>
      </p:sp>
    </p:spTree>
    <p:extLst>
      <p:ext uri="{BB962C8B-B14F-4D97-AF65-F5344CB8AC3E}">
        <p14:creationId xmlns:p14="http://schemas.microsoft.com/office/powerpoint/2010/main" val="28117691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68280C8-8F43-4995-9CBF-58F305B52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3426593"/>
          </a:xfrm>
        </p:spPr>
        <p:txBody>
          <a:bodyPr>
            <a:normAutofit/>
          </a:bodyPr>
          <a:lstStyle/>
          <a:p>
            <a:r>
              <a:rPr lang="fi-FI" dirty="0"/>
              <a:t>a ) bensiini</a:t>
            </a:r>
          </a:p>
          <a:p>
            <a:r>
              <a:rPr lang="fi-FI" dirty="0"/>
              <a:t>b ) rahapelit Suomessa</a:t>
            </a:r>
          </a:p>
          <a:p>
            <a:r>
              <a:rPr lang="fi-FI" dirty="0"/>
              <a:t>c ) pullovedet</a:t>
            </a:r>
          </a:p>
          <a:p>
            <a:r>
              <a:rPr lang="fi-FI" dirty="0"/>
              <a:t>d) puolukat</a:t>
            </a:r>
          </a:p>
          <a:p>
            <a:r>
              <a:rPr lang="fi-FI" dirty="0"/>
              <a:t>e ) matkustajaliikenne rautateillä</a:t>
            </a:r>
          </a:p>
          <a:p>
            <a:r>
              <a:rPr lang="fi-FI" dirty="0"/>
              <a:t>f ) laukut</a:t>
            </a:r>
          </a:p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697F0FF-3568-474C-ABF6-698BD80A8A2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i-FI" dirty="0"/>
          </a:p>
          <a:p>
            <a:pPr marL="0" indent="0" algn="ctr">
              <a:buNone/>
            </a:pPr>
            <a:endParaRPr lang="fi-FI" dirty="0"/>
          </a:p>
          <a:p>
            <a:pPr marL="0" indent="0" algn="ctr">
              <a:buNone/>
            </a:pPr>
            <a:endParaRPr lang="fi-FI" dirty="0"/>
          </a:p>
          <a:p>
            <a:pPr marL="0" indent="0" algn="ctr">
              <a:buNone/>
            </a:pPr>
            <a:endParaRPr lang="fi-FI" dirty="0"/>
          </a:p>
          <a:p>
            <a:pPr marL="0" indent="0" algn="ctr">
              <a:buNone/>
            </a:pPr>
            <a:endParaRPr lang="fi-FI" dirty="0"/>
          </a:p>
          <a:p>
            <a:pPr marL="0" indent="0" algn="ctr">
              <a:buNone/>
            </a:pPr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7AB3E5C-72E4-4245-98B2-353BA5570F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15125" y="5925430"/>
            <a:ext cx="4657724" cy="4277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1400" dirty="0"/>
              <a:t>Lähteet: Kanta-kirjan opettajan opetusmateriaali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6F5821A3-17FB-49F8-8A19-77FD1D7471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38316" y="2649593"/>
            <a:ext cx="4270248" cy="3090433"/>
          </a:xfrm>
        </p:spPr>
        <p:txBody>
          <a:bodyPr>
            <a:normAutofit/>
          </a:bodyPr>
          <a:lstStyle/>
          <a:p>
            <a:r>
              <a:rPr lang="fi-FI" dirty="0"/>
              <a:t>1. Monopolistinen kilpailu</a:t>
            </a:r>
          </a:p>
          <a:p>
            <a:r>
              <a:rPr lang="fi-FI" dirty="0"/>
              <a:t>2. Suomessa toistaiseksi monopoli</a:t>
            </a:r>
          </a:p>
          <a:p>
            <a:r>
              <a:rPr lang="fi-FI" dirty="0"/>
              <a:t>3. monopolistinen kilpailu</a:t>
            </a:r>
          </a:p>
          <a:p>
            <a:r>
              <a:rPr lang="fi-FI" dirty="0"/>
              <a:t>4. täydellinen kilpailu</a:t>
            </a:r>
          </a:p>
          <a:p>
            <a:r>
              <a:rPr lang="fi-FI" dirty="0"/>
              <a:t>5. oligopoli</a:t>
            </a:r>
          </a:p>
          <a:p>
            <a:r>
              <a:rPr lang="fi-FI" dirty="0"/>
              <a:t>6. monopoli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6F913BC-AA19-4097-911C-A3FA0DE5D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36449E4-2B4B-4054-B3A5-1C97DAEE5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3436" y="504826"/>
            <a:ext cx="9025128" cy="1504950"/>
          </a:xfrm>
        </p:spPr>
        <p:txBody>
          <a:bodyPr>
            <a:normAutofit fontScale="90000"/>
          </a:bodyPr>
          <a:lstStyle/>
          <a:p>
            <a:r>
              <a:rPr lang="fi-FI" dirty="0"/>
              <a:t>YHDISTÄMISTEHTÄVÄ: </a:t>
            </a:r>
            <a:br>
              <a:rPr lang="fi-FI" dirty="0"/>
            </a:br>
            <a:r>
              <a:rPr lang="fi-FI" dirty="0"/>
              <a:t>Mikä markkinamuoto on kyseessä, kun markkinoilla kilpailevat: </a:t>
            </a:r>
          </a:p>
        </p:txBody>
      </p:sp>
    </p:spTree>
    <p:extLst>
      <p:ext uri="{BB962C8B-B14F-4D97-AF65-F5344CB8AC3E}">
        <p14:creationId xmlns:p14="http://schemas.microsoft.com/office/powerpoint/2010/main" val="1183864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sikko 7">
            <a:extLst>
              <a:ext uri="{FF2B5EF4-FFF2-40B4-BE49-F238E27FC236}">
                <a16:creationId xmlns:a16="http://schemas.microsoft.com/office/drawing/2014/main" id="{040499B5-2AD1-419F-920B-CBB1FB71F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fi-FI" dirty="0"/>
              <a:t>Vapaan kilpailun edistäminen on tärkeää</a:t>
            </a:r>
          </a:p>
        </p:txBody>
      </p:sp>
      <p:sp>
        <p:nvSpPr>
          <p:cNvPr id="9" name="Sisällön paikkamerkki 8">
            <a:extLst>
              <a:ext uri="{FF2B5EF4-FFF2-40B4-BE49-F238E27FC236}">
                <a16:creationId xmlns:a16="http://schemas.microsoft.com/office/drawing/2014/main" id="{4AE7A82D-1A93-413C-B720-94B0D5B7C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325" y="1843590"/>
            <a:ext cx="9305925" cy="3680910"/>
          </a:xfrm>
        </p:spPr>
        <p:txBody>
          <a:bodyPr>
            <a:normAutofit fontScale="92500" lnSpcReduction="10000"/>
          </a:bodyPr>
          <a:lstStyle/>
          <a:p>
            <a:r>
              <a:rPr lang="fi-FI" dirty="0">
                <a:solidFill>
                  <a:srgbClr val="404040"/>
                </a:solidFill>
              </a:rPr>
              <a:t>Suomessa pyritään edistämään vapaata kilpailua</a:t>
            </a:r>
          </a:p>
          <a:p>
            <a:r>
              <a:rPr lang="fi-FI" dirty="0">
                <a:solidFill>
                  <a:srgbClr val="404040"/>
                </a:solidFill>
              </a:rPr>
              <a:t>Tehokkain tapa on tukea yrittäjyyttä ja luoda lainsäädäntöä, jotka takaavat vapaan kilpailun </a:t>
            </a:r>
          </a:p>
          <a:p>
            <a:pPr marL="0" indent="0">
              <a:buNone/>
            </a:pPr>
            <a:r>
              <a:rPr lang="fi-FI" dirty="0">
                <a:solidFill>
                  <a:srgbClr val="404040"/>
                </a:solidFill>
              </a:rPr>
              <a:t>   </a:t>
            </a:r>
            <a:r>
              <a:rPr lang="fi-FI" dirty="0">
                <a:solidFill>
                  <a:srgbClr val="404040"/>
                </a:solidFill>
                <a:sym typeface="Wingdings" panose="05000000000000000000" pitchFamily="2" charset="2"/>
              </a:rPr>
              <a:t> Myös EU:n kilpailulainsäädäntö velvoittaa meitä </a:t>
            </a:r>
          </a:p>
          <a:p>
            <a:r>
              <a:rPr lang="fi-FI" dirty="0">
                <a:solidFill>
                  <a:srgbClr val="404040"/>
                </a:solidFill>
                <a:sym typeface="Wingdings" panose="05000000000000000000" pitchFamily="2" charset="2"/>
              </a:rPr>
              <a:t>Kilpailua valvoo Suomessa kilpailu- ja kuluttajavirasto</a:t>
            </a:r>
          </a:p>
          <a:p>
            <a:r>
              <a:rPr lang="fi-FI" dirty="0">
                <a:solidFill>
                  <a:srgbClr val="404040"/>
                </a:solidFill>
                <a:sym typeface="Wingdings" panose="05000000000000000000" pitchFamily="2" charset="2"/>
              </a:rPr>
              <a:t>Suomessa vapaan kilpailun lisäksi suuri toimija on myös julkinen sektori</a:t>
            </a:r>
          </a:p>
          <a:p>
            <a:pPr marL="0" indent="0">
              <a:buNone/>
            </a:pPr>
            <a:r>
              <a:rPr lang="fi-FI" dirty="0">
                <a:solidFill>
                  <a:srgbClr val="404040"/>
                </a:solidFill>
                <a:sym typeface="Wingdings" panose="05000000000000000000" pitchFamily="2" charset="2"/>
              </a:rPr>
              <a:t>    Sen omat liikelaitokset luovat haasteita vapaalle kilpailulle</a:t>
            </a:r>
          </a:p>
          <a:p>
            <a:pPr marL="0" indent="0">
              <a:buNone/>
            </a:pPr>
            <a:r>
              <a:rPr lang="fi-FI" dirty="0">
                <a:solidFill>
                  <a:srgbClr val="404040"/>
                </a:solidFill>
                <a:sym typeface="Wingdings" panose="05000000000000000000" pitchFamily="2" charset="2"/>
              </a:rPr>
              <a:t>    Valtio ja kunnat eivät saa suosia omia eivätkä muitakaan yrityksiä, kun päätetään</a:t>
            </a:r>
          </a:p>
          <a:p>
            <a:pPr marL="0" indent="0">
              <a:buNone/>
            </a:pPr>
            <a:r>
              <a:rPr lang="fi-FI" dirty="0">
                <a:solidFill>
                  <a:srgbClr val="404040"/>
                </a:solidFill>
                <a:sym typeface="Wingdings" panose="05000000000000000000" pitchFamily="2" charset="2"/>
              </a:rPr>
              <a:t>       julkisista hankinnoista</a:t>
            </a:r>
          </a:p>
          <a:p>
            <a:pPr marL="0" indent="0">
              <a:buNone/>
            </a:pPr>
            <a:r>
              <a:rPr lang="fi-FI" dirty="0">
                <a:solidFill>
                  <a:srgbClr val="404040"/>
                </a:solidFill>
                <a:sym typeface="Wingdings" panose="05000000000000000000" pitchFamily="2" charset="2"/>
              </a:rPr>
              <a:t>   Suomen lainsäädännön mukaan yli 30 000 euroa maksavat hankkeet on kilpailutettava</a:t>
            </a:r>
          </a:p>
          <a:p>
            <a:pPr marL="0" indent="0">
              <a:buNone/>
            </a:pPr>
            <a:r>
              <a:rPr lang="fi-FI" dirty="0">
                <a:solidFill>
                  <a:srgbClr val="404040"/>
                </a:solidFill>
                <a:sym typeface="Wingdings" panose="05000000000000000000" pitchFamily="2" charset="2"/>
              </a:rPr>
              <a:t>      (voittajan valintaan vaikuttavat hinta, laatu, ympäristöystävällisyys ja luotettavuus)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0AFC643-1A23-4D9A-8DB9-F214C282F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</a:rPr>
              <a:t>YH2 - Fanni Tainio</a:t>
            </a:r>
          </a:p>
        </p:txBody>
      </p:sp>
    </p:spTree>
    <p:extLst>
      <p:ext uri="{BB962C8B-B14F-4D97-AF65-F5344CB8AC3E}">
        <p14:creationId xmlns:p14="http://schemas.microsoft.com/office/powerpoint/2010/main" val="3385927137"/>
      </p:ext>
    </p:extLst>
  </p:cSld>
  <p:clrMapOvr>
    <a:masterClrMapping/>
  </p:clrMapOvr>
</p:sld>
</file>

<file path=ppt/theme/theme1.xml><?xml version="1.0" encoding="utf-8"?>
<a:theme xmlns:a="http://schemas.openxmlformats.org/drawingml/2006/main" name="Pakkaus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459</Words>
  <Application>Microsoft Office PowerPoint</Application>
  <PresentationFormat>Laajakuva</PresentationFormat>
  <Paragraphs>79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Gill Sans MT</vt:lpstr>
      <vt:lpstr>Pakkaus</vt:lpstr>
      <vt:lpstr>VAPAA KILPAILU</vt:lpstr>
      <vt:lpstr>VAPAA KILPAILU ON KULUTTAJAN HYÖDYKSI </vt:lpstr>
      <vt:lpstr>Kaikkialla ei ole vapaata markkinataloutta</vt:lpstr>
      <vt:lpstr>Miten eroavat toisistaan markkinatalous ja suunnitelmatalous?</vt:lpstr>
      <vt:lpstr>Markkinamuodot</vt:lpstr>
      <vt:lpstr>YHDISTÄMISTEHTÄVÄ:  Mikä markkinamuoto on kyseessä, kun markkinoilla kilpailevat: </vt:lpstr>
      <vt:lpstr>Vapaan kilpailun edistäminen on tärkeää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VAPAA KILPAILU</dc:title>
  <dc:creator>Fanni Tainio</dc:creator>
  <cp:lastModifiedBy>Fanni Tainio</cp:lastModifiedBy>
  <cp:revision>5</cp:revision>
  <dcterms:created xsi:type="dcterms:W3CDTF">2020-04-09T12:05:08Z</dcterms:created>
  <dcterms:modified xsi:type="dcterms:W3CDTF">2020-04-13T08:19:22Z</dcterms:modified>
</cp:coreProperties>
</file>