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09AE91-6778-408D-96EE-0A3C6B22DF18}" type="datetimeFigureOut">
              <a:rPr lang="fi-FI" smtClean="0"/>
              <a:t>9.4.2020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CA32B6-1E4E-4E04-90A5-A316CB12E5C1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8954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4C7E91-3EC2-44C1-85A3-F9EE8C5E00A3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36A09-26AD-413C-95E8-405FDBFF40F9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13319-7A65-4331-BA50-BDD7A5614C39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54539C-30D7-4AA3-A5EC-9255A5FDE50F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CB61D-8711-4065-87BA-DE3B7E53FC21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FBDD8-90A7-49F0-A297-BAA84F6C07D5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F2276-2D36-476C-9E39-B3827EABE6A4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E9507-BCEB-4E27-BDBE-F3897308A453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2BFD-6B0B-4303-9B02-80AD82B4FAB3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F6EF7-EC3D-4805-BA58-417142EA9CE8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2B9E3350-EE1B-4616-B81E-B3860E8CD30E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3B0C1414-FB25-436D-88FB-F2C9574AEDB5}" type="datetime1">
              <a:rPr lang="en-US" smtClean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r>
              <a:rPr lang="en-US"/>
              <a:t>YH2 - Fanni Tainio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7D3A4E0-C908-4EA9-ABDF-E82AD6BDEF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6000" y="0"/>
            <a:ext cx="6096000" cy="6858000"/>
          </a:xfrm>
          <a:prstGeom prst="rect">
            <a:avLst/>
          </a:prstGeom>
          <a:solidFill>
            <a:schemeClr val="tx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tsikko 3">
            <a:extLst>
              <a:ext uri="{FF2B5EF4-FFF2-40B4-BE49-F238E27FC236}">
                <a16:creationId xmlns:a16="http://schemas.microsoft.com/office/drawing/2014/main" id="{6EAEE21B-5552-4244-A594-9B1684BDA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2363323"/>
            <a:ext cx="8991600" cy="1692771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800" kern="1200" cap="all" spc="200" baseline="0" dirty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HINTA MÄÄRÄYTYY MARKKINOILLA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92BAAF42-E963-4EB3-98B5-F07666C0D5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79220" y="5008880"/>
            <a:ext cx="4789820" cy="1124290"/>
          </a:xfr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YH2 </a:t>
            </a:r>
            <a:r>
              <a:rPr lang="en-US" dirty="0" err="1">
                <a:solidFill>
                  <a:schemeClr val="bg1"/>
                </a:solidFill>
              </a:rPr>
              <a:t>Taloustieto</a:t>
            </a:r>
            <a:endParaRPr lang="en-US" dirty="0">
              <a:solidFill>
                <a:schemeClr val="bg1"/>
              </a:solidFill>
            </a:endParaRPr>
          </a:p>
          <a:p>
            <a:pPr algn="ctr"/>
            <a:r>
              <a:rPr lang="en-US" dirty="0" err="1">
                <a:solidFill>
                  <a:schemeClr val="bg1"/>
                </a:solidFill>
              </a:rPr>
              <a:t>Kevät</a:t>
            </a:r>
            <a:r>
              <a:rPr lang="en-US" dirty="0">
                <a:solidFill>
                  <a:schemeClr val="bg1"/>
                </a:solidFill>
              </a:rPr>
              <a:t> 2020</a:t>
            </a:r>
          </a:p>
          <a:p>
            <a:pPr algn="ctr"/>
            <a:r>
              <a:rPr lang="en-US" dirty="0">
                <a:solidFill>
                  <a:schemeClr val="bg1"/>
                </a:solidFill>
              </a:rPr>
              <a:t>Fanni Tainio</a:t>
            </a:r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1E36993-BFDE-40C2-8D5D-A7F11D5EE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141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2AEFFFF2-9EB4-4B6C-B9F8-2BA3EF89A2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3070172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70172" y="0"/>
            <a:ext cx="9121828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23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sikko 7">
            <a:extLst>
              <a:ext uri="{FF2B5EF4-FFF2-40B4-BE49-F238E27FC236}">
                <a16:creationId xmlns:a16="http://schemas.microsoft.com/office/drawing/2014/main" id="{21A16A75-E6FD-4B3F-93F0-F0BA77AB6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873" y="1586484"/>
            <a:ext cx="3685032" cy="3685032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fi-FI" sz="2400" dirty="0">
                <a:solidFill>
                  <a:srgbClr val="FFFFFF"/>
                </a:solidFill>
              </a:rPr>
              <a:t>Kysyntä ja tarjonta määräävät hinnan</a:t>
            </a:r>
          </a:p>
        </p:txBody>
      </p:sp>
      <p:sp>
        <p:nvSpPr>
          <p:cNvPr id="9" name="Sisällön paikkamerkki 8">
            <a:extLst>
              <a:ext uri="{FF2B5EF4-FFF2-40B4-BE49-F238E27FC236}">
                <a16:creationId xmlns:a16="http://schemas.microsoft.com/office/drawing/2014/main" id="{F250B726-4398-453F-812D-80DA374AA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1695" y="1402080"/>
            <a:ext cx="5320696" cy="4053840"/>
          </a:xfrm>
        </p:spPr>
        <p:txBody>
          <a:bodyPr anchor="ctr">
            <a:normAutofit/>
          </a:bodyPr>
          <a:lstStyle/>
          <a:p>
            <a:r>
              <a:rPr lang="fi-FI" dirty="0"/>
              <a:t>Markkinat tarkoittavat hyödykkeiden ostamista ja myymistä </a:t>
            </a:r>
          </a:p>
          <a:p>
            <a:r>
              <a:rPr lang="fi-FI" dirty="0"/>
              <a:t>Hyödykkeen hinta markkinoilla määräytyy ostajien kysynnän ja myyjien yhteisen tarjonnan perusteella</a:t>
            </a:r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r>
              <a:rPr lang="fi-FI" dirty="0"/>
              <a:t>Yksinkertaisesti sanottuna markkinoista: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i-FI" dirty="0"/>
              <a:t>   Kun kysyntä nousee, nousee myös hinta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i-FI" dirty="0"/>
              <a:t>   Mitä korkeampi hinta, sitä vähemmän ostajia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i-FI" dirty="0"/>
              <a:t>   Mitä korkeampi hinta tuotteella, sitä enemmän</a:t>
            </a:r>
          </a:p>
          <a:p>
            <a:pPr marL="0" indent="0">
              <a:buNone/>
            </a:pPr>
            <a:r>
              <a:rPr lang="fi-FI" dirty="0"/>
              <a:t>       sitä ollaan valmiita tarjoamaan 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7E38004-BE82-4306-9C8D-1460717D9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591694" y="6236208"/>
            <a:ext cx="4853331" cy="32004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chemeClr val="tx2">
                    <a:alpha val="70000"/>
                  </a:schemeClr>
                </a:solidFill>
              </a:rPr>
              <a:t>YH2 - Fanni Tainio</a:t>
            </a:r>
          </a:p>
        </p:txBody>
      </p:sp>
    </p:spTree>
    <p:extLst>
      <p:ext uri="{BB962C8B-B14F-4D97-AF65-F5344CB8AC3E}">
        <p14:creationId xmlns:p14="http://schemas.microsoft.com/office/powerpoint/2010/main" val="3897206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CAC0526-14D0-4DEC-824B-26BDA0B637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Kysyntään vaikuttavia tekijöitä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81BE6B-C2BA-4019-99EC-A4F040B66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0" y="2447925"/>
            <a:ext cx="9344025" cy="3648075"/>
          </a:xfrm>
        </p:spPr>
        <p:txBody>
          <a:bodyPr>
            <a:normAutofit lnSpcReduction="10000"/>
          </a:bodyPr>
          <a:lstStyle/>
          <a:p>
            <a:r>
              <a:rPr lang="fi-FI" altLang="fi-FI" dirty="0"/>
              <a:t>kysyntä kertoo siitä, kuinka paljon kuluttajat ovat valmiita ostamaan hyödykkeitä eri hinnoilla</a:t>
            </a:r>
          </a:p>
          <a:p>
            <a:r>
              <a:rPr lang="fi-FI" altLang="fi-FI" dirty="0"/>
              <a:t>kysynnän määrä riippuu seuraavista tekijöistä:</a:t>
            </a:r>
          </a:p>
          <a:p>
            <a:pPr lvl="1" indent="0">
              <a:buNone/>
            </a:pPr>
            <a:r>
              <a:rPr lang="fi-FI" altLang="fi-FI" dirty="0"/>
              <a:t>1 ) hyödykkeen hinta</a:t>
            </a:r>
          </a:p>
          <a:p>
            <a:pPr lvl="1" indent="0">
              <a:buNone/>
            </a:pPr>
            <a:r>
              <a:rPr lang="fi-FI" altLang="fi-FI" dirty="0"/>
              <a:t>2 ) kuluttajien tulot ja arviot tulokehityksestä</a:t>
            </a:r>
          </a:p>
          <a:p>
            <a:pPr lvl="1" indent="0">
              <a:buNone/>
            </a:pPr>
            <a:r>
              <a:rPr lang="fi-FI" altLang="fi-FI" dirty="0"/>
              <a:t>3 ) kuluttajien maku</a:t>
            </a:r>
          </a:p>
          <a:p>
            <a:pPr lvl="1" indent="0">
              <a:buNone/>
            </a:pPr>
            <a:r>
              <a:rPr lang="fi-FI" altLang="fi-FI" dirty="0"/>
              <a:t>4 ) kilpailevien hyödykkeiden hinnat</a:t>
            </a:r>
          </a:p>
          <a:p>
            <a:pPr lvl="1" indent="0">
              <a:buNone/>
            </a:pPr>
            <a:r>
              <a:rPr lang="fi-FI" altLang="fi-FI" dirty="0"/>
              <a:t>5 ) ostajien arviot hyödykkeiden hintojen tulevasta muutoksesta</a:t>
            </a:r>
          </a:p>
          <a:p>
            <a:pPr lvl="1" indent="0">
              <a:buNone/>
            </a:pPr>
            <a:r>
              <a:rPr lang="fi-FI" altLang="fi-FI" dirty="0"/>
              <a:t>6 ) kuluttamisen eettisyys ja ympäristövaikutukset</a:t>
            </a:r>
          </a:p>
          <a:p>
            <a:pPr lvl="1" indent="0">
              <a:buNone/>
            </a:pPr>
            <a:endParaRPr lang="fi-FI" dirty="0"/>
          </a:p>
          <a:p>
            <a:pPr lvl="1" indent="0" algn="r">
              <a:buNone/>
            </a:pPr>
            <a:r>
              <a:rPr lang="fi-FI" sz="1400" dirty="0"/>
              <a:t>Lähde: Kanta-kirjan opettajan opetusmateriaali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6B43092A-8219-456C-A8DB-DEC2E8CF4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777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3C7F08A-2561-49D6-A982-2BCBD497CE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Tarjontaan vaikuttavia tekijöitä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3ACD839-2025-4AB2-9D7A-30E63C72F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8989314" cy="3172206"/>
          </a:xfrm>
        </p:spPr>
        <p:txBody>
          <a:bodyPr>
            <a:normAutofit/>
          </a:bodyPr>
          <a:lstStyle/>
          <a:p>
            <a:r>
              <a:rPr lang="fi-FI" altLang="fi-FI" dirty="0"/>
              <a:t>tarjonta kertoo, kuinka paljon tuottajat ovat halukkaita tuottamaan tietyillä hinnoilla</a:t>
            </a:r>
          </a:p>
          <a:p>
            <a:r>
              <a:rPr lang="fi-FI" altLang="fi-FI" dirty="0"/>
              <a:t>tarjonnan määrä riippuu seuraavista:</a:t>
            </a:r>
          </a:p>
          <a:p>
            <a:pPr lvl="1" indent="0">
              <a:buNone/>
            </a:pPr>
            <a:r>
              <a:rPr lang="fi-FI" altLang="fi-FI" dirty="0"/>
              <a:t>1 ) tuotannontekijöiden määrä</a:t>
            </a:r>
          </a:p>
          <a:p>
            <a:pPr lvl="1" indent="0">
              <a:buNone/>
            </a:pPr>
            <a:r>
              <a:rPr lang="fi-FI" altLang="fi-FI" dirty="0"/>
              <a:t>2 ) tuotantoteknologia</a:t>
            </a:r>
          </a:p>
          <a:p>
            <a:pPr lvl="1" indent="0">
              <a:buNone/>
            </a:pPr>
            <a:r>
              <a:rPr lang="fi-FI" altLang="fi-FI" dirty="0"/>
              <a:t>3 ) tuotannon muuttuvat kustannukset, esim. palkat tai tuotantotilojen vuokrat</a:t>
            </a:r>
          </a:p>
          <a:p>
            <a:pPr lvl="1" indent="0">
              <a:buNone/>
            </a:pPr>
            <a:endParaRPr lang="fi-FI" altLang="fi-FI" dirty="0"/>
          </a:p>
          <a:p>
            <a:pPr lvl="1" indent="0">
              <a:buNone/>
            </a:pPr>
            <a:endParaRPr lang="fi-FI" altLang="fi-FI" dirty="0"/>
          </a:p>
          <a:p>
            <a:pPr lvl="1" indent="0" algn="r">
              <a:buNone/>
            </a:pPr>
            <a:r>
              <a:rPr lang="fi-FI" altLang="fi-FI" sz="1400" dirty="0"/>
              <a:t>Lähde: Kanta-kirjan opettajan opetusmateriaali</a:t>
            </a:r>
          </a:p>
          <a:p>
            <a:endParaRPr lang="fi-FI" dirty="0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4897DEC6-377B-45D1-B024-2E80CDBF5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013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C966A4D4-049A-4389-B407-0E7091A07C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6072915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tsikko 1">
            <a:extLst>
              <a:ext uri="{FF2B5EF4-FFF2-40B4-BE49-F238E27FC236}">
                <a16:creationId xmlns:a16="http://schemas.microsoft.com/office/drawing/2014/main" id="{18DA5313-3985-47CC-8A61-47EAF74B1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290025"/>
            <a:ext cx="4475892" cy="118872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>
            <a:normAutofit/>
          </a:bodyPr>
          <a:lstStyle/>
          <a:p>
            <a:r>
              <a:rPr lang="fi-FI" dirty="0"/>
              <a:t>MARKKINAHINTA</a:t>
            </a: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238855C9-A02A-4B76-B185-603E58D6AA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625" y="2858703"/>
            <a:ext cx="4851939" cy="3042547"/>
          </a:xfrm>
        </p:spPr>
        <p:txBody>
          <a:bodyPr>
            <a:normAutofit/>
          </a:bodyPr>
          <a:lstStyle/>
          <a:p>
            <a:r>
              <a:rPr lang="en-US" sz="2000" dirty="0">
                <a:solidFill>
                  <a:srgbClr val="FFFFFF"/>
                </a:solidFill>
              </a:rPr>
              <a:t>Hinta </a:t>
            </a:r>
            <a:r>
              <a:rPr lang="en-US" sz="2000" dirty="0" err="1">
                <a:solidFill>
                  <a:srgbClr val="FFFFFF"/>
                </a:solidFill>
              </a:rPr>
              <a:t>määräytyy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markkinoilla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tasolle</a:t>
            </a:r>
            <a:r>
              <a:rPr lang="en-US" sz="2000" dirty="0">
                <a:solidFill>
                  <a:srgbClr val="FFFFFF"/>
                </a:solidFill>
              </a:rPr>
              <a:t>, </a:t>
            </a:r>
            <a:r>
              <a:rPr lang="en-US" sz="2000" dirty="0" err="1">
                <a:solidFill>
                  <a:srgbClr val="FFFFFF"/>
                </a:solidFill>
              </a:rPr>
              <a:t>jolla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ostajien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kysyntä</a:t>
            </a:r>
            <a:r>
              <a:rPr lang="en-US" sz="2000" dirty="0">
                <a:solidFill>
                  <a:srgbClr val="FFFFFF"/>
                </a:solidFill>
              </a:rPr>
              <a:t> ja </a:t>
            </a:r>
            <a:r>
              <a:rPr lang="en-US" sz="2000" dirty="0" err="1">
                <a:solidFill>
                  <a:srgbClr val="FFFFFF"/>
                </a:solidFill>
              </a:rPr>
              <a:t>myyjien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tarjonta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ovat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yhtä</a:t>
            </a:r>
            <a:r>
              <a:rPr lang="en-US" sz="2000" dirty="0">
                <a:solidFill>
                  <a:srgbClr val="FFFFFF"/>
                </a:solidFill>
              </a:rPr>
              <a:t> </a:t>
            </a:r>
            <a:r>
              <a:rPr lang="en-US" sz="2000" dirty="0" err="1">
                <a:solidFill>
                  <a:srgbClr val="FFFFFF"/>
                </a:solidFill>
              </a:rPr>
              <a:t>suuret</a:t>
            </a:r>
            <a:r>
              <a:rPr lang="en-US" sz="2000" dirty="0">
                <a:solidFill>
                  <a:srgbClr val="FFFFFF"/>
                </a:solidFill>
              </a:rPr>
              <a:t> = </a:t>
            </a:r>
            <a:r>
              <a:rPr lang="en-US" sz="2000" dirty="0" err="1">
                <a:solidFill>
                  <a:srgbClr val="FFFFFF"/>
                </a:solidFill>
              </a:rPr>
              <a:t>markkinahinta</a:t>
            </a:r>
            <a:endParaRPr lang="en-US" sz="2000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  <a:p>
            <a:r>
              <a:rPr lang="en-US" sz="1400" dirty="0" err="1">
                <a:solidFill>
                  <a:srgbClr val="FFFFFF"/>
                </a:solidFill>
              </a:rPr>
              <a:t>Lähde</a:t>
            </a:r>
            <a:r>
              <a:rPr lang="en-US" sz="1400" dirty="0">
                <a:solidFill>
                  <a:srgbClr val="FFFFFF"/>
                </a:solidFill>
              </a:rPr>
              <a:t>: </a:t>
            </a:r>
            <a:r>
              <a:rPr lang="en-US" sz="1400" dirty="0" err="1">
                <a:solidFill>
                  <a:srgbClr val="FFFFFF"/>
                </a:solidFill>
              </a:rPr>
              <a:t>Kanta-kirjan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opettajan</a:t>
            </a:r>
            <a:r>
              <a:rPr lang="en-US" sz="1400" dirty="0">
                <a:solidFill>
                  <a:srgbClr val="FFFFFF"/>
                </a:solidFill>
              </a:rPr>
              <a:t> </a:t>
            </a:r>
            <a:r>
              <a:rPr lang="en-US" sz="1400" dirty="0" err="1">
                <a:solidFill>
                  <a:srgbClr val="FFFFFF"/>
                </a:solidFill>
              </a:rPr>
              <a:t>opetusmateriaali</a:t>
            </a:r>
            <a:endParaRPr lang="en-US" sz="1400" dirty="0">
              <a:solidFill>
                <a:srgbClr val="FFFFFF"/>
              </a:solidFill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5899359-8523-4D4D-B568-3FDFAF9821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3032" y="640080"/>
            <a:ext cx="4818888" cy="5261170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2E9C9585-DA89-4D7E-BCDF-576461A1A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877586" y="806357"/>
            <a:ext cx="4511266" cy="492861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A6030A4C-CAE8-4403-A214-05C9DCD0C7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064692" y="1663102"/>
            <a:ext cx="4159568" cy="3215125"/>
          </a:xfrm>
          <a:prstGeom prst="rect">
            <a:avLst/>
          </a:prstGeom>
          <a:noFill/>
        </p:spPr>
      </p:pic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2F4BAB3F-6546-4D26-B031-2BFF424665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04672" y="6224660"/>
            <a:ext cx="4671182" cy="3133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>
                <a:solidFill>
                  <a:srgbClr val="FFFFFF">
                    <a:alpha val="70000"/>
                  </a:srgbClr>
                </a:solidFill>
              </a:rPr>
              <a:t>YH2 - Fanni Tainio</a:t>
            </a:r>
          </a:p>
        </p:txBody>
      </p:sp>
    </p:spTree>
    <p:extLst>
      <p:ext uri="{BB962C8B-B14F-4D97-AF65-F5344CB8AC3E}">
        <p14:creationId xmlns:p14="http://schemas.microsoft.com/office/powerpoint/2010/main" val="6270319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877FCA3-7CDB-478D-AC5D-54A5B0F8B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04825"/>
            <a:ext cx="7729728" cy="1190625"/>
          </a:xfrm>
        </p:spPr>
        <p:txBody>
          <a:bodyPr/>
          <a:lstStyle/>
          <a:p>
            <a:r>
              <a:rPr lang="fi-FI" dirty="0"/>
              <a:t>Markkinoiden tasapaino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50AB868-7926-4E58-91D2-9CB2D54387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4350" y="2105025"/>
            <a:ext cx="11096625" cy="3990975"/>
          </a:xfrm>
        </p:spPr>
        <p:txBody>
          <a:bodyPr>
            <a:normAutofit fontScale="55000" lnSpcReduction="20000"/>
          </a:bodyPr>
          <a:lstStyle/>
          <a:p>
            <a:r>
              <a:rPr lang="fi-FI" altLang="fi-FI" sz="3300" dirty="0"/>
              <a:t>kun kysyntä ja tarjonta vastaavat toisiaan, markkinat ovat tasapainossa</a:t>
            </a:r>
          </a:p>
          <a:p>
            <a:r>
              <a:rPr lang="fi-FI" altLang="fi-FI" sz="3300" dirty="0"/>
              <a:t>kun tuotteen kysyntä kasvaa, hinta yleensä nousee</a:t>
            </a:r>
          </a:p>
          <a:p>
            <a:r>
              <a:rPr lang="fi-FI" altLang="fi-FI" sz="3300" dirty="0"/>
              <a:t>tuotteen kysynnän laskiessa hinta laskee</a:t>
            </a:r>
          </a:p>
          <a:p>
            <a:r>
              <a:rPr lang="fi-FI" altLang="fi-FI" sz="3300" dirty="0"/>
              <a:t>näin muodostuu </a:t>
            </a:r>
            <a:r>
              <a:rPr lang="fi-FI" altLang="fi-FI" sz="3300" b="1" dirty="0"/>
              <a:t>hintamekanismi</a:t>
            </a:r>
            <a:r>
              <a:rPr lang="fi-FI" altLang="fi-FI" sz="3300" dirty="0"/>
              <a:t>: hinnan muutoksista markkinoilta välittyy tieto valmistajille, jotka muuttavat tuotettuja määriä tarpeen mukaan</a:t>
            </a:r>
          </a:p>
          <a:p>
            <a:pPr marL="0" indent="0">
              <a:buNone/>
            </a:pPr>
            <a:r>
              <a:rPr lang="fi-FI" altLang="fi-FI" sz="3300" dirty="0"/>
              <a:t>    </a:t>
            </a:r>
            <a:r>
              <a:rPr lang="fi-FI" altLang="fi-FI" sz="3300" dirty="0">
                <a:sym typeface="Wingdings" panose="05000000000000000000" pitchFamily="2" charset="2"/>
              </a:rPr>
              <a:t> jos on vähän ostajia, tuotetta valmistetaan vähemmän</a:t>
            </a:r>
          </a:p>
          <a:p>
            <a:pPr marL="0" indent="0">
              <a:buNone/>
            </a:pPr>
            <a:r>
              <a:rPr lang="fi-FI" altLang="fi-FI" sz="3300" dirty="0"/>
              <a:t>    </a:t>
            </a:r>
            <a:r>
              <a:rPr lang="fi-FI" altLang="fi-FI" sz="3300" dirty="0">
                <a:sym typeface="Wingdings" panose="05000000000000000000" pitchFamily="2" charset="2"/>
              </a:rPr>
              <a:t> jos on paljon ostajia, tuotetta tehdään enemmän </a:t>
            </a:r>
          </a:p>
          <a:p>
            <a:pPr marL="0" indent="0">
              <a:buNone/>
            </a:pPr>
            <a:r>
              <a:rPr lang="fi-FI" altLang="fi-FI" sz="3300" dirty="0"/>
              <a:t>    </a:t>
            </a:r>
            <a:r>
              <a:rPr lang="fi-FI" altLang="fi-FI" sz="3300" dirty="0">
                <a:sym typeface="Wingdings" panose="05000000000000000000" pitchFamily="2" charset="2"/>
              </a:rPr>
              <a:t> hinta voi olla myös kannustin: jos yritys saa tuotteesta hyvän hinnan, sitä aletaan </a:t>
            </a:r>
          </a:p>
          <a:p>
            <a:pPr marL="0" indent="0">
              <a:buNone/>
            </a:pPr>
            <a:r>
              <a:rPr lang="fi-FI" altLang="fi-FI" sz="3300" dirty="0">
                <a:sym typeface="Wingdings" panose="05000000000000000000" pitchFamily="2" charset="2"/>
              </a:rPr>
              <a:t>        valmistamaan enemmän</a:t>
            </a:r>
            <a:endParaRPr lang="fi-FI" altLang="fi-FI" sz="3300" dirty="0"/>
          </a:p>
          <a:p>
            <a:pPr marL="0" indent="0">
              <a:buNone/>
            </a:pPr>
            <a:endParaRPr lang="fi-FI" dirty="0"/>
          </a:p>
          <a:p>
            <a:pPr marL="0" indent="0">
              <a:buNone/>
            </a:pPr>
            <a:endParaRPr lang="fi-FI" sz="3300" dirty="0"/>
          </a:p>
          <a:p>
            <a:pPr marL="0" indent="0" algn="r">
              <a:buNone/>
            </a:pPr>
            <a:r>
              <a:rPr lang="fi-FI" sz="2500" dirty="0"/>
              <a:t>Lähde: Kanta-kirjan opettajan opetusmateriaali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91BBD9A-ACE8-474C-BA1B-550F61CD74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YH2 - Fanni Tainio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755462"/>
      </p:ext>
    </p:extLst>
  </p:cSld>
  <p:clrMapOvr>
    <a:masterClrMapping/>
  </p:clrMapOvr>
</p:sld>
</file>

<file path=ppt/theme/theme1.xml><?xml version="1.0" encoding="utf-8"?>
<a:theme xmlns:a="http://schemas.openxmlformats.org/drawingml/2006/main" name="Pakkaus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TM10001115[[fn=Pakkaus]]</Template>
  <TotalTime>34</TotalTime>
  <Words>301</Words>
  <Application>Microsoft Office PowerPoint</Application>
  <PresentationFormat>Laajakuva</PresentationFormat>
  <Paragraphs>58</Paragraphs>
  <Slides>6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11" baseType="lpstr">
      <vt:lpstr>Arial</vt:lpstr>
      <vt:lpstr>Calibri</vt:lpstr>
      <vt:lpstr>Gill Sans MT</vt:lpstr>
      <vt:lpstr>Wingdings</vt:lpstr>
      <vt:lpstr>Pakkaus</vt:lpstr>
      <vt:lpstr>HINTA MÄÄRÄYTYY MARKKINOILLA</vt:lpstr>
      <vt:lpstr>Kysyntä ja tarjonta määräävät hinnan</vt:lpstr>
      <vt:lpstr>Kysyntään vaikuttavia tekijöitä</vt:lpstr>
      <vt:lpstr>Tarjontaan vaikuttavia tekijöitä</vt:lpstr>
      <vt:lpstr>MARKKINAHINTA</vt:lpstr>
      <vt:lpstr>Markkinoiden tasapaino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HINTA MÄÄRÄYTYY MARKKINOILLA</dc:title>
  <dc:creator>Fanni Tainio</dc:creator>
  <cp:lastModifiedBy>Fanni Tainio</cp:lastModifiedBy>
  <cp:revision>4</cp:revision>
  <dcterms:created xsi:type="dcterms:W3CDTF">2020-04-09T10:52:37Z</dcterms:created>
  <dcterms:modified xsi:type="dcterms:W3CDTF">2020-04-09T11:26:56Z</dcterms:modified>
</cp:coreProperties>
</file>