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90" r:id="rId2"/>
    <p:sldId id="291" r:id="rId3"/>
    <p:sldId id="292" r:id="rId4"/>
    <p:sldId id="285" r:id="rId5"/>
    <p:sldId id="287" r:id="rId6"/>
    <p:sldId id="293" r:id="rId7"/>
    <p:sldId id="294" r:id="rId8"/>
    <p:sldId id="295" r:id="rId9"/>
    <p:sldId id="296" r:id="rId10"/>
    <p:sldId id="297" r:id="rId11"/>
    <p:sldId id="298" r:id="rId12"/>
    <p:sldId id="300" r:id="rId13"/>
    <p:sldId id="299" r:id="rId14"/>
    <p:sldId id="301" r:id="rId15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lla.harma" initials="m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855" autoAdjust="0"/>
  </p:normalViewPr>
  <p:slideViewPr>
    <p:cSldViewPr snapToGrid="0" snapToObjects="1"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127E25-B5DF-4A54-8CC8-4EA8B1288DB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1E331F4B-BC82-4926-AD50-5DC7F81575CD}">
      <dgm:prSet phldrT="[Teksti]"/>
      <dgm:spPr>
        <a:solidFill>
          <a:srgbClr val="92D050"/>
        </a:solidFill>
      </dgm:spPr>
      <dgm:t>
        <a:bodyPr/>
        <a:lstStyle/>
        <a:p>
          <a:r>
            <a:rPr lang="fi-FI" b="1" dirty="0">
              <a:solidFill>
                <a:schemeClr val="tx1"/>
              </a:solidFill>
            </a:rPr>
            <a:t>kansantalous</a:t>
          </a:r>
        </a:p>
      </dgm:t>
    </dgm:pt>
    <dgm:pt modelId="{247DE270-8906-42F7-8999-E7FEA2E63E20}" type="parTrans" cxnId="{9D3B4B54-F43B-440C-A8DD-1923280FFCFF}">
      <dgm:prSet/>
      <dgm:spPr/>
      <dgm:t>
        <a:bodyPr/>
        <a:lstStyle/>
        <a:p>
          <a:endParaRPr lang="fi-FI"/>
        </a:p>
      </dgm:t>
    </dgm:pt>
    <dgm:pt modelId="{84CC6237-6277-4F62-A035-F9D2FA9C3B2A}" type="sibTrans" cxnId="{9D3B4B54-F43B-440C-A8DD-1923280FFCFF}">
      <dgm:prSet/>
      <dgm:spPr/>
      <dgm:t>
        <a:bodyPr/>
        <a:lstStyle/>
        <a:p>
          <a:endParaRPr lang="fi-FI"/>
        </a:p>
      </dgm:t>
    </dgm:pt>
    <dgm:pt modelId="{230B4965-7C31-4008-B6D1-A2CEAB1A1361}">
      <dgm:prSet phldrT="[Teksti]" custT="1"/>
      <dgm:spPr/>
      <dgm:t>
        <a:bodyPr/>
        <a:lstStyle/>
        <a:p>
          <a:r>
            <a:rPr lang="fi-FI" sz="1800" b="1" dirty="0">
              <a:solidFill>
                <a:schemeClr val="tx1"/>
              </a:solidFill>
            </a:rPr>
            <a:t>kotitaloudet</a:t>
          </a:r>
        </a:p>
      </dgm:t>
    </dgm:pt>
    <dgm:pt modelId="{EBC30765-72EA-46A8-AC15-C0BB737DB549}" type="parTrans" cxnId="{6F2D32E4-1F3A-4089-9275-B68BA8EB32E0}">
      <dgm:prSet/>
      <dgm:spPr/>
      <dgm:t>
        <a:bodyPr/>
        <a:lstStyle/>
        <a:p>
          <a:endParaRPr lang="fi-FI"/>
        </a:p>
      </dgm:t>
    </dgm:pt>
    <dgm:pt modelId="{B56A83E6-F63C-4ED7-8B15-52F3A485A065}" type="sibTrans" cxnId="{6F2D32E4-1F3A-4089-9275-B68BA8EB32E0}">
      <dgm:prSet/>
      <dgm:spPr/>
      <dgm:t>
        <a:bodyPr/>
        <a:lstStyle/>
        <a:p>
          <a:endParaRPr lang="fi-FI"/>
        </a:p>
      </dgm:t>
    </dgm:pt>
    <dgm:pt modelId="{2326E4D8-93DF-4E1A-BCEA-39247AA40099}">
      <dgm:prSet phldrT="[Teksti]" custT="1"/>
      <dgm:spPr/>
      <dgm:t>
        <a:bodyPr/>
        <a:lstStyle/>
        <a:p>
          <a:r>
            <a:rPr lang="fi-FI" sz="2000" b="1" baseline="0" dirty="0">
              <a:solidFill>
                <a:schemeClr val="tx1"/>
              </a:solidFill>
            </a:rPr>
            <a:t>julkinen</a:t>
          </a:r>
        </a:p>
        <a:p>
          <a:r>
            <a:rPr lang="fi-FI" sz="2000" b="1" dirty="0">
              <a:solidFill>
                <a:schemeClr val="tx1"/>
              </a:solidFill>
            </a:rPr>
            <a:t>sektori</a:t>
          </a:r>
        </a:p>
      </dgm:t>
    </dgm:pt>
    <dgm:pt modelId="{7DB6C431-E625-4CEC-94FD-2B06F6908B1F}" type="parTrans" cxnId="{48A9863D-BA29-41D5-B4FF-5FE6E10636D2}">
      <dgm:prSet/>
      <dgm:spPr/>
      <dgm:t>
        <a:bodyPr/>
        <a:lstStyle/>
        <a:p>
          <a:endParaRPr lang="fi-FI"/>
        </a:p>
      </dgm:t>
    </dgm:pt>
    <dgm:pt modelId="{CAD6EDCE-AE51-4123-809D-A8B45F47906D}" type="sibTrans" cxnId="{48A9863D-BA29-41D5-B4FF-5FE6E10636D2}">
      <dgm:prSet/>
      <dgm:spPr/>
      <dgm:t>
        <a:bodyPr/>
        <a:lstStyle/>
        <a:p>
          <a:endParaRPr lang="fi-FI"/>
        </a:p>
      </dgm:t>
    </dgm:pt>
    <dgm:pt modelId="{D407D0C8-880B-4BF0-BC08-78FE5C01297E}">
      <dgm:prSet phldrT="[Teksti]" custT="1"/>
      <dgm:spPr/>
      <dgm:t>
        <a:bodyPr/>
        <a:lstStyle/>
        <a:p>
          <a:r>
            <a:rPr lang="fi-FI" sz="1800" b="1" dirty="0">
              <a:solidFill>
                <a:schemeClr val="tx1"/>
              </a:solidFill>
            </a:rPr>
            <a:t>yritykset</a:t>
          </a:r>
        </a:p>
      </dgm:t>
    </dgm:pt>
    <dgm:pt modelId="{A5610BCC-D1C2-49D1-AC18-DB2DD5EF97E4}" type="parTrans" cxnId="{081EBF51-299B-42AC-AF3E-255269718231}">
      <dgm:prSet/>
      <dgm:spPr/>
      <dgm:t>
        <a:bodyPr/>
        <a:lstStyle/>
        <a:p>
          <a:endParaRPr lang="fi-FI"/>
        </a:p>
      </dgm:t>
    </dgm:pt>
    <dgm:pt modelId="{4DEDFC5B-34C8-4110-B1EC-1E971AA637CB}" type="sibTrans" cxnId="{081EBF51-299B-42AC-AF3E-255269718231}">
      <dgm:prSet/>
      <dgm:spPr/>
      <dgm:t>
        <a:bodyPr/>
        <a:lstStyle/>
        <a:p>
          <a:endParaRPr lang="fi-FI"/>
        </a:p>
      </dgm:t>
    </dgm:pt>
    <dgm:pt modelId="{FDF478A0-E029-4FA1-B1ED-D681905388EE}">
      <dgm:prSet phldrT="[Teksti]" custT="1"/>
      <dgm:spPr/>
      <dgm:t>
        <a:bodyPr/>
        <a:lstStyle/>
        <a:p>
          <a:r>
            <a:rPr lang="fi-FI" sz="1800" b="1" dirty="0">
              <a:solidFill>
                <a:schemeClr val="tx1"/>
              </a:solidFill>
            </a:rPr>
            <a:t>rahoitus-laitokset</a:t>
          </a:r>
        </a:p>
      </dgm:t>
    </dgm:pt>
    <dgm:pt modelId="{0989C6C9-AA65-4A10-9215-2493C2216951}" type="parTrans" cxnId="{92F75166-3DC2-4621-8200-3EFF12981E2E}">
      <dgm:prSet/>
      <dgm:spPr/>
      <dgm:t>
        <a:bodyPr/>
        <a:lstStyle/>
        <a:p>
          <a:endParaRPr lang="fi-FI"/>
        </a:p>
      </dgm:t>
    </dgm:pt>
    <dgm:pt modelId="{3F3C9048-B613-40A0-946A-AB8370E4F528}" type="sibTrans" cxnId="{92F75166-3DC2-4621-8200-3EFF12981E2E}">
      <dgm:prSet/>
      <dgm:spPr/>
      <dgm:t>
        <a:bodyPr/>
        <a:lstStyle/>
        <a:p>
          <a:endParaRPr lang="fi-FI"/>
        </a:p>
      </dgm:t>
    </dgm:pt>
    <dgm:pt modelId="{B6EF528B-1EBF-4C74-BC9D-DC2B6D199139}" type="pres">
      <dgm:prSet presAssocID="{F3127E25-B5DF-4A54-8CC8-4EA8B1288DB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03092D1-FF47-4145-9A28-2C0969B4961E}" type="pres">
      <dgm:prSet presAssocID="{1E331F4B-BC82-4926-AD50-5DC7F81575CD}" presName="centerShape" presStyleLbl="node0" presStyleIdx="0" presStyleCnt="1" custScaleX="174764" custScaleY="114809"/>
      <dgm:spPr>
        <a:prstGeom prst="ellipse">
          <a:avLst/>
        </a:prstGeom>
      </dgm:spPr>
    </dgm:pt>
    <dgm:pt modelId="{662FD23F-48FB-4009-BEB2-743051188999}" type="pres">
      <dgm:prSet presAssocID="{EBC30765-72EA-46A8-AC15-C0BB737DB549}" presName="Name9" presStyleLbl="parChTrans1D2" presStyleIdx="0" presStyleCnt="4"/>
      <dgm:spPr/>
    </dgm:pt>
    <dgm:pt modelId="{26205C95-8980-401C-90E9-DB0C23491557}" type="pres">
      <dgm:prSet presAssocID="{EBC30765-72EA-46A8-AC15-C0BB737DB549}" presName="connTx" presStyleLbl="parChTrans1D2" presStyleIdx="0" presStyleCnt="4"/>
      <dgm:spPr/>
    </dgm:pt>
    <dgm:pt modelId="{2F315B79-7B13-4D75-A4BF-17F83115DB42}" type="pres">
      <dgm:prSet presAssocID="{230B4965-7C31-4008-B6D1-A2CEAB1A1361}" presName="node" presStyleLbl="node1" presStyleIdx="0" presStyleCnt="4" custScaleX="195355" custScaleY="86162">
        <dgm:presLayoutVars>
          <dgm:bulletEnabled val="1"/>
        </dgm:presLayoutVars>
      </dgm:prSet>
      <dgm:spPr/>
    </dgm:pt>
    <dgm:pt modelId="{DEDB4C12-3C54-40D8-A2DF-927999B2BFA0}" type="pres">
      <dgm:prSet presAssocID="{7DB6C431-E625-4CEC-94FD-2B06F6908B1F}" presName="Name9" presStyleLbl="parChTrans1D2" presStyleIdx="1" presStyleCnt="4"/>
      <dgm:spPr/>
    </dgm:pt>
    <dgm:pt modelId="{6216BCEC-55DA-46D3-8CA4-05491C9B39A6}" type="pres">
      <dgm:prSet presAssocID="{7DB6C431-E625-4CEC-94FD-2B06F6908B1F}" presName="connTx" presStyleLbl="parChTrans1D2" presStyleIdx="1" presStyleCnt="4"/>
      <dgm:spPr/>
    </dgm:pt>
    <dgm:pt modelId="{F7904C2A-660E-4B87-9601-5CB2B970660C}" type="pres">
      <dgm:prSet presAssocID="{2326E4D8-93DF-4E1A-BCEA-39247AA40099}" presName="node" presStyleLbl="node1" presStyleIdx="1" presStyleCnt="4" custScaleX="171117" custScaleY="88299" custRadScaleRad="150152" custRadScaleInc="646">
        <dgm:presLayoutVars>
          <dgm:bulletEnabled val="1"/>
        </dgm:presLayoutVars>
      </dgm:prSet>
      <dgm:spPr/>
    </dgm:pt>
    <dgm:pt modelId="{2ED15854-5CB6-4151-9790-03BCA5E9EFDA}" type="pres">
      <dgm:prSet presAssocID="{A5610BCC-D1C2-49D1-AC18-DB2DD5EF97E4}" presName="Name9" presStyleLbl="parChTrans1D2" presStyleIdx="2" presStyleCnt="4"/>
      <dgm:spPr/>
    </dgm:pt>
    <dgm:pt modelId="{F61B5650-D3F2-46ED-BE64-F38AF1212FD6}" type="pres">
      <dgm:prSet presAssocID="{A5610BCC-D1C2-49D1-AC18-DB2DD5EF97E4}" presName="connTx" presStyleLbl="parChTrans1D2" presStyleIdx="2" presStyleCnt="4"/>
      <dgm:spPr/>
    </dgm:pt>
    <dgm:pt modelId="{9ED120B5-05E5-4A75-8E3E-CFF62674C4A7}" type="pres">
      <dgm:prSet presAssocID="{D407D0C8-880B-4BF0-BC08-78FE5C01297E}" presName="node" presStyleLbl="node1" presStyleIdx="2" presStyleCnt="4" custScaleX="155264" custScaleY="82820">
        <dgm:presLayoutVars>
          <dgm:bulletEnabled val="1"/>
        </dgm:presLayoutVars>
      </dgm:prSet>
      <dgm:spPr/>
    </dgm:pt>
    <dgm:pt modelId="{04C031F2-4AD5-413C-A3D8-BD398F2B29C3}" type="pres">
      <dgm:prSet presAssocID="{0989C6C9-AA65-4A10-9215-2493C2216951}" presName="Name9" presStyleLbl="parChTrans1D2" presStyleIdx="3" presStyleCnt="4"/>
      <dgm:spPr/>
    </dgm:pt>
    <dgm:pt modelId="{8458A9C3-4949-471A-A087-5D6336EEF98C}" type="pres">
      <dgm:prSet presAssocID="{0989C6C9-AA65-4A10-9215-2493C2216951}" presName="connTx" presStyleLbl="parChTrans1D2" presStyleIdx="3" presStyleCnt="4"/>
      <dgm:spPr/>
    </dgm:pt>
    <dgm:pt modelId="{0754E040-4D87-4669-BD9D-A88E25F80575}" type="pres">
      <dgm:prSet presAssocID="{FDF478A0-E029-4FA1-B1ED-D681905388EE}" presName="node" presStyleLbl="node1" presStyleIdx="3" presStyleCnt="4" custScaleX="142923" custScaleY="92221" custRadScaleRad="138780" custRadScaleInc="5">
        <dgm:presLayoutVars>
          <dgm:bulletEnabled val="1"/>
        </dgm:presLayoutVars>
      </dgm:prSet>
      <dgm:spPr/>
    </dgm:pt>
  </dgm:ptLst>
  <dgm:cxnLst>
    <dgm:cxn modelId="{D71D8C0C-363B-43CD-A7E6-BF8E2363D29D}" type="presOf" srcId="{A5610BCC-D1C2-49D1-AC18-DB2DD5EF97E4}" destId="{F61B5650-D3F2-46ED-BE64-F38AF1212FD6}" srcOrd="1" destOrd="0" presId="urn:microsoft.com/office/officeart/2005/8/layout/radial1"/>
    <dgm:cxn modelId="{C6A9A317-FDFD-45E8-B0F1-12AF49E585B3}" type="presOf" srcId="{EBC30765-72EA-46A8-AC15-C0BB737DB549}" destId="{662FD23F-48FB-4009-BEB2-743051188999}" srcOrd="0" destOrd="0" presId="urn:microsoft.com/office/officeart/2005/8/layout/radial1"/>
    <dgm:cxn modelId="{147B1426-887D-4628-A76F-34B46B7205C7}" type="presOf" srcId="{EBC30765-72EA-46A8-AC15-C0BB737DB549}" destId="{26205C95-8980-401C-90E9-DB0C23491557}" srcOrd="1" destOrd="0" presId="urn:microsoft.com/office/officeart/2005/8/layout/radial1"/>
    <dgm:cxn modelId="{48A9863D-BA29-41D5-B4FF-5FE6E10636D2}" srcId="{1E331F4B-BC82-4926-AD50-5DC7F81575CD}" destId="{2326E4D8-93DF-4E1A-BCEA-39247AA40099}" srcOrd="1" destOrd="0" parTransId="{7DB6C431-E625-4CEC-94FD-2B06F6908B1F}" sibTransId="{CAD6EDCE-AE51-4123-809D-A8B45F47906D}"/>
    <dgm:cxn modelId="{A7067763-9E16-4B23-8A65-12747A3DA757}" type="presOf" srcId="{0989C6C9-AA65-4A10-9215-2493C2216951}" destId="{8458A9C3-4949-471A-A087-5D6336EEF98C}" srcOrd="1" destOrd="0" presId="urn:microsoft.com/office/officeart/2005/8/layout/radial1"/>
    <dgm:cxn modelId="{92F75166-3DC2-4621-8200-3EFF12981E2E}" srcId="{1E331F4B-BC82-4926-AD50-5DC7F81575CD}" destId="{FDF478A0-E029-4FA1-B1ED-D681905388EE}" srcOrd="3" destOrd="0" parTransId="{0989C6C9-AA65-4A10-9215-2493C2216951}" sibTransId="{3F3C9048-B613-40A0-946A-AB8370E4F528}"/>
    <dgm:cxn modelId="{D3995466-6FDE-4DEC-B125-7B6959B0320E}" type="presOf" srcId="{7DB6C431-E625-4CEC-94FD-2B06F6908B1F}" destId="{DEDB4C12-3C54-40D8-A2DF-927999B2BFA0}" srcOrd="0" destOrd="0" presId="urn:microsoft.com/office/officeart/2005/8/layout/radial1"/>
    <dgm:cxn modelId="{03D2176E-D135-4234-8075-70E963C5795F}" type="presOf" srcId="{1E331F4B-BC82-4926-AD50-5DC7F81575CD}" destId="{E03092D1-FF47-4145-9A28-2C0969B4961E}" srcOrd="0" destOrd="0" presId="urn:microsoft.com/office/officeart/2005/8/layout/radial1"/>
    <dgm:cxn modelId="{081EBF51-299B-42AC-AF3E-255269718231}" srcId="{1E331F4B-BC82-4926-AD50-5DC7F81575CD}" destId="{D407D0C8-880B-4BF0-BC08-78FE5C01297E}" srcOrd="2" destOrd="0" parTransId="{A5610BCC-D1C2-49D1-AC18-DB2DD5EF97E4}" sibTransId="{4DEDFC5B-34C8-4110-B1EC-1E971AA637CB}"/>
    <dgm:cxn modelId="{9D3B4B54-F43B-440C-A8DD-1923280FFCFF}" srcId="{F3127E25-B5DF-4A54-8CC8-4EA8B1288DBA}" destId="{1E331F4B-BC82-4926-AD50-5DC7F81575CD}" srcOrd="0" destOrd="0" parTransId="{247DE270-8906-42F7-8999-E7FEA2E63E20}" sibTransId="{84CC6237-6277-4F62-A035-F9D2FA9C3B2A}"/>
    <dgm:cxn modelId="{EC484080-F43D-47ED-A692-67895869CBCD}" type="presOf" srcId="{2326E4D8-93DF-4E1A-BCEA-39247AA40099}" destId="{F7904C2A-660E-4B87-9601-5CB2B970660C}" srcOrd="0" destOrd="0" presId="urn:microsoft.com/office/officeart/2005/8/layout/radial1"/>
    <dgm:cxn modelId="{AC082A84-0809-4F71-90E7-0D5C56B18184}" type="presOf" srcId="{230B4965-7C31-4008-B6D1-A2CEAB1A1361}" destId="{2F315B79-7B13-4D75-A4BF-17F83115DB42}" srcOrd="0" destOrd="0" presId="urn:microsoft.com/office/officeart/2005/8/layout/radial1"/>
    <dgm:cxn modelId="{65A1A09E-845E-421F-B5FA-97848C217AFC}" type="presOf" srcId="{0989C6C9-AA65-4A10-9215-2493C2216951}" destId="{04C031F2-4AD5-413C-A3D8-BD398F2B29C3}" srcOrd="0" destOrd="0" presId="urn:microsoft.com/office/officeart/2005/8/layout/radial1"/>
    <dgm:cxn modelId="{06FDF2A2-C235-46F6-85A9-2F45C0326C60}" type="presOf" srcId="{7DB6C431-E625-4CEC-94FD-2B06F6908B1F}" destId="{6216BCEC-55DA-46D3-8CA4-05491C9B39A6}" srcOrd="1" destOrd="0" presId="urn:microsoft.com/office/officeart/2005/8/layout/radial1"/>
    <dgm:cxn modelId="{E7E08BB1-2E2F-4C3A-AE41-B3F3C073A1F4}" type="presOf" srcId="{FDF478A0-E029-4FA1-B1ED-D681905388EE}" destId="{0754E040-4D87-4669-BD9D-A88E25F80575}" srcOrd="0" destOrd="0" presId="urn:microsoft.com/office/officeart/2005/8/layout/radial1"/>
    <dgm:cxn modelId="{08AB9AC2-FE47-4EA0-89D6-3D9FC9E350CA}" type="presOf" srcId="{A5610BCC-D1C2-49D1-AC18-DB2DD5EF97E4}" destId="{2ED15854-5CB6-4151-9790-03BCA5E9EFDA}" srcOrd="0" destOrd="0" presId="urn:microsoft.com/office/officeart/2005/8/layout/radial1"/>
    <dgm:cxn modelId="{F1AC0BD9-1D16-4629-8559-9DD8B0CDEA24}" type="presOf" srcId="{F3127E25-B5DF-4A54-8CC8-4EA8B1288DBA}" destId="{B6EF528B-1EBF-4C74-BC9D-DC2B6D199139}" srcOrd="0" destOrd="0" presId="urn:microsoft.com/office/officeart/2005/8/layout/radial1"/>
    <dgm:cxn modelId="{6F2D32E4-1F3A-4089-9275-B68BA8EB32E0}" srcId="{1E331F4B-BC82-4926-AD50-5DC7F81575CD}" destId="{230B4965-7C31-4008-B6D1-A2CEAB1A1361}" srcOrd="0" destOrd="0" parTransId="{EBC30765-72EA-46A8-AC15-C0BB737DB549}" sibTransId="{B56A83E6-F63C-4ED7-8B15-52F3A485A065}"/>
    <dgm:cxn modelId="{65DDB9FD-9122-49FC-A8B5-AB47BF82155F}" type="presOf" srcId="{D407D0C8-880B-4BF0-BC08-78FE5C01297E}" destId="{9ED120B5-05E5-4A75-8E3E-CFF62674C4A7}" srcOrd="0" destOrd="0" presId="urn:microsoft.com/office/officeart/2005/8/layout/radial1"/>
    <dgm:cxn modelId="{D7AFF02A-04D2-4ECC-96E3-37AEE8968110}" type="presParOf" srcId="{B6EF528B-1EBF-4C74-BC9D-DC2B6D199139}" destId="{E03092D1-FF47-4145-9A28-2C0969B4961E}" srcOrd="0" destOrd="0" presId="urn:microsoft.com/office/officeart/2005/8/layout/radial1"/>
    <dgm:cxn modelId="{6269284E-7B0B-4BB0-B593-02199700A0A0}" type="presParOf" srcId="{B6EF528B-1EBF-4C74-BC9D-DC2B6D199139}" destId="{662FD23F-48FB-4009-BEB2-743051188999}" srcOrd="1" destOrd="0" presId="urn:microsoft.com/office/officeart/2005/8/layout/radial1"/>
    <dgm:cxn modelId="{162372A3-A56B-48B3-8179-BBE06E69264D}" type="presParOf" srcId="{662FD23F-48FB-4009-BEB2-743051188999}" destId="{26205C95-8980-401C-90E9-DB0C23491557}" srcOrd="0" destOrd="0" presId="urn:microsoft.com/office/officeart/2005/8/layout/radial1"/>
    <dgm:cxn modelId="{2C9FBFE6-B1B7-4F63-8C8A-111DEABFBB3F}" type="presParOf" srcId="{B6EF528B-1EBF-4C74-BC9D-DC2B6D199139}" destId="{2F315B79-7B13-4D75-A4BF-17F83115DB42}" srcOrd="2" destOrd="0" presId="urn:microsoft.com/office/officeart/2005/8/layout/radial1"/>
    <dgm:cxn modelId="{09226F01-3B79-4A65-B75E-C20FF75BF213}" type="presParOf" srcId="{B6EF528B-1EBF-4C74-BC9D-DC2B6D199139}" destId="{DEDB4C12-3C54-40D8-A2DF-927999B2BFA0}" srcOrd="3" destOrd="0" presId="urn:microsoft.com/office/officeart/2005/8/layout/radial1"/>
    <dgm:cxn modelId="{0B362A14-2154-4AA5-B531-FC493E913475}" type="presParOf" srcId="{DEDB4C12-3C54-40D8-A2DF-927999B2BFA0}" destId="{6216BCEC-55DA-46D3-8CA4-05491C9B39A6}" srcOrd="0" destOrd="0" presId="urn:microsoft.com/office/officeart/2005/8/layout/radial1"/>
    <dgm:cxn modelId="{20700FEB-E339-4565-A624-3444CA19BC0E}" type="presParOf" srcId="{B6EF528B-1EBF-4C74-BC9D-DC2B6D199139}" destId="{F7904C2A-660E-4B87-9601-5CB2B970660C}" srcOrd="4" destOrd="0" presId="urn:microsoft.com/office/officeart/2005/8/layout/radial1"/>
    <dgm:cxn modelId="{B7D194BA-EC42-491A-9638-12A6B18C4F12}" type="presParOf" srcId="{B6EF528B-1EBF-4C74-BC9D-DC2B6D199139}" destId="{2ED15854-5CB6-4151-9790-03BCA5E9EFDA}" srcOrd="5" destOrd="0" presId="urn:microsoft.com/office/officeart/2005/8/layout/radial1"/>
    <dgm:cxn modelId="{0E575CF6-97D8-482A-AC4F-E6167C6B3B5B}" type="presParOf" srcId="{2ED15854-5CB6-4151-9790-03BCA5E9EFDA}" destId="{F61B5650-D3F2-46ED-BE64-F38AF1212FD6}" srcOrd="0" destOrd="0" presId="urn:microsoft.com/office/officeart/2005/8/layout/radial1"/>
    <dgm:cxn modelId="{2A4AEF23-6A28-4774-9D7B-EA6496EC5767}" type="presParOf" srcId="{B6EF528B-1EBF-4C74-BC9D-DC2B6D199139}" destId="{9ED120B5-05E5-4A75-8E3E-CFF62674C4A7}" srcOrd="6" destOrd="0" presId="urn:microsoft.com/office/officeart/2005/8/layout/radial1"/>
    <dgm:cxn modelId="{D445C4A2-BF5F-4F83-8536-69170CA7B803}" type="presParOf" srcId="{B6EF528B-1EBF-4C74-BC9D-DC2B6D199139}" destId="{04C031F2-4AD5-413C-A3D8-BD398F2B29C3}" srcOrd="7" destOrd="0" presId="urn:microsoft.com/office/officeart/2005/8/layout/radial1"/>
    <dgm:cxn modelId="{54CD5183-C274-4732-8AC2-517751E941C0}" type="presParOf" srcId="{04C031F2-4AD5-413C-A3D8-BD398F2B29C3}" destId="{8458A9C3-4949-471A-A087-5D6336EEF98C}" srcOrd="0" destOrd="0" presId="urn:microsoft.com/office/officeart/2005/8/layout/radial1"/>
    <dgm:cxn modelId="{239A3F27-A037-4995-827E-5AC8C2AB485D}" type="presParOf" srcId="{B6EF528B-1EBF-4C74-BC9D-DC2B6D199139}" destId="{0754E040-4D87-4669-BD9D-A88E25F80575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3092D1-FF47-4145-9A28-2C0969B4961E}">
      <dsp:nvSpPr>
        <dsp:cNvPr id="0" name=""/>
        <dsp:cNvSpPr/>
      </dsp:nvSpPr>
      <dsp:spPr>
        <a:xfrm>
          <a:off x="3175454" y="1243856"/>
          <a:ext cx="1738461" cy="1142060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 dirty="0">
              <a:solidFill>
                <a:schemeClr val="tx1"/>
              </a:solidFill>
            </a:rPr>
            <a:t>kansantalous</a:t>
          </a:r>
        </a:p>
      </dsp:txBody>
      <dsp:txXfrm>
        <a:off x="3430046" y="1411107"/>
        <a:ext cx="1229277" cy="807558"/>
      </dsp:txXfrm>
    </dsp:sp>
    <dsp:sp modelId="{662FD23F-48FB-4009-BEB2-743051188999}">
      <dsp:nvSpPr>
        <dsp:cNvPr id="0" name=""/>
        <dsp:cNvSpPr/>
      </dsp:nvSpPr>
      <dsp:spPr>
        <a:xfrm rot="16200000">
          <a:off x="3896857" y="1085149"/>
          <a:ext cx="295655" cy="21757"/>
        </a:xfrm>
        <a:custGeom>
          <a:avLst/>
          <a:gdLst/>
          <a:ahLst/>
          <a:cxnLst/>
          <a:rect l="0" t="0" r="0" b="0"/>
          <a:pathLst>
            <a:path>
              <a:moveTo>
                <a:pt x="0" y="10878"/>
              </a:moveTo>
              <a:lnTo>
                <a:pt x="295655" y="10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4037293" y="1088637"/>
        <a:ext cx="14782" cy="14782"/>
      </dsp:txXfrm>
    </dsp:sp>
    <dsp:sp modelId="{2F315B79-7B13-4D75-A4BF-17F83115DB42}">
      <dsp:nvSpPr>
        <dsp:cNvPr id="0" name=""/>
        <dsp:cNvSpPr/>
      </dsp:nvSpPr>
      <dsp:spPr>
        <a:xfrm>
          <a:off x="3073040" y="91106"/>
          <a:ext cx="1943289" cy="8570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 dirty="0">
              <a:solidFill>
                <a:schemeClr val="tx1"/>
              </a:solidFill>
            </a:rPr>
            <a:t>kotitaloudet</a:t>
          </a:r>
        </a:p>
      </dsp:txBody>
      <dsp:txXfrm>
        <a:off x="3357628" y="216625"/>
        <a:ext cx="1374113" cy="606056"/>
      </dsp:txXfrm>
    </dsp:sp>
    <dsp:sp modelId="{DEDB4C12-3C54-40D8-A2DF-927999B2BFA0}">
      <dsp:nvSpPr>
        <dsp:cNvPr id="0" name=""/>
        <dsp:cNvSpPr/>
      </dsp:nvSpPr>
      <dsp:spPr>
        <a:xfrm rot="17442">
          <a:off x="4913888" y="1808987"/>
          <a:ext cx="224540" cy="21757"/>
        </a:xfrm>
        <a:custGeom>
          <a:avLst/>
          <a:gdLst/>
          <a:ahLst/>
          <a:cxnLst/>
          <a:rect l="0" t="0" r="0" b="0"/>
          <a:pathLst>
            <a:path>
              <a:moveTo>
                <a:pt x="0" y="10878"/>
              </a:moveTo>
              <a:lnTo>
                <a:pt x="224540" y="10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5020545" y="1814252"/>
        <a:ext cx="11227" cy="11227"/>
      </dsp:txXfrm>
    </dsp:sp>
    <dsp:sp modelId="{F7904C2A-660E-4B87-9601-5CB2B970660C}">
      <dsp:nvSpPr>
        <dsp:cNvPr id="0" name=""/>
        <dsp:cNvSpPr/>
      </dsp:nvSpPr>
      <dsp:spPr>
        <a:xfrm>
          <a:off x="5138386" y="1385577"/>
          <a:ext cx="1702182" cy="8783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b="1" kern="1200" baseline="0" dirty="0">
              <a:solidFill>
                <a:schemeClr val="tx1"/>
              </a:solidFill>
            </a:rPr>
            <a:t>julkinen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b="1" kern="1200" dirty="0">
              <a:solidFill>
                <a:schemeClr val="tx1"/>
              </a:solidFill>
            </a:rPr>
            <a:t>sektori</a:t>
          </a:r>
        </a:p>
      </dsp:txBody>
      <dsp:txXfrm>
        <a:off x="5387665" y="1514209"/>
        <a:ext cx="1203624" cy="621088"/>
      </dsp:txXfrm>
    </dsp:sp>
    <dsp:sp modelId="{2ED15854-5CB6-4151-9790-03BCA5E9EFDA}">
      <dsp:nvSpPr>
        <dsp:cNvPr id="0" name=""/>
        <dsp:cNvSpPr/>
      </dsp:nvSpPr>
      <dsp:spPr>
        <a:xfrm rot="5400000">
          <a:off x="3888546" y="2531176"/>
          <a:ext cx="312277" cy="21757"/>
        </a:xfrm>
        <a:custGeom>
          <a:avLst/>
          <a:gdLst/>
          <a:ahLst/>
          <a:cxnLst/>
          <a:rect l="0" t="0" r="0" b="0"/>
          <a:pathLst>
            <a:path>
              <a:moveTo>
                <a:pt x="0" y="10878"/>
              </a:moveTo>
              <a:lnTo>
                <a:pt x="312277" y="10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>
        <a:off x="4036878" y="2534247"/>
        <a:ext cx="15613" cy="15613"/>
      </dsp:txXfrm>
    </dsp:sp>
    <dsp:sp modelId="{9ED120B5-05E5-4A75-8E3E-CFF62674C4A7}">
      <dsp:nvSpPr>
        <dsp:cNvPr id="0" name=""/>
        <dsp:cNvSpPr/>
      </dsp:nvSpPr>
      <dsp:spPr>
        <a:xfrm>
          <a:off x="3272442" y="2698193"/>
          <a:ext cx="1544485" cy="8238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 dirty="0">
              <a:solidFill>
                <a:schemeClr val="tx1"/>
              </a:solidFill>
            </a:rPr>
            <a:t>yritykset</a:t>
          </a:r>
        </a:p>
      </dsp:txBody>
      <dsp:txXfrm>
        <a:off x="3498627" y="2818843"/>
        <a:ext cx="1092115" cy="582550"/>
      </dsp:txXfrm>
    </dsp:sp>
    <dsp:sp modelId="{04C031F2-4AD5-413C-A3D8-BD398F2B29C3}">
      <dsp:nvSpPr>
        <dsp:cNvPr id="0" name=""/>
        <dsp:cNvSpPr/>
      </dsp:nvSpPr>
      <dsp:spPr>
        <a:xfrm rot="10800135">
          <a:off x="2958023" y="1803969"/>
          <a:ext cx="217431" cy="21757"/>
        </a:xfrm>
        <a:custGeom>
          <a:avLst/>
          <a:gdLst/>
          <a:ahLst/>
          <a:cxnLst/>
          <a:rect l="0" t="0" r="0" b="0"/>
          <a:pathLst>
            <a:path>
              <a:moveTo>
                <a:pt x="0" y="10878"/>
              </a:moveTo>
              <a:lnTo>
                <a:pt x="217431" y="10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/>
        </a:p>
      </dsp:txBody>
      <dsp:txXfrm rot="10800000">
        <a:off x="3061303" y="1809411"/>
        <a:ext cx="10871" cy="10871"/>
      </dsp:txXfrm>
    </dsp:sp>
    <dsp:sp modelId="{0754E040-4D87-4669-BD9D-A88E25F80575}">
      <dsp:nvSpPr>
        <dsp:cNvPr id="0" name=""/>
        <dsp:cNvSpPr/>
      </dsp:nvSpPr>
      <dsp:spPr>
        <a:xfrm>
          <a:off x="1536299" y="1356132"/>
          <a:ext cx="1421723" cy="9173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 dirty="0">
              <a:solidFill>
                <a:schemeClr val="tx1"/>
              </a:solidFill>
            </a:rPr>
            <a:t>rahoitus-laitokset</a:t>
          </a:r>
        </a:p>
      </dsp:txBody>
      <dsp:txXfrm>
        <a:off x="1744506" y="1490477"/>
        <a:ext cx="1005309" cy="6486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EFC99-F7D9-D244-9370-1F8609EEBC6B}" type="datetimeFigureOut">
              <a:rPr lang="fi-FI" smtClean="0"/>
              <a:pPr/>
              <a:t>3.4.2020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D046F-DA4D-4F44-BDA2-B6C0DCBDA8C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162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Vinkki opettajalle:</a:t>
            </a:r>
          </a:p>
          <a:p>
            <a:r>
              <a:rPr lang="fi-FI" dirty="0"/>
              <a:t>Tehtävä 4 löytyy kirjan sivulta</a:t>
            </a:r>
            <a:r>
              <a:rPr lang="fi-FI" baseline="0" dirty="0"/>
              <a:t> 21.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D046F-DA4D-4F44-BDA2-B6C0DCBDA8CD}" type="slidenum">
              <a:rPr lang="fi-FI" smtClean="0"/>
              <a:pPr/>
              <a:t>4</a:t>
            </a:fld>
            <a:endParaRPr 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Vinkki opettajalle:</a:t>
            </a:r>
          </a:p>
          <a:p>
            <a:r>
              <a:rPr lang="fi-FI" dirty="0"/>
              <a:t>Kuvio ja tehtävä löytyvät kirjan sivulta 19.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D046F-DA4D-4F44-BDA2-B6C0DCBDA8CD}" type="slidenum">
              <a:rPr lang="fi-FI" smtClean="0"/>
              <a:pPr/>
              <a:t>5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6B6C-399E-4EB7-9201-DFB990E9E2E4}" type="datetime1">
              <a:rPr lang="fi-FI" smtClean="0"/>
              <a:pPr/>
              <a:t>3.4.2020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 Pääluvun 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2102-86F7-0A49-A1D9-FE70F3C0A42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A7CF5-2A20-416D-B49E-8E73AA8D1D01}" type="datetime1">
              <a:rPr lang="fi-FI" smtClean="0"/>
              <a:pPr/>
              <a:t>3.4.2020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 Pääluvun 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2102-86F7-0A49-A1D9-FE70F3C0A42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EAC4E-A088-49E9-B0D4-3A6AA7A3C5E2}" type="datetime1">
              <a:rPr lang="fi-FI" smtClean="0"/>
              <a:pPr/>
              <a:t>3.4.2020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 Pääluvun 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2102-86F7-0A49-A1D9-FE70F3C0A42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3AE52-549A-41D5-831C-1DDF89B49BCF}" type="datetime1">
              <a:rPr lang="fi-FI" smtClean="0"/>
              <a:pPr/>
              <a:t>3.4.2020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 Pääluvun 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2102-86F7-0A49-A1D9-FE70F3C0A42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6F9C-83BB-4557-BECE-D7E4434BF6C7}" type="datetime1">
              <a:rPr lang="fi-FI" smtClean="0"/>
              <a:pPr/>
              <a:t>3.4.2020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 Pääluvun 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2102-86F7-0A49-A1D9-FE70F3C0A42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8091-E74A-406F-BED9-48C7AD31E2F1}" type="datetime1">
              <a:rPr lang="fi-FI" smtClean="0"/>
              <a:pPr/>
              <a:t>3.4.2020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 Pääluvun nimi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2102-86F7-0A49-A1D9-FE70F3C0A42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6E0F-E4DF-429F-925B-4BBCF192161C}" type="datetime1">
              <a:rPr lang="fi-FI" smtClean="0"/>
              <a:pPr/>
              <a:t>3.4.2020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 Pääluvun nimi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2102-86F7-0A49-A1D9-FE70F3C0A42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EAD1-EC12-4610-A3FC-5866E57429F6}" type="datetime1">
              <a:rPr lang="fi-FI" smtClean="0"/>
              <a:pPr/>
              <a:t>3.4.2020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 Pääluvun nimi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2102-86F7-0A49-A1D9-FE70F3C0A42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774D-A477-4392-B3B1-019B560912C2}" type="datetime1">
              <a:rPr lang="fi-FI" smtClean="0"/>
              <a:pPr/>
              <a:t>3.4.2020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 Pääluvun nimi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2102-86F7-0A49-A1D9-FE70F3C0A42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F9A40-E298-4B95-A063-7C0F1788F9B6}" type="datetime1">
              <a:rPr lang="fi-FI" smtClean="0"/>
              <a:pPr/>
              <a:t>3.4.2020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 Pääluvun nimi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2102-86F7-0A49-A1D9-FE70F3C0A42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9525-2CC3-4041-BE09-1A8FBDD41058}" type="datetime1">
              <a:rPr lang="fi-FI" smtClean="0"/>
              <a:pPr/>
              <a:t>3.4.2020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 Pääluvun nimi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2102-86F7-0A49-A1D9-FE70F3C0A42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kanta_ppt_pohja2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95410-2661-4866-AE51-A547027552B1}" type="datetime1">
              <a:rPr lang="fi-FI" smtClean="0"/>
              <a:pPr/>
              <a:t>3.4.2020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I Pääluvun 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02102-86F7-0A49-A1D9-FE70F3C0A42F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yle.fi/aihe/artikkeli/2017/11/01/taloustietoa-mika-on-bruttokansantuote-eli-bk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>
          <a:xfrm>
            <a:off x="685800" y="1020726"/>
            <a:ext cx="7772400" cy="1552353"/>
          </a:xfrm>
        </p:spPr>
        <p:txBody>
          <a:bodyPr>
            <a:normAutofit/>
          </a:bodyPr>
          <a:lstStyle/>
          <a:p>
            <a:br>
              <a:rPr lang="fi-FI" dirty="0"/>
            </a:br>
            <a:r>
              <a:rPr lang="fi-FI" b="1" dirty="0"/>
              <a:t>OSA 1: Yksilö ja kansantalous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subTitle" idx="1"/>
          </p:nvPr>
        </p:nvSpPr>
        <p:spPr>
          <a:xfrm>
            <a:off x="1371600" y="3051544"/>
            <a:ext cx="6400800" cy="2004429"/>
          </a:xfrm>
        </p:spPr>
        <p:txBody>
          <a:bodyPr/>
          <a:lstStyle/>
          <a:p>
            <a:r>
              <a:rPr lang="fi-FI" sz="2800" dirty="0">
                <a:latin typeface="Arial Narrow" panose="020B0606020202030204" pitchFamily="34" charset="0"/>
              </a:rPr>
              <a:t>Oppikirjasta Kanta sivut 12-21</a:t>
            </a:r>
          </a:p>
          <a:p>
            <a:r>
              <a:rPr lang="fi-FI" sz="2800" dirty="0">
                <a:latin typeface="Arial Narrow" panose="020B0606020202030204" pitchFamily="34" charset="0"/>
              </a:rPr>
              <a:t>Oppikirjasta Forum sivut 24-35</a:t>
            </a:r>
          </a:p>
          <a:p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I Suomi talouden maailmassa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14700" y="4448692"/>
            <a:ext cx="27051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5530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6A90D7-C94A-4C3C-9790-97D584925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195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30896B5-BB4A-48CF-BC2C-7A0FC03F9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Katso vielä Ylen lyhyt video </a:t>
            </a:r>
            <a:r>
              <a:rPr lang="fi-FI" dirty="0" err="1"/>
              <a:t>BKT:sta</a:t>
            </a:r>
            <a:r>
              <a:rPr lang="fi-FI" dirty="0"/>
              <a:t>, jos käsitteen ymmärtäminen on hankalaa</a:t>
            </a:r>
          </a:p>
          <a:p>
            <a:pPr marL="0" indent="0">
              <a:buNone/>
            </a:pPr>
            <a:r>
              <a:rPr lang="fi-FI" dirty="0">
                <a:hlinkClick r:id="rId2"/>
              </a:rPr>
              <a:t>https://yle.fi/aihe/artikkeli/2017/11/01/taloustietoa-mika-on-bruttokansantuote-eli-bkt</a:t>
            </a:r>
            <a:r>
              <a:rPr lang="fi-FI" dirty="0"/>
              <a:t>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73A28E8-F291-4E6A-86CB-5BB005969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 Pääluvun nimi</a:t>
            </a:r>
          </a:p>
        </p:txBody>
      </p:sp>
    </p:spTree>
    <p:extLst>
      <p:ext uri="{BB962C8B-B14F-4D97-AF65-F5344CB8AC3E}">
        <p14:creationId xmlns:p14="http://schemas.microsoft.com/office/powerpoint/2010/main" val="3825427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B05FC1-F3EF-4C52-93E9-9BC40240E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/>
              <a:t>BKT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30F3D2-E077-4879-8FD6-178E47DE7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58678"/>
            <a:ext cx="8229600" cy="4697671"/>
          </a:xfrm>
        </p:spPr>
        <p:txBody>
          <a:bodyPr>
            <a:normAutofit/>
          </a:bodyPr>
          <a:lstStyle/>
          <a:p>
            <a:r>
              <a:rPr lang="fi-FI" sz="2500" dirty="0"/>
              <a:t>BKT on suuntaa antava mittari, kun vertaillaan eri kansantalouksia </a:t>
            </a:r>
          </a:p>
          <a:p>
            <a:r>
              <a:rPr lang="fi-FI" sz="2500" dirty="0"/>
              <a:t>Sen tarkoitus on kuvata toteutunutta tuotantoa ja tarkemmin sanottuna tuotannossa syntynyttä arvonlisäystä</a:t>
            </a:r>
          </a:p>
          <a:p>
            <a:r>
              <a:rPr lang="fi-FI" sz="2500" dirty="0"/>
              <a:t>BKT ei ole kuitenkaan täsmällinen elintason mittari, koska se ei kuvaa hyvinvointia eikä anna siitä oikeaa kuvaa</a:t>
            </a:r>
          </a:p>
          <a:p>
            <a:r>
              <a:rPr lang="fi-FI" sz="2500" dirty="0"/>
              <a:t>BKT ei myöskään kerro kaikkien maassa tuotettujen hyödykkeiden arvoa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3202394-0179-43D7-9128-9782E14FD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 Pääluvun nimi</a:t>
            </a:r>
          </a:p>
        </p:txBody>
      </p:sp>
    </p:spTree>
    <p:extLst>
      <p:ext uri="{BB962C8B-B14F-4D97-AF65-F5344CB8AC3E}">
        <p14:creationId xmlns:p14="http://schemas.microsoft.com/office/powerpoint/2010/main" val="1491121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70EFB5-F282-4C25-B04F-04FC61F4E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rmAutofit fontScale="90000"/>
          </a:bodyPr>
          <a:lstStyle/>
          <a:p>
            <a:r>
              <a:rPr lang="fi-FI" dirty="0"/>
              <a:t>BKT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2ACB3A4-DECD-4B23-89D0-CEB6D876A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84522"/>
            <a:ext cx="8229600" cy="5041642"/>
          </a:xfrm>
        </p:spPr>
        <p:txBody>
          <a:bodyPr>
            <a:normAutofit fontScale="85000" lnSpcReduction="10000"/>
          </a:bodyPr>
          <a:lstStyle/>
          <a:p>
            <a:r>
              <a:rPr lang="fi-FI" dirty="0"/>
              <a:t>Haasteita</a:t>
            </a:r>
          </a:p>
          <a:p>
            <a:pPr marL="0" indent="0">
              <a:buNone/>
            </a:pPr>
            <a:r>
              <a:rPr lang="fi-FI" dirty="0"/>
              <a:t>    </a:t>
            </a:r>
            <a:r>
              <a:rPr lang="fi-FI" dirty="0">
                <a:sym typeface="Wingdings" panose="05000000000000000000" pitchFamily="2" charset="2"/>
              </a:rPr>
              <a:t> harmaata taloutta ei voida tarkasti laskea</a:t>
            </a: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     ilmoitetaan Yhdysvaltain dollareina </a:t>
            </a: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     ei kerro rahan todellisesta ostovoimasta</a:t>
            </a: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         (hinnat vaihtelevat eri maissa) </a:t>
            </a: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     inflaatio vääristää </a:t>
            </a: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     ei oteta huomioon, mitä tuotetaan ja </a:t>
            </a: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         miten tuotetaan</a:t>
            </a: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     köyhien maiden tilastoja vääristävät epätarkkuudet</a:t>
            </a: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         tuotannon ja väkiluvun määrissä sekä </a:t>
            </a: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         huono tilastointi </a:t>
            </a:r>
            <a:endParaRPr lang="fi-FI" dirty="0"/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45AE731-D5D7-4C35-838F-2E842B8FB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 Pääluvun nimi</a:t>
            </a:r>
          </a:p>
        </p:txBody>
      </p:sp>
    </p:spTree>
    <p:extLst>
      <p:ext uri="{BB962C8B-B14F-4D97-AF65-F5344CB8AC3E}">
        <p14:creationId xmlns:p14="http://schemas.microsoft.com/office/powerpoint/2010/main" val="2111518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6D9F2D-B893-4F74-9730-A5CE427AC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80214"/>
            <a:ext cx="8229600" cy="861236"/>
          </a:xfrm>
        </p:spPr>
        <p:txBody>
          <a:bodyPr/>
          <a:lstStyle/>
          <a:p>
            <a:r>
              <a:rPr lang="fi-FI" dirty="0"/>
              <a:t>Vaihtoehtoisia mittaustapoja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A71E5CF-89C4-440E-95BD-C6CDB96BA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69041"/>
            <a:ext cx="8229600" cy="3957121"/>
          </a:xfrm>
        </p:spPr>
        <p:txBody>
          <a:bodyPr/>
          <a:lstStyle/>
          <a:p>
            <a:r>
              <a:rPr lang="fi-FI" dirty="0"/>
              <a:t>Uudet mittaustavat pyrkivät huomioimaan muun muassa ihmisten terveyden, eliniän, lukutaidon, koulutuksen ja asuinolot</a:t>
            </a:r>
          </a:p>
          <a:p>
            <a:r>
              <a:rPr lang="fi-FI" dirty="0"/>
              <a:t>YK:n Inhimillisen kehityksen indeksi = HDI </a:t>
            </a:r>
          </a:p>
          <a:p>
            <a:r>
              <a:rPr lang="fi-FI" dirty="0"/>
              <a:t>Aidon kehityksen mittari = GPI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BAA51B2-FBB1-4747-8D36-6F1A767BF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 Pääluvun nimi</a:t>
            </a:r>
          </a:p>
        </p:txBody>
      </p:sp>
    </p:spTree>
    <p:extLst>
      <p:ext uri="{BB962C8B-B14F-4D97-AF65-F5344CB8AC3E}">
        <p14:creationId xmlns:p14="http://schemas.microsoft.com/office/powerpoint/2010/main" val="1811525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6C4A4C-0E86-4FC5-AF40-AAE145728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C3D8FE-39A4-4D26-9034-CDDCE4794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sz="2400" dirty="0"/>
              <a:t>Tee tehtävät oman oppimisesi tueksi. Tällä kertaa niitä ei tarvitse minulle kuitenkaan palauttaa</a:t>
            </a:r>
          </a:p>
          <a:p>
            <a:r>
              <a:rPr lang="fi-FI" sz="2400" dirty="0"/>
              <a:t>Huom! Asia on tärkeää eli varmista, että ymmärrät kaiken sisällön</a:t>
            </a:r>
          </a:p>
          <a:p>
            <a:pPr marL="0" indent="0">
              <a:buNone/>
            </a:pPr>
            <a:endParaRPr lang="fi-FI" sz="2400" dirty="0"/>
          </a:p>
          <a:p>
            <a:pPr marL="457200" indent="-457200">
              <a:buFont typeface="+mj-lt"/>
              <a:buAutoNum type="arabicPeriod"/>
            </a:pPr>
            <a:r>
              <a:rPr lang="fi-FI" sz="2400" dirty="0"/>
              <a:t>Miksi on tärkeää tehdä ennusteita kansantalouden kehityksen suhteen?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/>
              <a:t>Millaisia ongelmia kansantaloudelle voi seurata, jos, huoltotase kertoo investointien vähentyneen tai viennin arvo laskee?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/>
              <a:t>Jos huoltotase heikkenee, kuinka tilanteeseen voidaan vaikuttaa erilaisilla toimenpiteillä?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/>
              <a:t>Selitä käsitteet huoltotase, kokonaistarjonta, kokonaiskysyntä ja BKT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/>
              <a:t>Mitkä ovat BKT:n haasteita?</a:t>
            </a:r>
          </a:p>
          <a:p>
            <a:pPr marL="457200" indent="-457200">
              <a:buFont typeface="+mj-lt"/>
              <a:buAutoNum type="arabicPeriod"/>
            </a:pPr>
            <a:endParaRPr lang="fi-FI" sz="24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2AD1A6D-8FB2-4EBD-AF09-E6B150DF7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 Pääluvun nimi</a:t>
            </a:r>
          </a:p>
        </p:txBody>
      </p:sp>
    </p:spTree>
    <p:extLst>
      <p:ext uri="{BB962C8B-B14F-4D97-AF65-F5344CB8AC3E}">
        <p14:creationId xmlns:p14="http://schemas.microsoft.com/office/powerpoint/2010/main" val="665362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57200" y="566586"/>
            <a:ext cx="8229600" cy="1781197"/>
          </a:xfrm>
        </p:spPr>
        <p:txBody>
          <a:bodyPr>
            <a:normAutofit fontScale="90000"/>
          </a:bodyPr>
          <a:lstStyle/>
          <a:p>
            <a:r>
              <a:rPr lang="fi-FI" dirty="0"/>
              <a:t>Kansantalous</a:t>
            </a: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sz="2000" dirty="0">
                <a:latin typeface="Arial" panose="020B0604020202020204" pitchFamily="34" charset="0"/>
                <a:cs typeface="Arial" panose="020B0604020202020204" pitchFamily="34" charset="0"/>
              </a:rPr>
              <a:t>= yhden valtion taloudellisen toiminnan muodostama kokonaisuus.</a:t>
            </a:r>
            <a:br>
              <a:rPr lang="fi-FI" altLang="fi-FI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i-FI" altLang="fi-FI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sz="2800" dirty="0">
                <a:latin typeface="Arial" panose="020B0604020202020204" pitchFamily="34" charset="0"/>
                <a:cs typeface="Arial" panose="020B0604020202020204" pitchFamily="34" charset="0"/>
              </a:rPr>
              <a:t>Kansantalouden eri toimijat ovat sidoksissa toisiinsa:</a:t>
            </a:r>
            <a:endParaRPr lang="fi-FI" sz="2800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1"/>
          </p:nvPr>
        </p:nvGraphicFramePr>
        <p:xfrm>
          <a:off x="721691" y="2743200"/>
          <a:ext cx="8229600" cy="3613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I:\uudet opematskut kahi 1\KAHI kynä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1691" y="418950"/>
            <a:ext cx="719137" cy="719137"/>
          </a:xfrm>
          <a:prstGeom prst="rect">
            <a:avLst/>
          </a:prstGeom>
          <a:noFill/>
        </p:spPr>
      </p:pic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I Suomi talouden maailmassa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0B80AF-4188-43FC-928C-3BA1E66C5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Kansantalous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7A82A7E-4C8E-48CE-B7F8-54DE58558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2300" b="1" dirty="0"/>
              <a:t>= yhden maan talous (koostuu kotitalouksista, valtiosta, kunnista, yrityksistä ja rahoituslaitoksista)</a:t>
            </a:r>
          </a:p>
          <a:p>
            <a:pPr marL="0" indent="0">
              <a:buNone/>
            </a:pPr>
            <a:endParaRPr lang="fi-FI" sz="2300" dirty="0"/>
          </a:p>
          <a:p>
            <a:r>
              <a:rPr lang="fi-FI" sz="2400" dirty="0"/>
              <a:t>Voidaan jakaa tuotanto- ja kulutussektoriin</a:t>
            </a:r>
          </a:p>
          <a:p>
            <a:r>
              <a:rPr lang="fi-FI" sz="2400" u="sng" dirty="0"/>
              <a:t>Tuotantosektori</a:t>
            </a:r>
            <a:r>
              <a:rPr lang="fi-FI" sz="2400" dirty="0"/>
              <a:t> tuottaa hyödykkeitä (tuottajina yritykset ja julkinen sektori eli valtio ja kunnat)</a:t>
            </a:r>
          </a:p>
          <a:p>
            <a:r>
              <a:rPr lang="fi-FI" sz="2400" u="sng" dirty="0"/>
              <a:t>Kulutussektorin</a:t>
            </a:r>
            <a:r>
              <a:rPr lang="fi-FI" sz="2400" dirty="0"/>
              <a:t> muodostavat ne, jotka ostavat markkinoille tuotettuja hyödykkeitä (kuluttajina kotitaloudet, valtio ja kunnat)</a:t>
            </a:r>
          </a:p>
          <a:p>
            <a:r>
              <a:rPr lang="fi-FI" sz="2400" dirty="0"/>
              <a:t>Forumissa kuva kansantalouden kiertokulusta sivulla 24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3647A5D-B87F-412D-AE8B-02FD4E3DF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 Pääluvun nimi</a:t>
            </a:r>
          </a:p>
        </p:txBody>
      </p:sp>
    </p:spTree>
    <p:extLst>
      <p:ext uri="{BB962C8B-B14F-4D97-AF65-F5344CB8AC3E}">
        <p14:creationId xmlns:p14="http://schemas.microsoft.com/office/powerpoint/2010/main" val="1213386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fi-FI" dirty="0"/>
              <a:t>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386746"/>
            <a:ext cx="8229600" cy="4717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i-FI" b="1" dirty="0"/>
              <a:t>Mistä näkökulmasta taloustiedettä tarkastelee</a:t>
            </a:r>
          </a:p>
          <a:p>
            <a:pPr marL="514350" indent="-514350">
              <a:buAutoNum type="alphaLcParenR"/>
            </a:pPr>
            <a:r>
              <a:rPr lang="fi-FI" b="1" dirty="0"/>
              <a:t>mikrotalous</a:t>
            </a:r>
          </a:p>
          <a:p>
            <a:r>
              <a:rPr lang="fi-FI" dirty="0"/>
              <a:t>yritysten ja yksittäisten kotitalouksien näkökulmasta</a:t>
            </a:r>
          </a:p>
          <a:p>
            <a:pPr marL="0" indent="0">
              <a:buNone/>
            </a:pPr>
            <a:r>
              <a:rPr lang="fi-FI" b="1" dirty="0"/>
              <a:t>b) makrotalous</a:t>
            </a:r>
          </a:p>
          <a:p>
            <a:r>
              <a:rPr lang="fi-FI" dirty="0"/>
              <a:t>koko kansantalouden näkökulmasta eli edellisten lisäksi mukana on myös julkinen talous</a:t>
            </a:r>
          </a:p>
          <a:p>
            <a:pPr>
              <a:buNone/>
            </a:pPr>
            <a:endParaRPr lang="fi-FI" b="1" dirty="0"/>
          </a:p>
        </p:txBody>
      </p:sp>
      <p:pic>
        <p:nvPicPr>
          <p:cNvPr id="6146" name="Picture 2" descr="I:\uudet opematskut kahi 1\KAHI kysymy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84853"/>
            <a:ext cx="719137" cy="719137"/>
          </a:xfrm>
          <a:prstGeom prst="rect">
            <a:avLst/>
          </a:prstGeom>
          <a:noFill/>
        </p:spPr>
      </p:pic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I Suomi talouden maailmassa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      Kansantalouden kiertokulku sektoreittain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Eri sektorit hyötyvät toisistaan</a:t>
            </a:r>
          </a:p>
          <a:p>
            <a:r>
              <a:rPr lang="fi-FI" dirty="0"/>
              <a:t>Yhden sektorin ajautuminen vaikeuksiin heijastuu koko kansatalouteen</a:t>
            </a:r>
          </a:p>
          <a:p>
            <a:r>
              <a:rPr lang="fi-FI" dirty="0"/>
              <a:t>Kansantalouden kiertokulun tasapainoa muuttavat säästäminen ja investoinnit</a:t>
            </a:r>
          </a:p>
          <a:p>
            <a:endParaRPr lang="fi-FI" dirty="0">
              <a:solidFill>
                <a:srgbClr val="FF0000"/>
              </a:solidFill>
            </a:endParaRPr>
          </a:p>
          <a:p>
            <a:endParaRPr lang="fi-FI" dirty="0">
              <a:solidFill>
                <a:srgbClr val="FF0000"/>
              </a:solidFill>
            </a:endParaRPr>
          </a:p>
          <a:p>
            <a:endParaRPr lang="fi-FI" dirty="0">
              <a:solidFill>
                <a:srgbClr val="FF0000"/>
              </a:solidFill>
            </a:endParaRPr>
          </a:p>
          <a:p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7" name="Sisällön paikkamerkki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i-FI" dirty="0"/>
              <a:t>   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I Suomi talouden maailmassa</a:t>
            </a:r>
          </a:p>
        </p:txBody>
      </p:sp>
      <p:pic>
        <p:nvPicPr>
          <p:cNvPr id="3075" name="Picture 3" descr="I:\uudet opematskut kahi 1\KAHI tuntitehtävä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660" y="164757"/>
            <a:ext cx="965200" cy="965200"/>
          </a:xfrm>
          <a:prstGeom prst="rect">
            <a:avLst/>
          </a:prstGeom>
          <a:noFill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07201" y="2632608"/>
            <a:ext cx="4079599" cy="2230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36816C5F-1C7B-40F8-8D14-0B3AD5596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3377"/>
            <a:ext cx="8229600" cy="2115879"/>
          </a:xfrm>
        </p:spPr>
        <p:txBody>
          <a:bodyPr/>
          <a:lstStyle/>
          <a:p>
            <a:r>
              <a:rPr lang="fi-FI" b="1" dirty="0"/>
              <a:t>OSA 2: Kansantalouden mittaaminen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0524879B-E987-495B-B141-A8185763B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772" y="2998381"/>
            <a:ext cx="8304028" cy="3127782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5F2FB0C-2606-4093-A39C-A5BEF96E3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 Pääluvun nimi</a:t>
            </a:r>
          </a:p>
        </p:txBody>
      </p:sp>
    </p:spTree>
    <p:extLst>
      <p:ext uri="{BB962C8B-B14F-4D97-AF65-F5344CB8AC3E}">
        <p14:creationId xmlns:p14="http://schemas.microsoft.com/office/powerpoint/2010/main" val="3050882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E471D7-54F0-4954-9D41-CA64CFEE9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/>
              <a:t>Ennusteet taloudessa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159EF93-0833-4A83-8380-F04F22A98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31088"/>
            <a:ext cx="8229600" cy="4595076"/>
          </a:xfrm>
        </p:spPr>
        <p:txBody>
          <a:bodyPr>
            <a:normAutofit fontScale="92500" lnSpcReduction="10000"/>
          </a:bodyPr>
          <a:lstStyle/>
          <a:p>
            <a:r>
              <a:rPr lang="fi-FI" sz="2800" dirty="0"/>
              <a:t>Talous on jatkuvassa muutoksessa</a:t>
            </a:r>
          </a:p>
          <a:p>
            <a:pPr marL="0" indent="0">
              <a:buNone/>
            </a:pPr>
            <a:r>
              <a:rPr lang="fi-FI" sz="2800" dirty="0">
                <a:sym typeface="Wingdings" panose="05000000000000000000" pitchFamily="2" charset="2"/>
              </a:rPr>
              <a:t>     muutokset voivat olla nopeita ja</a:t>
            </a:r>
          </a:p>
          <a:p>
            <a:pPr marL="0" indent="0">
              <a:buNone/>
            </a:pPr>
            <a:r>
              <a:rPr lang="fi-FI" sz="2800" dirty="0">
                <a:sym typeface="Wingdings" panose="05000000000000000000" pitchFamily="2" charset="2"/>
              </a:rPr>
              <a:t>       niiden ennustaminen vaikeaa (</a:t>
            </a:r>
            <a:r>
              <a:rPr lang="fi-FI" sz="2800" dirty="0" err="1">
                <a:sym typeface="Wingdings" panose="05000000000000000000" pitchFamily="2" charset="2"/>
              </a:rPr>
              <a:t>esim.koronavirus</a:t>
            </a:r>
            <a:r>
              <a:rPr lang="fi-FI" sz="2800" dirty="0">
                <a:sym typeface="Wingdings" panose="05000000000000000000" pitchFamily="2" charset="2"/>
              </a:rPr>
              <a:t>)</a:t>
            </a:r>
          </a:p>
          <a:p>
            <a:r>
              <a:rPr lang="fi-FI" sz="2800" dirty="0">
                <a:sym typeface="Wingdings" panose="05000000000000000000" pitchFamily="2" charset="2"/>
              </a:rPr>
              <a:t>Päättäjät tarvitsevat ennusteita, jotta</a:t>
            </a:r>
          </a:p>
          <a:p>
            <a:pPr marL="0" indent="0">
              <a:buNone/>
            </a:pPr>
            <a:r>
              <a:rPr lang="fi-FI" sz="2800" dirty="0">
                <a:sym typeface="Wingdings" panose="05000000000000000000" pitchFamily="2" charset="2"/>
              </a:rPr>
              <a:t>    osaavat varautua tulevaisuuden muutoksiin</a:t>
            </a:r>
          </a:p>
          <a:p>
            <a:pPr marL="0" indent="0">
              <a:buNone/>
            </a:pPr>
            <a:r>
              <a:rPr lang="fi-FI" sz="2800" dirty="0">
                <a:sym typeface="Wingdings" panose="05000000000000000000" pitchFamily="2" charset="2"/>
              </a:rPr>
              <a:t>    ja suunnata resursseja oikein</a:t>
            </a:r>
          </a:p>
          <a:p>
            <a:r>
              <a:rPr lang="fi-FI" sz="2800" dirty="0">
                <a:sym typeface="Wingdings" panose="05000000000000000000" pitchFamily="2" charset="2"/>
              </a:rPr>
              <a:t>Ennustamisessa apuna tilastoja ja barometrejä (esim. Tilastokeskuksen kuluttajabarometri)</a:t>
            </a:r>
          </a:p>
          <a:p>
            <a:r>
              <a:rPr lang="fi-FI" sz="2800" dirty="0">
                <a:sym typeface="Wingdings" panose="05000000000000000000" pitchFamily="2" charset="2"/>
              </a:rPr>
              <a:t>Esimerkiksi valtiovarainministeriö seuraa talouden</a:t>
            </a:r>
          </a:p>
          <a:p>
            <a:pPr marL="0" indent="0">
              <a:buNone/>
            </a:pPr>
            <a:r>
              <a:rPr lang="fi-FI" sz="2800" dirty="0"/>
              <a:t>    kehitystä neljännesvuoden jaksoissa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5551209-C4EF-4BC2-B3E0-4902D9DC0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 Pääluvun nimi</a:t>
            </a:r>
          </a:p>
        </p:txBody>
      </p:sp>
    </p:spTree>
    <p:extLst>
      <p:ext uri="{BB962C8B-B14F-4D97-AF65-F5344CB8AC3E}">
        <p14:creationId xmlns:p14="http://schemas.microsoft.com/office/powerpoint/2010/main" val="3284638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7A75E6A-5E69-4367-A2A7-7356B2709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3768"/>
            <a:ext cx="8229600" cy="1371598"/>
          </a:xfrm>
        </p:spPr>
        <p:txBody>
          <a:bodyPr>
            <a:normAutofit/>
          </a:bodyPr>
          <a:lstStyle/>
          <a:p>
            <a:r>
              <a:rPr lang="fi-FI" sz="4000" dirty="0"/>
              <a:t>Kuinka kansantaloutta seurataan?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A314D0C-EF50-403A-9734-A52415C0C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284" y="2275366"/>
            <a:ext cx="8537944" cy="385079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i-FI" b="1" dirty="0"/>
              <a:t>1. Huoltotase = kuvaa kansantalouden rakennetta</a:t>
            </a:r>
          </a:p>
          <a:p>
            <a:pPr marL="0" indent="0">
              <a:buNone/>
            </a:pPr>
            <a:endParaRPr lang="fi-FI" b="1" dirty="0"/>
          </a:p>
          <a:p>
            <a:r>
              <a:rPr lang="fi-FI" sz="3000" dirty="0"/>
              <a:t>Koostuu kokonaistarjonnasta- ja kysynnästä</a:t>
            </a:r>
          </a:p>
          <a:p>
            <a:r>
              <a:rPr lang="fi-FI" sz="3000" u="sng" dirty="0"/>
              <a:t>Kokonaistarjonta</a:t>
            </a:r>
            <a:r>
              <a:rPr lang="fi-FI" sz="3000" dirty="0"/>
              <a:t> kertoo, mistä kansantaloudessa käytetyt hyödykkeet ovat peräisin (bruttokansantuote ja tuonti)</a:t>
            </a:r>
          </a:p>
          <a:p>
            <a:r>
              <a:rPr lang="fi-FI" sz="3000" u="sng" dirty="0"/>
              <a:t>Kokonaiskysyntä</a:t>
            </a:r>
            <a:r>
              <a:rPr lang="fi-FI" sz="3000" dirty="0"/>
              <a:t> kertoo, mihin hyödykkeet ovat käytetty/mihin päätyneet (vienti, kulutus, investoinnit ja varastojen muutokset)</a:t>
            </a:r>
          </a:p>
          <a:p>
            <a:endParaRPr lang="fi-FI" sz="2800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C2B5615-3584-4833-9111-B20996CD8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 Pääluvun nimi</a:t>
            </a:r>
          </a:p>
        </p:txBody>
      </p:sp>
    </p:spTree>
    <p:extLst>
      <p:ext uri="{BB962C8B-B14F-4D97-AF65-F5344CB8AC3E}">
        <p14:creationId xmlns:p14="http://schemas.microsoft.com/office/powerpoint/2010/main" val="2663333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82A060-803D-4433-9EA5-7F0E8DD0D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460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09B7ECA-3A01-411F-8E69-D1E577B7D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9850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b="1" dirty="0"/>
              <a:t>2. Bruttokansantuote eli BKT = kansantaloudessa (yleensä 1v aikana) tuotettujen tavaroiden ja palveluiden kokonaismäärä rahamääräisesti laskettuna </a:t>
            </a:r>
          </a:p>
          <a:p>
            <a:r>
              <a:rPr lang="fi-FI" dirty="0"/>
              <a:t>Arvoon lasketaan vain lopputuotteet (leipä on lopputuote, jonka valmistamiseen käytetään jauhoja ja vettä)</a:t>
            </a:r>
          </a:p>
          <a:p>
            <a:r>
              <a:rPr lang="fi-FI" dirty="0"/>
              <a:t>BKT:n kehitystä mitataan usein maakohtaisesti tai vertaillaan muiden maiden välillä </a:t>
            </a:r>
          </a:p>
          <a:p>
            <a:pPr marL="0" indent="0">
              <a:buNone/>
            </a:pPr>
            <a:r>
              <a:rPr lang="fi-FI" b="1" dirty="0"/>
              <a:t>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D3A7709-0DF4-496A-8582-74A15738F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 Pääluvun nimi</a:t>
            </a:r>
          </a:p>
        </p:txBody>
      </p:sp>
    </p:spTree>
    <p:extLst>
      <p:ext uri="{BB962C8B-B14F-4D97-AF65-F5344CB8AC3E}">
        <p14:creationId xmlns:p14="http://schemas.microsoft.com/office/powerpoint/2010/main" val="1442445844"/>
      </p:ext>
    </p:extLst>
  </p:cSld>
  <p:clrMapOvr>
    <a:masterClrMapping/>
  </p:clrMapOvr>
</p:sld>
</file>

<file path=ppt/theme/theme1.xml><?xml version="1.0" encoding="utf-8"?>
<a:theme xmlns:a="http://schemas.openxmlformats.org/drawingml/2006/main" name="Kan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2453</TotalTime>
  <Words>598</Words>
  <Application>Microsoft Office PowerPoint</Application>
  <PresentationFormat>Näytössä katseltava diaesitys (4:3)</PresentationFormat>
  <Paragraphs>104</Paragraphs>
  <Slides>14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8" baseType="lpstr">
      <vt:lpstr>Arial</vt:lpstr>
      <vt:lpstr>Arial Narrow</vt:lpstr>
      <vt:lpstr>Calibri</vt:lpstr>
      <vt:lpstr>Kanta</vt:lpstr>
      <vt:lpstr> OSA 1: Yksilö ja kansantalous</vt:lpstr>
      <vt:lpstr>Kansantalous  = yhden valtion taloudellisen toiminnan muodostama kokonaisuus.  Kansantalouden eri toimijat ovat sidoksissa toisiinsa:</vt:lpstr>
      <vt:lpstr>Kansantalous</vt:lpstr>
      <vt:lpstr> </vt:lpstr>
      <vt:lpstr>      Kansantalouden kiertokulku sektoreittain</vt:lpstr>
      <vt:lpstr>OSA 2: Kansantalouden mittaaminen</vt:lpstr>
      <vt:lpstr>Ennusteet taloudessa</vt:lpstr>
      <vt:lpstr>Kuinka kansantaloutta seurataan?</vt:lpstr>
      <vt:lpstr>PowerPoint-esitys</vt:lpstr>
      <vt:lpstr>PowerPoint-esitys</vt:lpstr>
      <vt:lpstr>BKT</vt:lpstr>
      <vt:lpstr>BKT</vt:lpstr>
      <vt:lpstr>Vaihtoehtoisia mittaustapoja</vt:lpstr>
      <vt:lpstr>Tehtäviä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Yhteiskunta ja valtio</dc:title>
  <dc:creator>Vuokko Aromaa</dc:creator>
  <cp:lastModifiedBy>Fanni Tainio</cp:lastModifiedBy>
  <cp:revision>210</cp:revision>
  <dcterms:created xsi:type="dcterms:W3CDTF">2016-04-03T08:00:39Z</dcterms:created>
  <dcterms:modified xsi:type="dcterms:W3CDTF">2020-04-03T12:58:50Z</dcterms:modified>
</cp:coreProperties>
</file>