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2"/>
  </p:notesMasterIdLst>
  <p:sldIdLst>
    <p:sldId id="256" r:id="rId2"/>
    <p:sldId id="257" r:id="rId3"/>
    <p:sldId id="260" r:id="rId4"/>
    <p:sldId id="259" r:id="rId5"/>
    <p:sldId id="264" r:id="rId6"/>
    <p:sldId id="258" r:id="rId7"/>
    <p:sldId id="261" r:id="rId8"/>
    <p:sldId id="265"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FF7CA7-D817-4627-9D46-BFCF947FA459}"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en-US"/>
        </a:p>
      </dgm:t>
    </dgm:pt>
    <dgm:pt modelId="{BF66A081-8BCD-4817-BE6E-DA951C976678}">
      <dgm:prSet custT="1"/>
      <dgm:spPr/>
      <dgm:t>
        <a:bodyPr/>
        <a:lstStyle/>
        <a:p>
          <a:r>
            <a:rPr lang="fi-FI" sz="1600" dirty="0"/>
            <a:t>On normaalia, että rahoitusmarkkinat ajautuvat aika ajoin kriiseihin</a:t>
          </a:r>
          <a:endParaRPr lang="en-US" sz="1600" dirty="0"/>
        </a:p>
      </dgm:t>
    </dgm:pt>
    <dgm:pt modelId="{2644820A-0482-4FF3-A635-3EEDE50050CD}" type="parTrans" cxnId="{5ABAB1D6-5F0B-45AC-BDFA-C4BD1B4BCC5A}">
      <dgm:prSet/>
      <dgm:spPr/>
      <dgm:t>
        <a:bodyPr/>
        <a:lstStyle/>
        <a:p>
          <a:endParaRPr lang="en-US"/>
        </a:p>
      </dgm:t>
    </dgm:pt>
    <dgm:pt modelId="{40F8401F-C56C-4E19-B72D-7647E3E6FBFF}" type="sibTrans" cxnId="{5ABAB1D6-5F0B-45AC-BDFA-C4BD1B4BCC5A}">
      <dgm:prSet/>
      <dgm:spPr/>
      <dgm:t>
        <a:bodyPr/>
        <a:lstStyle/>
        <a:p>
          <a:endParaRPr lang="en-US"/>
        </a:p>
      </dgm:t>
    </dgm:pt>
    <dgm:pt modelId="{0418576B-1BC1-4562-9D01-C34625991330}">
      <dgm:prSet custT="1"/>
      <dgm:spPr/>
      <dgm:t>
        <a:bodyPr/>
        <a:lstStyle/>
        <a:p>
          <a:r>
            <a:rPr lang="fi-FI" sz="1400" dirty="0"/>
            <a:t>Kriisit ja rauhalliset taloudellisen kehityksen jaksot vuorottelevat</a:t>
          </a:r>
          <a:endParaRPr lang="en-US" sz="1400" dirty="0"/>
        </a:p>
      </dgm:t>
    </dgm:pt>
    <dgm:pt modelId="{D40444D9-27C2-4C5D-A38B-7FAC25BC5C61}" type="parTrans" cxnId="{DC4BE472-E757-4BB0-A198-07FC4FB73DE4}">
      <dgm:prSet/>
      <dgm:spPr/>
      <dgm:t>
        <a:bodyPr/>
        <a:lstStyle/>
        <a:p>
          <a:endParaRPr lang="en-US"/>
        </a:p>
      </dgm:t>
    </dgm:pt>
    <dgm:pt modelId="{F33BBFEB-0D45-4BA7-BF1B-B68CE51BB929}" type="sibTrans" cxnId="{DC4BE472-E757-4BB0-A198-07FC4FB73DE4}">
      <dgm:prSet/>
      <dgm:spPr/>
      <dgm:t>
        <a:bodyPr/>
        <a:lstStyle/>
        <a:p>
          <a:endParaRPr lang="en-US"/>
        </a:p>
      </dgm:t>
    </dgm:pt>
    <dgm:pt modelId="{626F30FA-AA2D-4304-800D-A86AA6F21082}">
      <dgm:prSet custT="1"/>
      <dgm:spPr/>
      <dgm:t>
        <a:bodyPr/>
        <a:lstStyle/>
        <a:p>
          <a:r>
            <a:rPr lang="fi-FI" sz="1400" dirty="0"/>
            <a:t>Useimmiten rahoituskriisit johtuvat seuraavista syistä: </a:t>
          </a:r>
          <a:endParaRPr lang="en-US" sz="1400" dirty="0"/>
        </a:p>
      </dgm:t>
    </dgm:pt>
    <dgm:pt modelId="{25D9BA40-B51D-40D7-ADA2-705659769BE1}" type="parTrans" cxnId="{16203880-6C31-4F01-96D0-F4DAF31449FF}">
      <dgm:prSet/>
      <dgm:spPr/>
      <dgm:t>
        <a:bodyPr/>
        <a:lstStyle/>
        <a:p>
          <a:endParaRPr lang="en-US"/>
        </a:p>
      </dgm:t>
    </dgm:pt>
    <dgm:pt modelId="{2936111B-649A-417E-8FE9-4A063E8DCDFE}" type="sibTrans" cxnId="{16203880-6C31-4F01-96D0-F4DAF31449FF}">
      <dgm:prSet/>
      <dgm:spPr/>
      <dgm:t>
        <a:bodyPr/>
        <a:lstStyle/>
        <a:p>
          <a:endParaRPr lang="en-US"/>
        </a:p>
      </dgm:t>
    </dgm:pt>
    <dgm:pt modelId="{E945BBAB-6AB0-42C5-A490-BBF6EC419383}">
      <dgm:prSet custT="1"/>
      <dgm:spPr/>
      <dgm:t>
        <a:bodyPr/>
        <a:lstStyle/>
        <a:p>
          <a:r>
            <a:rPr lang="fi-FI" sz="1600" b="0" dirty="0"/>
            <a:t>Liiallinen velkaantuminen</a:t>
          </a:r>
          <a:endParaRPr lang="en-US" sz="1600" b="0" dirty="0"/>
        </a:p>
      </dgm:t>
    </dgm:pt>
    <dgm:pt modelId="{8D7C62C0-D1B1-4786-A53A-6C59C5DED82B}" type="parTrans" cxnId="{C7439B74-9D0B-4D6C-A2AE-464853AA9B07}">
      <dgm:prSet/>
      <dgm:spPr/>
      <dgm:t>
        <a:bodyPr/>
        <a:lstStyle/>
        <a:p>
          <a:endParaRPr lang="en-US"/>
        </a:p>
      </dgm:t>
    </dgm:pt>
    <dgm:pt modelId="{22B90E82-FE06-408B-8584-3C9F95BD9B59}" type="sibTrans" cxnId="{C7439B74-9D0B-4D6C-A2AE-464853AA9B07}">
      <dgm:prSet/>
      <dgm:spPr/>
      <dgm:t>
        <a:bodyPr/>
        <a:lstStyle/>
        <a:p>
          <a:endParaRPr lang="en-US"/>
        </a:p>
      </dgm:t>
    </dgm:pt>
    <dgm:pt modelId="{5459CEEF-685A-4D3E-80C6-BF53EA1C128E}">
      <dgm:prSet custT="1"/>
      <dgm:spPr/>
      <dgm:t>
        <a:bodyPr/>
        <a:lstStyle/>
        <a:p>
          <a:r>
            <a:rPr lang="fi-FI" sz="1600" b="0" dirty="0"/>
            <a:t>Varallisuushintakuplat esimerkiksi asuntomarkkinoilla</a:t>
          </a:r>
          <a:endParaRPr lang="en-US" sz="1600" b="0" dirty="0"/>
        </a:p>
      </dgm:t>
    </dgm:pt>
    <dgm:pt modelId="{3785BB72-9E89-4DF6-857E-D7844301D779}" type="parTrans" cxnId="{FF1B6C4B-4C68-442C-8A79-473FE4292CC4}">
      <dgm:prSet/>
      <dgm:spPr/>
      <dgm:t>
        <a:bodyPr/>
        <a:lstStyle/>
        <a:p>
          <a:endParaRPr lang="en-US"/>
        </a:p>
      </dgm:t>
    </dgm:pt>
    <dgm:pt modelId="{C86A7371-282F-4949-97A7-E2CF267725DE}" type="sibTrans" cxnId="{FF1B6C4B-4C68-442C-8A79-473FE4292CC4}">
      <dgm:prSet/>
      <dgm:spPr/>
      <dgm:t>
        <a:bodyPr/>
        <a:lstStyle/>
        <a:p>
          <a:endParaRPr lang="en-US"/>
        </a:p>
      </dgm:t>
    </dgm:pt>
    <dgm:pt modelId="{99FEBE18-F0C9-4B30-83B7-629630E33C7A}">
      <dgm:prSet custT="1"/>
      <dgm:spPr/>
      <dgm:t>
        <a:bodyPr/>
        <a:lstStyle/>
        <a:p>
          <a:r>
            <a:rPr lang="fi-FI" sz="1600" b="0" dirty="0"/>
            <a:t>Nousukauteen liittyvä vauhtisokeus </a:t>
          </a:r>
          <a:endParaRPr lang="en-US" sz="1600" b="0" dirty="0"/>
        </a:p>
      </dgm:t>
    </dgm:pt>
    <dgm:pt modelId="{CB569575-B2F7-4ACA-AA7F-02B920000960}" type="parTrans" cxnId="{35C12226-F2DF-4972-86A6-EDC22238885D}">
      <dgm:prSet/>
      <dgm:spPr/>
      <dgm:t>
        <a:bodyPr/>
        <a:lstStyle/>
        <a:p>
          <a:endParaRPr lang="en-US"/>
        </a:p>
      </dgm:t>
    </dgm:pt>
    <dgm:pt modelId="{CB7F4C79-550E-4260-8349-62A91C380FF8}" type="sibTrans" cxnId="{35C12226-F2DF-4972-86A6-EDC22238885D}">
      <dgm:prSet/>
      <dgm:spPr/>
      <dgm:t>
        <a:bodyPr/>
        <a:lstStyle/>
        <a:p>
          <a:endParaRPr lang="en-US"/>
        </a:p>
      </dgm:t>
    </dgm:pt>
    <dgm:pt modelId="{081CED21-E0B5-4E56-A8E9-9F5342D887D4}">
      <dgm:prSet custT="1"/>
      <dgm:spPr/>
      <dgm:t>
        <a:bodyPr/>
        <a:lstStyle/>
        <a:p>
          <a:pPr algn="ctr"/>
          <a:r>
            <a:rPr lang="fi-FI" sz="1400" dirty="0"/>
            <a:t>Näihin ongelmiin liittyy usein myös pankkien liiallinen luotonanto ja turvautuminen lyhytaikaiseen markkinoilta hankittuun rahoitukseen</a:t>
          </a:r>
          <a:endParaRPr lang="en-US" sz="1400" dirty="0"/>
        </a:p>
      </dgm:t>
    </dgm:pt>
    <dgm:pt modelId="{1D9A314F-D517-45EC-8FED-6CB1BC071687}" type="parTrans" cxnId="{256C60E6-9D75-40CA-8189-D1820B84AF8E}">
      <dgm:prSet/>
      <dgm:spPr/>
      <dgm:t>
        <a:bodyPr/>
        <a:lstStyle/>
        <a:p>
          <a:endParaRPr lang="en-US"/>
        </a:p>
      </dgm:t>
    </dgm:pt>
    <dgm:pt modelId="{9F0ED3E6-E3A9-46F3-9A3F-DA9AFEDB88CB}" type="sibTrans" cxnId="{256C60E6-9D75-40CA-8189-D1820B84AF8E}">
      <dgm:prSet/>
      <dgm:spPr/>
      <dgm:t>
        <a:bodyPr/>
        <a:lstStyle/>
        <a:p>
          <a:endParaRPr lang="en-US"/>
        </a:p>
      </dgm:t>
    </dgm:pt>
    <dgm:pt modelId="{BD75AEA8-9F4E-4267-9261-42C0F81B5F6F}" type="pres">
      <dgm:prSet presAssocID="{42FF7CA7-D817-4627-9D46-BFCF947FA459}" presName="linear" presStyleCnt="0">
        <dgm:presLayoutVars>
          <dgm:dir/>
          <dgm:animLvl val="lvl"/>
          <dgm:resizeHandles val="exact"/>
        </dgm:presLayoutVars>
      </dgm:prSet>
      <dgm:spPr/>
    </dgm:pt>
    <dgm:pt modelId="{3790B0AB-58C2-4147-AFB3-7A8DC5F41E58}" type="pres">
      <dgm:prSet presAssocID="{BF66A081-8BCD-4817-BE6E-DA951C976678}" presName="parentLin" presStyleCnt="0"/>
      <dgm:spPr/>
    </dgm:pt>
    <dgm:pt modelId="{AF139C7E-960A-45FF-8B94-8DCBEC061B4C}" type="pres">
      <dgm:prSet presAssocID="{BF66A081-8BCD-4817-BE6E-DA951C976678}" presName="parentLeftMargin" presStyleLbl="node1" presStyleIdx="0" presStyleCnt="4"/>
      <dgm:spPr/>
    </dgm:pt>
    <dgm:pt modelId="{22716B44-2462-4D8F-8D44-B879995C7F0C}" type="pres">
      <dgm:prSet presAssocID="{BF66A081-8BCD-4817-BE6E-DA951C976678}" presName="parentText" presStyleLbl="node1" presStyleIdx="0" presStyleCnt="4" custScaleX="100000" custScaleY="234182" custLinFactY="100000" custLinFactNeighborX="-46703" custLinFactNeighborY="168886">
        <dgm:presLayoutVars>
          <dgm:chMax val="0"/>
          <dgm:bulletEnabled val="1"/>
        </dgm:presLayoutVars>
      </dgm:prSet>
      <dgm:spPr/>
    </dgm:pt>
    <dgm:pt modelId="{75B388F0-1F04-4B1C-B313-446DB964EC1B}" type="pres">
      <dgm:prSet presAssocID="{BF66A081-8BCD-4817-BE6E-DA951C976678}" presName="negativeSpace" presStyleCnt="0"/>
      <dgm:spPr/>
    </dgm:pt>
    <dgm:pt modelId="{41AED6A9-D3B2-4FA8-B0E9-598AF677500F}" type="pres">
      <dgm:prSet presAssocID="{BF66A081-8BCD-4817-BE6E-DA951C976678}" presName="childText" presStyleLbl="conFgAcc1" presStyleIdx="0" presStyleCnt="4" custScaleX="75275" custScaleY="449618">
        <dgm:presLayoutVars>
          <dgm:bulletEnabled val="1"/>
        </dgm:presLayoutVars>
      </dgm:prSet>
      <dgm:spPr/>
    </dgm:pt>
    <dgm:pt modelId="{9EECE9A3-5C1B-44A6-8EC8-AB929472EFE8}" type="pres">
      <dgm:prSet presAssocID="{40F8401F-C56C-4E19-B72D-7647E3E6FBFF}" presName="spaceBetweenRectangles" presStyleCnt="0"/>
      <dgm:spPr/>
    </dgm:pt>
    <dgm:pt modelId="{C5E8AE19-7A33-4B69-AAE8-19A4B88C3CD1}" type="pres">
      <dgm:prSet presAssocID="{0418576B-1BC1-4562-9D01-C34625991330}" presName="parentLin" presStyleCnt="0"/>
      <dgm:spPr/>
    </dgm:pt>
    <dgm:pt modelId="{285C50B8-9FB5-4191-ABA4-42F5BA359407}" type="pres">
      <dgm:prSet presAssocID="{0418576B-1BC1-4562-9D01-C34625991330}" presName="parentLeftMargin" presStyleLbl="node1" presStyleIdx="0" presStyleCnt="4"/>
      <dgm:spPr/>
    </dgm:pt>
    <dgm:pt modelId="{5EDCA37F-A460-4DE4-8E22-1002C9DE850F}" type="pres">
      <dgm:prSet presAssocID="{0418576B-1BC1-4562-9D01-C34625991330}" presName="parentText" presStyleLbl="node1" presStyleIdx="1" presStyleCnt="4" custScaleX="108243" custScaleY="155139" custLinFactX="16225" custLinFactNeighborX="100000" custLinFactNeighborY="36044">
        <dgm:presLayoutVars>
          <dgm:chMax val="0"/>
          <dgm:bulletEnabled val="1"/>
        </dgm:presLayoutVars>
      </dgm:prSet>
      <dgm:spPr/>
    </dgm:pt>
    <dgm:pt modelId="{4120D333-D3F0-461D-8D73-00D26F29B162}" type="pres">
      <dgm:prSet presAssocID="{0418576B-1BC1-4562-9D01-C34625991330}" presName="negativeSpace" presStyleCnt="0"/>
      <dgm:spPr/>
    </dgm:pt>
    <dgm:pt modelId="{1856070F-13D1-4CB1-831B-7DD3E3D9443F}" type="pres">
      <dgm:prSet presAssocID="{0418576B-1BC1-4562-9D01-C34625991330}" presName="childText" presStyleLbl="conFgAcc1" presStyleIdx="1" presStyleCnt="4" custScaleY="258434">
        <dgm:presLayoutVars>
          <dgm:bulletEnabled val="1"/>
        </dgm:presLayoutVars>
      </dgm:prSet>
      <dgm:spPr/>
    </dgm:pt>
    <dgm:pt modelId="{CB257F7F-47A5-43D5-A632-3F211D48A000}" type="pres">
      <dgm:prSet presAssocID="{F33BBFEB-0D45-4BA7-BF1B-B68CE51BB929}" presName="spaceBetweenRectangles" presStyleCnt="0"/>
      <dgm:spPr/>
    </dgm:pt>
    <dgm:pt modelId="{F0D55CAF-430D-4E0A-97DF-9986A0E32C25}" type="pres">
      <dgm:prSet presAssocID="{626F30FA-AA2D-4304-800D-A86AA6F21082}" presName="parentLin" presStyleCnt="0"/>
      <dgm:spPr/>
    </dgm:pt>
    <dgm:pt modelId="{D2BD09A3-6817-4044-8EF1-AACE4402254D}" type="pres">
      <dgm:prSet presAssocID="{626F30FA-AA2D-4304-800D-A86AA6F21082}" presName="parentLeftMargin" presStyleLbl="node1" presStyleIdx="1" presStyleCnt="4"/>
      <dgm:spPr/>
    </dgm:pt>
    <dgm:pt modelId="{BDFD07FE-6BE1-42D8-9B6B-069F3937FB2D}" type="pres">
      <dgm:prSet presAssocID="{626F30FA-AA2D-4304-800D-A86AA6F21082}" presName="parentText" presStyleLbl="node1" presStyleIdx="2" presStyleCnt="4" custScaleX="102998" custScaleY="195996" custLinFactY="-31754" custLinFactNeighborX="-30220" custLinFactNeighborY="-100000">
        <dgm:presLayoutVars>
          <dgm:chMax val="0"/>
          <dgm:bulletEnabled val="1"/>
        </dgm:presLayoutVars>
      </dgm:prSet>
      <dgm:spPr/>
    </dgm:pt>
    <dgm:pt modelId="{F4346010-BDED-4B2D-8EE6-892D0977489F}" type="pres">
      <dgm:prSet presAssocID="{626F30FA-AA2D-4304-800D-A86AA6F21082}" presName="negativeSpace" presStyleCnt="0"/>
      <dgm:spPr/>
    </dgm:pt>
    <dgm:pt modelId="{7D3265A0-B789-492E-AB3B-BC7693A48250}" type="pres">
      <dgm:prSet presAssocID="{626F30FA-AA2D-4304-800D-A86AA6F21082}" presName="childText" presStyleLbl="conFgAcc1" presStyleIdx="2" presStyleCnt="4">
        <dgm:presLayoutVars>
          <dgm:bulletEnabled val="1"/>
        </dgm:presLayoutVars>
      </dgm:prSet>
      <dgm:spPr/>
    </dgm:pt>
    <dgm:pt modelId="{29E787E2-03B2-4C3B-A92D-2584E97BFE02}" type="pres">
      <dgm:prSet presAssocID="{2936111B-649A-417E-8FE9-4A063E8DCDFE}" presName="spaceBetweenRectangles" presStyleCnt="0"/>
      <dgm:spPr/>
    </dgm:pt>
    <dgm:pt modelId="{A9ADBC73-3930-4BBE-808A-0F0451069587}" type="pres">
      <dgm:prSet presAssocID="{081CED21-E0B5-4E56-A8E9-9F5342D887D4}" presName="parentLin" presStyleCnt="0"/>
      <dgm:spPr/>
    </dgm:pt>
    <dgm:pt modelId="{3789CEBB-B2AB-4203-90AD-F414F58383CE}" type="pres">
      <dgm:prSet presAssocID="{081CED21-E0B5-4E56-A8E9-9F5342D887D4}" presName="parentLeftMargin" presStyleLbl="node1" presStyleIdx="2" presStyleCnt="4"/>
      <dgm:spPr/>
    </dgm:pt>
    <dgm:pt modelId="{37FA230A-E2FC-4E56-9DEA-B64EA6183401}" type="pres">
      <dgm:prSet presAssocID="{081CED21-E0B5-4E56-A8E9-9F5342D887D4}" presName="parentText" presStyleLbl="node1" presStyleIdx="3" presStyleCnt="4" custScaleY="228261" custLinFactX="4757" custLinFactNeighborX="100000" custLinFactNeighborY="43022">
        <dgm:presLayoutVars>
          <dgm:chMax val="0"/>
          <dgm:bulletEnabled val="1"/>
        </dgm:presLayoutVars>
      </dgm:prSet>
      <dgm:spPr/>
    </dgm:pt>
    <dgm:pt modelId="{F31E9887-D05E-469B-A58A-45577D0ABD6C}" type="pres">
      <dgm:prSet presAssocID="{081CED21-E0B5-4E56-A8E9-9F5342D887D4}" presName="negativeSpace" presStyleCnt="0"/>
      <dgm:spPr/>
    </dgm:pt>
    <dgm:pt modelId="{CAEA6566-008D-4BB2-A785-F32855CB62AC}" type="pres">
      <dgm:prSet presAssocID="{081CED21-E0B5-4E56-A8E9-9F5342D887D4}" presName="childText" presStyleLbl="conFgAcc1" presStyleIdx="3" presStyleCnt="4" custLinFactY="-23323" custLinFactNeighborX="-962" custLinFactNeighborY="-100000">
        <dgm:presLayoutVars>
          <dgm:bulletEnabled val="1"/>
        </dgm:presLayoutVars>
      </dgm:prSet>
      <dgm:spPr/>
    </dgm:pt>
  </dgm:ptLst>
  <dgm:cxnLst>
    <dgm:cxn modelId="{849B4C04-AE6C-4931-8842-B34DB47BA33D}" type="presOf" srcId="{0418576B-1BC1-4562-9D01-C34625991330}" destId="{5EDCA37F-A460-4DE4-8E22-1002C9DE850F}" srcOrd="1" destOrd="0" presId="urn:microsoft.com/office/officeart/2005/8/layout/list1"/>
    <dgm:cxn modelId="{D6560E13-F2BF-4538-8E35-AB0D49D02343}" type="presOf" srcId="{626F30FA-AA2D-4304-800D-A86AA6F21082}" destId="{BDFD07FE-6BE1-42D8-9B6B-069F3937FB2D}" srcOrd="1" destOrd="0" presId="urn:microsoft.com/office/officeart/2005/8/layout/list1"/>
    <dgm:cxn modelId="{9802B718-0705-4495-AC84-1C25CACE9B9D}" type="presOf" srcId="{5459CEEF-685A-4D3E-80C6-BF53EA1C128E}" destId="{7D3265A0-B789-492E-AB3B-BC7693A48250}" srcOrd="0" destOrd="1" presId="urn:microsoft.com/office/officeart/2005/8/layout/list1"/>
    <dgm:cxn modelId="{35C12226-F2DF-4972-86A6-EDC22238885D}" srcId="{626F30FA-AA2D-4304-800D-A86AA6F21082}" destId="{99FEBE18-F0C9-4B30-83B7-629630E33C7A}" srcOrd="2" destOrd="0" parTransId="{CB569575-B2F7-4ACA-AA7F-02B920000960}" sibTransId="{CB7F4C79-550E-4260-8349-62A91C380FF8}"/>
    <dgm:cxn modelId="{FF7B3329-7CAF-421A-85FA-BE458F9AE10E}" type="presOf" srcId="{626F30FA-AA2D-4304-800D-A86AA6F21082}" destId="{D2BD09A3-6817-4044-8EF1-AACE4402254D}" srcOrd="0" destOrd="0" presId="urn:microsoft.com/office/officeart/2005/8/layout/list1"/>
    <dgm:cxn modelId="{B39E1B3A-89BE-4D32-B193-7D25FC3F9573}" type="presOf" srcId="{081CED21-E0B5-4E56-A8E9-9F5342D887D4}" destId="{3789CEBB-B2AB-4203-90AD-F414F58383CE}" srcOrd="0" destOrd="0" presId="urn:microsoft.com/office/officeart/2005/8/layout/list1"/>
    <dgm:cxn modelId="{FF1B6C4B-4C68-442C-8A79-473FE4292CC4}" srcId="{626F30FA-AA2D-4304-800D-A86AA6F21082}" destId="{5459CEEF-685A-4D3E-80C6-BF53EA1C128E}" srcOrd="1" destOrd="0" parTransId="{3785BB72-9E89-4DF6-857E-D7844301D779}" sibTransId="{C86A7371-282F-4949-97A7-E2CF267725DE}"/>
    <dgm:cxn modelId="{F2C33371-F00D-4416-89B1-A80A8F2F1D7D}" type="presOf" srcId="{99FEBE18-F0C9-4B30-83B7-629630E33C7A}" destId="{7D3265A0-B789-492E-AB3B-BC7693A48250}" srcOrd="0" destOrd="2" presId="urn:microsoft.com/office/officeart/2005/8/layout/list1"/>
    <dgm:cxn modelId="{DC4BE472-E757-4BB0-A198-07FC4FB73DE4}" srcId="{42FF7CA7-D817-4627-9D46-BFCF947FA459}" destId="{0418576B-1BC1-4562-9D01-C34625991330}" srcOrd="1" destOrd="0" parTransId="{D40444D9-27C2-4C5D-A38B-7FAC25BC5C61}" sibTransId="{F33BBFEB-0D45-4BA7-BF1B-B68CE51BB929}"/>
    <dgm:cxn modelId="{C7439B74-9D0B-4D6C-A2AE-464853AA9B07}" srcId="{626F30FA-AA2D-4304-800D-A86AA6F21082}" destId="{E945BBAB-6AB0-42C5-A490-BBF6EC419383}" srcOrd="0" destOrd="0" parTransId="{8D7C62C0-D1B1-4786-A53A-6C59C5DED82B}" sibTransId="{22B90E82-FE06-408B-8584-3C9F95BD9B59}"/>
    <dgm:cxn modelId="{16203880-6C31-4F01-96D0-F4DAF31449FF}" srcId="{42FF7CA7-D817-4627-9D46-BFCF947FA459}" destId="{626F30FA-AA2D-4304-800D-A86AA6F21082}" srcOrd="2" destOrd="0" parTransId="{25D9BA40-B51D-40D7-ADA2-705659769BE1}" sibTransId="{2936111B-649A-417E-8FE9-4A063E8DCDFE}"/>
    <dgm:cxn modelId="{F1A19D85-E829-4267-AACD-88DA912717D7}" type="presOf" srcId="{081CED21-E0B5-4E56-A8E9-9F5342D887D4}" destId="{37FA230A-E2FC-4E56-9DEA-B64EA6183401}" srcOrd="1" destOrd="0" presId="urn:microsoft.com/office/officeart/2005/8/layout/list1"/>
    <dgm:cxn modelId="{6CC95C87-4304-4A28-AF14-24008E609C74}" type="presOf" srcId="{E945BBAB-6AB0-42C5-A490-BBF6EC419383}" destId="{7D3265A0-B789-492E-AB3B-BC7693A48250}" srcOrd="0" destOrd="0" presId="urn:microsoft.com/office/officeart/2005/8/layout/list1"/>
    <dgm:cxn modelId="{0FD22A91-30EE-4116-BC7E-E76984E56F63}" type="presOf" srcId="{0418576B-1BC1-4562-9D01-C34625991330}" destId="{285C50B8-9FB5-4191-ABA4-42F5BA359407}" srcOrd="0" destOrd="0" presId="urn:microsoft.com/office/officeart/2005/8/layout/list1"/>
    <dgm:cxn modelId="{15841B97-4166-4504-A795-1F7586C1AA1A}" type="presOf" srcId="{42FF7CA7-D817-4627-9D46-BFCF947FA459}" destId="{BD75AEA8-9F4E-4267-9261-42C0F81B5F6F}" srcOrd="0" destOrd="0" presId="urn:microsoft.com/office/officeart/2005/8/layout/list1"/>
    <dgm:cxn modelId="{DB036DB5-3AAA-448A-8297-F059053C7558}" type="presOf" srcId="{BF66A081-8BCD-4817-BE6E-DA951C976678}" destId="{AF139C7E-960A-45FF-8B94-8DCBEC061B4C}" srcOrd="0" destOrd="0" presId="urn:microsoft.com/office/officeart/2005/8/layout/list1"/>
    <dgm:cxn modelId="{C47F58C4-3D2F-448E-9B9F-705D3738C852}" type="presOf" srcId="{BF66A081-8BCD-4817-BE6E-DA951C976678}" destId="{22716B44-2462-4D8F-8D44-B879995C7F0C}" srcOrd="1" destOrd="0" presId="urn:microsoft.com/office/officeart/2005/8/layout/list1"/>
    <dgm:cxn modelId="{5ABAB1D6-5F0B-45AC-BDFA-C4BD1B4BCC5A}" srcId="{42FF7CA7-D817-4627-9D46-BFCF947FA459}" destId="{BF66A081-8BCD-4817-BE6E-DA951C976678}" srcOrd="0" destOrd="0" parTransId="{2644820A-0482-4FF3-A635-3EEDE50050CD}" sibTransId="{40F8401F-C56C-4E19-B72D-7647E3E6FBFF}"/>
    <dgm:cxn modelId="{256C60E6-9D75-40CA-8189-D1820B84AF8E}" srcId="{42FF7CA7-D817-4627-9D46-BFCF947FA459}" destId="{081CED21-E0B5-4E56-A8E9-9F5342D887D4}" srcOrd="3" destOrd="0" parTransId="{1D9A314F-D517-45EC-8FED-6CB1BC071687}" sibTransId="{9F0ED3E6-E3A9-46F3-9A3F-DA9AFEDB88CB}"/>
    <dgm:cxn modelId="{FB355728-0EDC-4A78-8D1E-8B0C052223EE}" type="presParOf" srcId="{BD75AEA8-9F4E-4267-9261-42C0F81B5F6F}" destId="{3790B0AB-58C2-4147-AFB3-7A8DC5F41E58}" srcOrd="0" destOrd="0" presId="urn:microsoft.com/office/officeart/2005/8/layout/list1"/>
    <dgm:cxn modelId="{D83DBAAC-1A3D-49CC-8931-77ED64E69214}" type="presParOf" srcId="{3790B0AB-58C2-4147-AFB3-7A8DC5F41E58}" destId="{AF139C7E-960A-45FF-8B94-8DCBEC061B4C}" srcOrd="0" destOrd="0" presId="urn:microsoft.com/office/officeart/2005/8/layout/list1"/>
    <dgm:cxn modelId="{F10571CF-9F62-4173-A718-205498D05C8B}" type="presParOf" srcId="{3790B0AB-58C2-4147-AFB3-7A8DC5F41E58}" destId="{22716B44-2462-4D8F-8D44-B879995C7F0C}" srcOrd="1" destOrd="0" presId="urn:microsoft.com/office/officeart/2005/8/layout/list1"/>
    <dgm:cxn modelId="{375EFB0B-AF7B-405D-9FEB-8FF4D88127AF}" type="presParOf" srcId="{BD75AEA8-9F4E-4267-9261-42C0F81B5F6F}" destId="{75B388F0-1F04-4B1C-B313-446DB964EC1B}" srcOrd="1" destOrd="0" presId="urn:microsoft.com/office/officeart/2005/8/layout/list1"/>
    <dgm:cxn modelId="{7FDEAC91-BCDC-47EF-8D21-C80B960B4975}" type="presParOf" srcId="{BD75AEA8-9F4E-4267-9261-42C0F81B5F6F}" destId="{41AED6A9-D3B2-4FA8-B0E9-598AF677500F}" srcOrd="2" destOrd="0" presId="urn:microsoft.com/office/officeart/2005/8/layout/list1"/>
    <dgm:cxn modelId="{6ECEDBC0-F4D8-4A0D-BCE4-A075BB5D3CFC}" type="presParOf" srcId="{BD75AEA8-9F4E-4267-9261-42C0F81B5F6F}" destId="{9EECE9A3-5C1B-44A6-8EC8-AB929472EFE8}" srcOrd="3" destOrd="0" presId="urn:microsoft.com/office/officeart/2005/8/layout/list1"/>
    <dgm:cxn modelId="{0D556D13-7759-49BF-B87B-8326A8172133}" type="presParOf" srcId="{BD75AEA8-9F4E-4267-9261-42C0F81B5F6F}" destId="{C5E8AE19-7A33-4B69-AAE8-19A4B88C3CD1}" srcOrd="4" destOrd="0" presId="urn:microsoft.com/office/officeart/2005/8/layout/list1"/>
    <dgm:cxn modelId="{9DF06087-8275-41E2-B4DF-2BC084D0ED8D}" type="presParOf" srcId="{C5E8AE19-7A33-4B69-AAE8-19A4B88C3CD1}" destId="{285C50B8-9FB5-4191-ABA4-42F5BA359407}" srcOrd="0" destOrd="0" presId="urn:microsoft.com/office/officeart/2005/8/layout/list1"/>
    <dgm:cxn modelId="{853FFA35-6F61-448A-9FB2-66F8E1229AFE}" type="presParOf" srcId="{C5E8AE19-7A33-4B69-AAE8-19A4B88C3CD1}" destId="{5EDCA37F-A460-4DE4-8E22-1002C9DE850F}" srcOrd="1" destOrd="0" presId="urn:microsoft.com/office/officeart/2005/8/layout/list1"/>
    <dgm:cxn modelId="{DF16504B-1E48-4572-A8C5-F442FE4B36B5}" type="presParOf" srcId="{BD75AEA8-9F4E-4267-9261-42C0F81B5F6F}" destId="{4120D333-D3F0-461D-8D73-00D26F29B162}" srcOrd="5" destOrd="0" presId="urn:microsoft.com/office/officeart/2005/8/layout/list1"/>
    <dgm:cxn modelId="{7B96A43C-B318-4129-848F-9712049464CB}" type="presParOf" srcId="{BD75AEA8-9F4E-4267-9261-42C0F81B5F6F}" destId="{1856070F-13D1-4CB1-831B-7DD3E3D9443F}" srcOrd="6" destOrd="0" presId="urn:microsoft.com/office/officeart/2005/8/layout/list1"/>
    <dgm:cxn modelId="{D357B296-8780-4192-81E7-A48B05D324E3}" type="presParOf" srcId="{BD75AEA8-9F4E-4267-9261-42C0F81B5F6F}" destId="{CB257F7F-47A5-43D5-A632-3F211D48A000}" srcOrd="7" destOrd="0" presId="urn:microsoft.com/office/officeart/2005/8/layout/list1"/>
    <dgm:cxn modelId="{078A5F14-8B72-46CE-91F4-B289F7F6235C}" type="presParOf" srcId="{BD75AEA8-9F4E-4267-9261-42C0F81B5F6F}" destId="{F0D55CAF-430D-4E0A-97DF-9986A0E32C25}" srcOrd="8" destOrd="0" presId="urn:microsoft.com/office/officeart/2005/8/layout/list1"/>
    <dgm:cxn modelId="{DF41E3E4-4ED8-4B22-9B77-674BE439EF97}" type="presParOf" srcId="{F0D55CAF-430D-4E0A-97DF-9986A0E32C25}" destId="{D2BD09A3-6817-4044-8EF1-AACE4402254D}" srcOrd="0" destOrd="0" presId="urn:microsoft.com/office/officeart/2005/8/layout/list1"/>
    <dgm:cxn modelId="{0A307B8B-6B4A-4003-ADBD-475D8AC93226}" type="presParOf" srcId="{F0D55CAF-430D-4E0A-97DF-9986A0E32C25}" destId="{BDFD07FE-6BE1-42D8-9B6B-069F3937FB2D}" srcOrd="1" destOrd="0" presId="urn:microsoft.com/office/officeart/2005/8/layout/list1"/>
    <dgm:cxn modelId="{340A2B9D-9882-476A-9474-3F6BF87495A3}" type="presParOf" srcId="{BD75AEA8-9F4E-4267-9261-42C0F81B5F6F}" destId="{F4346010-BDED-4B2D-8EE6-892D0977489F}" srcOrd="9" destOrd="0" presId="urn:microsoft.com/office/officeart/2005/8/layout/list1"/>
    <dgm:cxn modelId="{182158B0-B03E-46B3-A5F7-9C4DE13EAE24}" type="presParOf" srcId="{BD75AEA8-9F4E-4267-9261-42C0F81B5F6F}" destId="{7D3265A0-B789-492E-AB3B-BC7693A48250}" srcOrd="10" destOrd="0" presId="urn:microsoft.com/office/officeart/2005/8/layout/list1"/>
    <dgm:cxn modelId="{FCD88350-BF8F-4319-A801-F8CB2E0668F6}" type="presParOf" srcId="{BD75AEA8-9F4E-4267-9261-42C0F81B5F6F}" destId="{29E787E2-03B2-4C3B-A92D-2584E97BFE02}" srcOrd="11" destOrd="0" presId="urn:microsoft.com/office/officeart/2005/8/layout/list1"/>
    <dgm:cxn modelId="{2B132574-C6D2-4ED2-BECE-154FA16D5F7E}" type="presParOf" srcId="{BD75AEA8-9F4E-4267-9261-42C0F81B5F6F}" destId="{A9ADBC73-3930-4BBE-808A-0F0451069587}" srcOrd="12" destOrd="0" presId="urn:microsoft.com/office/officeart/2005/8/layout/list1"/>
    <dgm:cxn modelId="{37477DEA-CB55-46E4-A9C7-22E5CBB9D3AA}" type="presParOf" srcId="{A9ADBC73-3930-4BBE-808A-0F0451069587}" destId="{3789CEBB-B2AB-4203-90AD-F414F58383CE}" srcOrd="0" destOrd="0" presId="urn:microsoft.com/office/officeart/2005/8/layout/list1"/>
    <dgm:cxn modelId="{68640469-88A1-44DC-B696-6BD61CBAEA84}" type="presParOf" srcId="{A9ADBC73-3930-4BBE-808A-0F0451069587}" destId="{37FA230A-E2FC-4E56-9DEA-B64EA6183401}" srcOrd="1" destOrd="0" presId="urn:microsoft.com/office/officeart/2005/8/layout/list1"/>
    <dgm:cxn modelId="{A3A5B6ED-C54E-4496-B75F-F614F42E8A9D}" type="presParOf" srcId="{BD75AEA8-9F4E-4267-9261-42C0F81B5F6F}" destId="{F31E9887-D05E-469B-A58A-45577D0ABD6C}" srcOrd="13" destOrd="0" presId="urn:microsoft.com/office/officeart/2005/8/layout/list1"/>
    <dgm:cxn modelId="{2696E1C5-9ABA-46D7-ABA4-CDB1DA35F205}" type="presParOf" srcId="{BD75AEA8-9F4E-4267-9261-42C0F81B5F6F}" destId="{CAEA6566-008D-4BB2-A785-F32855CB62AC}"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8ABC9F-1C55-40C4-9BC0-55E12EE802A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2C6E0CD-5C97-407F-962E-DD601771A164}">
      <dgm:prSet/>
      <dgm:spPr/>
      <dgm:t>
        <a:bodyPr/>
        <a:lstStyle/>
        <a:p>
          <a:r>
            <a:rPr lang="fi-FI"/>
            <a:t>Seuraavissa dioissa on esitetty muutamia taloudellisia kriisejä</a:t>
          </a:r>
          <a:endParaRPr lang="en-US"/>
        </a:p>
      </dgm:t>
    </dgm:pt>
    <dgm:pt modelId="{8E8C691D-98D1-442C-8B62-99F3B7511A11}" type="parTrans" cxnId="{8FC9DF0D-0AE0-47FE-9DDA-595920C6E68C}">
      <dgm:prSet/>
      <dgm:spPr/>
      <dgm:t>
        <a:bodyPr/>
        <a:lstStyle/>
        <a:p>
          <a:endParaRPr lang="en-US"/>
        </a:p>
      </dgm:t>
    </dgm:pt>
    <dgm:pt modelId="{EEFAD476-B76C-4EEB-AD6F-E28E1D7FA8C2}" type="sibTrans" cxnId="{8FC9DF0D-0AE0-47FE-9DDA-595920C6E68C}">
      <dgm:prSet/>
      <dgm:spPr/>
      <dgm:t>
        <a:bodyPr/>
        <a:lstStyle/>
        <a:p>
          <a:endParaRPr lang="en-US"/>
        </a:p>
      </dgm:t>
    </dgm:pt>
    <dgm:pt modelId="{3886298B-8335-4C1A-BD82-2E1C506D54A7}">
      <dgm:prSet/>
      <dgm:spPr/>
      <dgm:t>
        <a:bodyPr/>
        <a:lstStyle/>
        <a:p>
          <a:r>
            <a:rPr lang="fi-FI"/>
            <a:t>Käsiteltävänä ovat vuoden 2008 finanssikriisi, Euroopan velkakriisi ja koronaviruksen mahdolliset taloudelliset vaikutukset</a:t>
          </a:r>
          <a:endParaRPr lang="en-US"/>
        </a:p>
      </dgm:t>
    </dgm:pt>
    <dgm:pt modelId="{0093014A-EC7C-451B-90ED-6DAA8882F5DE}" type="parTrans" cxnId="{6CE90963-BF2F-457C-AC51-CDDA69A36D67}">
      <dgm:prSet/>
      <dgm:spPr/>
      <dgm:t>
        <a:bodyPr/>
        <a:lstStyle/>
        <a:p>
          <a:endParaRPr lang="en-US"/>
        </a:p>
      </dgm:t>
    </dgm:pt>
    <dgm:pt modelId="{4CABD55D-9A84-47B7-B60D-C541400C74CC}" type="sibTrans" cxnId="{6CE90963-BF2F-457C-AC51-CDDA69A36D67}">
      <dgm:prSet/>
      <dgm:spPr/>
      <dgm:t>
        <a:bodyPr/>
        <a:lstStyle/>
        <a:p>
          <a:endParaRPr lang="en-US"/>
        </a:p>
      </dgm:t>
    </dgm:pt>
    <dgm:pt modelId="{9F177916-1ACF-49AD-9F68-3E8BB7183C0A}">
      <dgm:prSet/>
      <dgm:spPr/>
      <dgm:t>
        <a:bodyPr/>
        <a:lstStyle/>
        <a:p>
          <a:r>
            <a:rPr lang="fi-FI"/>
            <a:t>Nämä on hyvä osata kurssikoetta varten!</a:t>
          </a:r>
          <a:endParaRPr lang="en-US"/>
        </a:p>
      </dgm:t>
    </dgm:pt>
    <dgm:pt modelId="{5BCD4C2B-A362-4A71-8DDA-8FF34862C81A}" type="parTrans" cxnId="{8647E77C-88E6-400F-B421-A536F144E2D4}">
      <dgm:prSet/>
      <dgm:spPr/>
      <dgm:t>
        <a:bodyPr/>
        <a:lstStyle/>
        <a:p>
          <a:endParaRPr lang="en-US"/>
        </a:p>
      </dgm:t>
    </dgm:pt>
    <dgm:pt modelId="{B6A15B19-F5FD-4D2B-BDF9-8D99F4AAB9D2}" type="sibTrans" cxnId="{8647E77C-88E6-400F-B421-A536F144E2D4}">
      <dgm:prSet/>
      <dgm:spPr/>
      <dgm:t>
        <a:bodyPr/>
        <a:lstStyle/>
        <a:p>
          <a:endParaRPr lang="en-US"/>
        </a:p>
      </dgm:t>
    </dgm:pt>
    <dgm:pt modelId="{146D7651-B618-4CCD-B751-3CA84651E7ED}" type="pres">
      <dgm:prSet presAssocID="{718ABC9F-1C55-40C4-9BC0-55E12EE802A0}" presName="root" presStyleCnt="0">
        <dgm:presLayoutVars>
          <dgm:dir/>
          <dgm:resizeHandles val="exact"/>
        </dgm:presLayoutVars>
      </dgm:prSet>
      <dgm:spPr/>
    </dgm:pt>
    <dgm:pt modelId="{A546D662-CA5A-44F3-A2CE-E7D96AC1D386}" type="pres">
      <dgm:prSet presAssocID="{32C6E0CD-5C97-407F-962E-DD601771A164}" presName="compNode" presStyleCnt="0"/>
      <dgm:spPr/>
    </dgm:pt>
    <dgm:pt modelId="{B731D2E7-E82E-4508-B549-FCB4DD77C069}" type="pres">
      <dgm:prSet presAssocID="{32C6E0CD-5C97-407F-962E-DD601771A164}" presName="bgRect" presStyleLbl="bgShp" presStyleIdx="0" presStyleCnt="3"/>
      <dgm:spPr/>
    </dgm:pt>
    <dgm:pt modelId="{50B40537-3686-41F4-9A4C-7AEBF7379EC1}" type="pres">
      <dgm:prSet presAssocID="{32C6E0CD-5C97-407F-962E-DD601771A16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AB76E326-65EB-41B2-A2C7-3972772EAD8D}" type="pres">
      <dgm:prSet presAssocID="{32C6E0CD-5C97-407F-962E-DD601771A164}" presName="spaceRect" presStyleCnt="0"/>
      <dgm:spPr/>
    </dgm:pt>
    <dgm:pt modelId="{7035F8EB-D180-4224-91E7-693B1811F0C4}" type="pres">
      <dgm:prSet presAssocID="{32C6E0CD-5C97-407F-962E-DD601771A164}" presName="parTx" presStyleLbl="revTx" presStyleIdx="0" presStyleCnt="3">
        <dgm:presLayoutVars>
          <dgm:chMax val="0"/>
          <dgm:chPref val="0"/>
        </dgm:presLayoutVars>
      </dgm:prSet>
      <dgm:spPr/>
    </dgm:pt>
    <dgm:pt modelId="{A2326EF8-9E9D-4094-83C6-58A009D2BDCE}" type="pres">
      <dgm:prSet presAssocID="{EEFAD476-B76C-4EEB-AD6F-E28E1D7FA8C2}" presName="sibTrans" presStyleCnt="0"/>
      <dgm:spPr/>
    </dgm:pt>
    <dgm:pt modelId="{D1D48C3F-16DD-480C-917B-34A71D331D88}" type="pres">
      <dgm:prSet presAssocID="{3886298B-8335-4C1A-BD82-2E1C506D54A7}" presName="compNode" presStyleCnt="0"/>
      <dgm:spPr/>
    </dgm:pt>
    <dgm:pt modelId="{72C0058C-CD37-4D8E-ADC1-D64626740390}" type="pres">
      <dgm:prSet presAssocID="{3886298B-8335-4C1A-BD82-2E1C506D54A7}" presName="bgRect" presStyleLbl="bgShp" presStyleIdx="1" presStyleCnt="3"/>
      <dgm:spPr/>
    </dgm:pt>
    <dgm:pt modelId="{992F35F4-7E58-4E92-B8DC-ACE8F357AB7D}" type="pres">
      <dgm:prSet presAssocID="{3886298B-8335-4C1A-BD82-2E1C506D54A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arth Globe Europe-Africa"/>
        </a:ext>
      </dgm:extLst>
    </dgm:pt>
    <dgm:pt modelId="{8DB90BF1-723F-4E2A-8B42-714395877C05}" type="pres">
      <dgm:prSet presAssocID="{3886298B-8335-4C1A-BD82-2E1C506D54A7}" presName="spaceRect" presStyleCnt="0"/>
      <dgm:spPr/>
    </dgm:pt>
    <dgm:pt modelId="{47CD89CB-BE5E-4FD8-811B-56C997B792F7}" type="pres">
      <dgm:prSet presAssocID="{3886298B-8335-4C1A-BD82-2E1C506D54A7}" presName="parTx" presStyleLbl="revTx" presStyleIdx="1" presStyleCnt="3">
        <dgm:presLayoutVars>
          <dgm:chMax val="0"/>
          <dgm:chPref val="0"/>
        </dgm:presLayoutVars>
      </dgm:prSet>
      <dgm:spPr/>
    </dgm:pt>
    <dgm:pt modelId="{C75530CF-1302-4D7B-8C03-52EF4CF934C5}" type="pres">
      <dgm:prSet presAssocID="{4CABD55D-9A84-47B7-B60D-C541400C74CC}" presName="sibTrans" presStyleCnt="0"/>
      <dgm:spPr/>
    </dgm:pt>
    <dgm:pt modelId="{FA055C73-45E5-47EA-AECD-603B4419485B}" type="pres">
      <dgm:prSet presAssocID="{9F177916-1ACF-49AD-9F68-3E8BB7183C0A}" presName="compNode" presStyleCnt="0"/>
      <dgm:spPr/>
    </dgm:pt>
    <dgm:pt modelId="{D2217CBB-2970-411C-951C-64562DC7358D}" type="pres">
      <dgm:prSet presAssocID="{9F177916-1ACF-49AD-9F68-3E8BB7183C0A}" presName="bgRect" presStyleLbl="bgShp" presStyleIdx="2" presStyleCnt="3"/>
      <dgm:spPr/>
    </dgm:pt>
    <dgm:pt modelId="{0EE2C58A-FA3D-49C0-B00F-F0B1DBFE13F7}" type="pres">
      <dgm:prSet presAssocID="{9F177916-1ACF-49AD-9F68-3E8BB7183C0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itcoin"/>
        </a:ext>
      </dgm:extLst>
    </dgm:pt>
    <dgm:pt modelId="{55CFC271-D82A-4409-A1FE-2AE31ED76E72}" type="pres">
      <dgm:prSet presAssocID="{9F177916-1ACF-49AD-9F68-3E8BB7183C0A}" presName="spaceRect" presStyleCnt="0"/>
      <dgm:spPr/>
    </dgm:pt>
    <dgm:pt modelId="{BE9B30FA-801E-40B9-9EB2-8348371B8EA8}" type="pres">
      <dgm:prSet presAssocID="{9F177916-1ACF-49AD-9F68-3E8BB7183C0A}" presName="parTx" presStyleLbl="revTx" presStyleIdx="2" presStyleCnt="3">
        <dgm:presLayoutVars>
          <dgm:chMax val="0"/>
          <dgm:chPref val="0"/>
        </dgm:presLayoutVars>
      </dgm:prSet>
      <dgm:spPr/>
    </dgm:pt>
  </dgm:ptLst>
  <dgm:cxnLst>
    <dgm:cxn modelId="{8FC9DF0D-0AE0-47FE-9DDA-595920C6E68C}" srcId="{718ABC9F-1C55-40C4-9BC0-55E12EE802A0}" destId="{32C6E0CD-5C97-407F-962E-DD601771A164}" srcOrd="0" destOrd="0" parTransId="{8E8C691D-98D1-442C-8B62-99F3B7511A11}" sibTransId="{EEFAD476-B76C-4EEB-AD6F-E28E1D7FA8C2}"/>
    <dgm:cxn modelId="{CB126515-514B-475C-879D-5B3B10446530}" type="presOf" srcId="{9F177916-1ACF-49AD-9F68-3E8BB7183C0A}" destId="{BE9B30FA-801E-40B9-9EB2-8348371B8EA8}" srcOrd="0" destOrd="0" presId="urn:microsoft.com/office/officeart/2018/2/layout/IconVerticalSolidList"/>
    <dgm:cxn modelId="{6CE90963-BF2F-457C-AC51-CDDA69A36D67}" srcId="{718ABC9F-1C55-40C4-9BC0-55E12EE802A0}" destId="{3886298B-8335-4C1A-BD82-2E1C506D54A7}" srcOrd="1" destOrd="0" parTransId="{0093014A-EC7C-451B-90ED-6DAA8882F5DE}" sibTransId="{4CABD55D-9A84-47B7-B60D-C541400C74CC}"/>
    <dgm:cxn modelId="{7A2ECB66-7FAC-4DFD-B4CE-0A61BB397CE8}" type="presOf" srcId="{3886298B-8335-4C1A-BD82-2E1C506D54A7}" destId="{47CD89CB-BE5E-4FD8-811B-56C997B792F7}" srcOrd="0" destOrd="0" presId="urn:microsoft.com/office/officeart/2018/2/layout/IconVerticalSolidList"/>
    <dgm:cxn modelId="{8647E77C-88E6-400F-B421-A536F144E2D4}" srcId="{718ABC9F-1C55-40C4-9BC0-55E12EE802A0}" destId="{9F177916-1ACF-49AD-9F68-3E8BB7183C0A}" srcOrd="2" destOrd="0" parTransId="{5BCD4C2B-A362-4A71-8DDA-8FF34862C81A}" sibTransId="{B6A15B19-F5FD-4D2B-BDF9-8D99F4AAB9D2}"/>
    <dgm:cxn modelId="{1B62BD8D-803A-4871-AD07-0FBB487423E7}" type="presOf" srcId="{718ABC9F-1C55-40C4-9BC0-55E12EE802A0}" destId="{146D7651-B618-4CCD-B751-3CA84651E7ED}" srcOrd="0" destOrd="0" presId="urn:microsoft.com/office/officeart/2018/2/layout/IconVerticalSolidList"/>
    <dgm:cxn modelId="{50A0EAC9-D8F7-436F-8A25-5657D9D92659}" type="presOf" srcId="{32C6E0CD-5C97-407F-962E-DD601771A164}" destId="{7035F8EB-D180-4224-91E7-693B1811F0C4}" srcOrd="0" destOrd="0" presId="urn:microsoft.com/office/officeart/2018/2/layout/IconVerticalSolidList"/>
    <dgm:cxn modelId="{3FDC39A2-5B01-40B1-9D0E-EA63D3AE05DD}" type="presParOf" srcId="{146D7651-B618-4CCD-B751-3CA84651E7ED}" destId="{A546D662-CA5A-44F3-A2CE-E7D96AC1D386}" srcOrd="0" destOrd="0" presId="urn:microsoft.com/office/officeart/2018/2/layout/IconVerticalSolidList"/>
    <dgm:cxn modelId="{3242012F-613C-4012-B6CE-8660A21E2DDD}" type="presParOf" srcId="{A546D662-CA5A-44F3-A2CE-E7D96AC1D386}" destId="{B731D2E7-E82E-4508-B549-FCB4DD77C069}" srcOrd="0" destOrd="0" presId="urn:microsoft.com/office/officeart/2018/2/layout/IconVerticalSolidList"/>
    <dgm:cxn modelId="{17DDBFE0-454F-467B-8245-A4509ACC9472}" type="presParOf" srcId="{A546D662-CA5A-44F3-A2CE-E7D96AC1D386}" destId="{50B40537-3686-41F4-9A4C-7AEBF7379EC1}" srcOrd="1" destOrd="0" presId="urn:microsoft.com/office/officeart/2018/2/layout/IconVerticalSolidList"/>
    <dgm:cxn modelId="{4E35A1E4-6EC8-443A-AF6A-69DB36EA4F5B}" type="presParOf" srcId="{A546D662-CA5A-44F3-A2CE-E7D96AC1D386}" destId="{AB76E326-65EB-41B2-A2C7-3972772EAD8D}" srcOrd="2" destOrd="0" presId="urn:microsoft.com/office/officeart/2018/2/layout/IconVerticalSolidList"/>
    <dgm:cxn modelId="{2F7B6785-4A85-4167-8B63-C36D4AE49CB5}" type="presParOf" srcId="{A546D662-CA5A-44F3-A2CE-E7D96AC1D386}" destId="{7035F8EB-D180-4224-91E7-693B1811F0C4}" srcOrd="3" destOrd="0" presId="urn:microsoft.com/office/officeart/2018/2/layout/IconVerticalSolidList"/>
    <dgm:cxn modelId="{BD109DDA-CB72-40B7-BEF7-1D1E86008A41}" type="presParOf" srcId="{146D7651-B618-4CCD-B751-3CA84651E7ED}" destId="{A2326EF8-9E9D-4094-83C6-58A009D2BDCE}" srcOrd="1" destOrd="0" presId="urn:microsoft.com/office/officeart/2018/2/layout/IconVerticalSolidList"/>
    <dgm:cxn modelId="{06278579-53BD-4A1F-ABCB-4902E0E72870}" type="presParOf" srcId="{146D7651-B618-4CCD-B751-3CA84651E7ED}" destId="{D1D48C3F-16DD-480C-917B-34A71D331D88}" srcOrd="2" destOrd="0" presId="urn:microsoft.com/office/officeart/2018/2/layout/IconVerticalSolidList"/>
    <dgm:cxn modelId="{394B84C5-F42C-4811-BA9E-A5273008EB18}" type="presParOf" srcId="{D1D48C3F-16DD-480C-917B-34A71D331D88}" destId="{72C0058C-CD37-4D8E-ADC1-D64626740390}" srcOrd="0" destOrd="0" presId="urn:microsoft.com/office/officeart/2018/2/layout/IconVerticalSolidList"/>
    <dgm:cxn modelId="{00056159-1580-481B-AE58-A8647C578495}" type="presParOf" srcId="{D1D48C3F-16DD-480C-917B-34A71D331D88}" destId="{992F35F4-7E58-4E92-B8DC-ACE8F357AB7D}" srcOrd="1" destOrd="0" presId="urn:microsoft.com/office/officeart/2018/2/layout/IconVerticalSolidList"/>
    <dgm:cxn modelId="{4D727B11-9102-4F32-B6EF-E58E754F881F}" type="presParOf" srcId="{D1D48C3F-16DD-480C-917B-34A71D331D88}" destId="{8DB90BF1-723F-4E2A-8B42-714395877C05}" srcOrd="2" destOrd="0" presId="urn:microsoft.com/office/officeart/2018/2/layout/IconVerticalSolidList"/>
    <dgm:cxn modelId="{B18582CF-500A-4D32-9DE3-DE6171E882CC}" type="presParOf" srcId="{D1D48C3F-16DD-480C-917B-34A71D331D88}" destId="{47CD89CB-BE5E-4FD8-811B-56C997B792F7}" srcOrd="3" destOrd="0" presId="urn:microsoft.com/office/officeart/2018/2/layout/IconVerticalSolidList"/>
    <dgm:cxn modelId="{2E378418-8BEC-4D98-861A-A72047CF61E3}" type="presParOf" srcId="{146D7651-B618-4CCD-B751-3CA84651E7ED}" destId="{C75530CF-1302-4D7B-8C03-52EF4CF934C5}" srcOrd="3" destOrd="0" presId="urn:microsoft.com/office/officeart/2018/2/layout/IconVerticalSolidList"/>
    <dgm:cxn modelId="{A7734229-95D1-443A-A6DD-7B7315C30BB4}" type="presParOf" srcId="{146D7651-B618-4CCD-B751-3CA84651E7ED}" destId="{FA055C73-45E5-47EA-AECD-603B4419485B}" srcOrd="4" destOrd="0" presId="urn:microsoft.com/office/officeart/2018/2/layout/IconVerticalSolidList"/>
    <dgm:cxn modelId="{4E5CD063-F3AC-4C12-9051-F1760B2F93D6}" type="presParOf" srcId="{FA055C73-45E5-47EA-AECD-603B4419485B}" destId="{D2217CBB-2970-411C-951C-64562DC7358D}" srcOrd="0" destOrd="0" presId="urn:microsoft.com/office/officeart/2018/2/layout/IconVerticalSolidList"/>
    <dgm:cxn modelId="{CC79C07E-E069-4CB1-8A15-E9AC03A82E88}" type="presParOf" srcId="{FA055C73-45E5-47EA-AECD-603B4419485B}" destId="{0EE2C58A-FA3D-49C0-B00F-F0B1DBFE13F7}" srcOrd="1" destOrd="0" presId="urn:microsoft.com/office/officeart/2018/2/layout/IconVerticalSolidList"/>
    <dgm:cxn modelId="{D11101DA-FBC3-40FA-B049-FA828F0A7365}" type="presParOf" srcId="{FA055C73-45E5-47EA-AECD-603B4419485B}" destId="{55CFC271-D82A-4409-A1FE-2AE31ED76E72}" srcOrd="2" destOrd="0" presId="urn:microsoft.com/office/officeart/2018/2/layout/IconVerticalSolidList"/>
    <dgm:cxn modelId="{D37F48A8-372B-4CB1-9BB0-A89F7D751FEF}" type="presParOf" srcId="{FA055C73-45E5-47EA-AECD-603B4419485B}" destId="{BE9B30FA-801E-40B9-9EB2-8348371B8EA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ED6A9-D3B2-4FA8-B0E9-598AF677500F}">
      <dsp:nvSpPr>
        <dsp:cNvPr id="0" name=""/>
        <dsp:cNvSpPr/>
      </dsp:nvSpPr>
      <dsp:spPr>
        <a:xfrm>
          <a:off x="0" y="777483"/>
          <a:ext cx="5219719" cy="135964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716B44-2462-4D8F-8D44-B879995C7F0C}">
      <dsp:nvSpPr>
        <dsp:cNvPr id="0" name=""/>
        <dsp:cNvSpPr/>
      </dsp:nvSpPr>
      <dsp:spPr>
        <a:xfrm>
          <a:off x="184786" y="1077538"/>
          <a:ext cx="4853940" cy="829566"/>
        </a:xfrm>
        <a:prstGeom prst="roundRect">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3467" tIns="0" rIns="183467" bIns="0" numCol="1" spcCol="1270" anchor="ctr" anchorCtr="0">
          <a:noAutofit/>
        </a:bodyPr>
        <a:lstStyle/>
        <a:p>
          <a:pPr marL="0" lvl="0" indent="0" algn="l" defTabSz="711200">
            <a:lnSpc>
              <a:spcPct val="90000"/>
            </a:lnSpc>
            <a:spcBef>
              <a:spcPct val="0"/>
            </a:spcBef>
            <a:spcAft>
              <a:spcPct val="35000"/>
            </a:spcAft>
            <a:buNone/>
          </a:pPr>
          <a:r>
            <a:rPr lang="fi-FI" sz="1600" kern="1200" dirty="0"/>
            <a:t>On normaalia, että rahoitusmarkkinat ajautuvat aika ajoin kriiseihin</a:t>
          </a:r>
          <a:endParaRPr lang="en-US" sz="1600" kern="1200" dirty="0"/>
        </a:p>
      </dsp:txBody>
      <dsp:txXfrm>
        <a:off x="225282" y="1118034"/>
        <a:ext cx="4772948" cy="748574"/>
      </dsp:txXfrm>
    </dsp:sp>
    <dsp:sp modelId="{1856070F-13D1-4CB1-831B-7DD3E3D9443F}">
      <dsp:nvSpPr>
        <dsp:cNvPr id="0" name=""/>
        <dsp:cNvSpPr/>
      </dsp:nvSpPr>
      <dsp:spPr>
        <a:xfrm>
          <a:off x="0" y="2574372"/>
          <a:ext cx="6934200" cy="78150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DCA37F-A460-4DE4-8E22-1002C9DE850F}">
      <dsp:nvSpPr>
        <dsp:cNvPr id="0" name=""/>
        <dsp:cNvSpPr/>
      </dsp:nvSpPr>
      <dsp:spPr>
        <a:xfrm>
          <a:off x="1480971" y="2329610"/>
          <a:ext cx="5254050" cy="549564"/>
        </a:xfrm>
        <a:prstGeom prst="roundRect">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3467" tIns="0" rIns="183467" bIns="0" numCol="1" spcCol="1270" anchor="ctr" anchorCtr="0">
          <a:noAutofit/>
        </a:bodyPr>
        <a:lstStyle/>
        <a:p>
          <a:pPr marL="0" lvl="0" indent="0" algn="l" defTabSz="622300">
            <a:lnSpc>
              <a:spcPct val="90000"/>
            </a:lnSpc>
            <a:spcBef>
              <a:spcPct val="0"/>
            </a:spcBef>
            <a:spcAft>
              <a:spcPct val="35000"/>
            </a:spcAft>
            <a:buNone/>
          </a:pPr>
          <a:r>
            <a:rPr lang="fi-FI" sz="1400" kern="1200" dirty="0"/>
            <a:t>Kriisit ja rauhalliset taloudellisen kehityksen jaksot vuorottelevat</a:t>
          </a:r>
          <a:endParaRPr lang="en-US" sz="1400" kern="1200" dirty="0"/>
        </a:p>
      </dsp:txBody>
      <dsp:txXfrm>
        <a:off x="1507799" y="2356438"/>
        <a:ext cx="5200394" cy="495908"/>
      </dsp:txXfrm>
    </dsp:sp>
    <dsp:sp modelId="{7D3265A0-B789-492E-AB3B-BC7693A48250}">
      <dsp:nvSpPr>
        <dsp:cNvPr id="0" name=""/>
        <dsp:cNvSpPr/>
      </dsp:nvSpPr>
      <dsp:spPr>
        <a:xfrm>
          <a:off x="0" y="3937853"/>
          <a:ext cx="6934200" cy="10773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8171" tIns="249936" rIns="538171" bIns="113792" numCol="1" spcCol="1270" anchor="t" anchorCtr="0">
          <a:noAutofit/>
        </a:bodyPr>
        <a:lstStyle/>
        <a:p>
          <a:pPr marL="171450" lvl="1" indent="-171450" algn="l" defTabSz="711200">
            <a:lnSpc>
              <a:spcPct val="90000"/>
            </a:lnSpc>
            <a:spcBef>
              <a:spcPct val="0"/>
            </a:spcBef>
            <a:spcAft>
              <a:spcPct val="15000"/>
            </a:spcAft>
            <a:buChar char="•"/>
          </a:pPr>
          <a:r>
            <a:rPr lang="fi-FI" sz="1600" b="0" kern="1200" dirty="0"/>
            <a:t>Liiallinen velkaantuminen</a:t>
          </a:r>
          <a:endParaRPr lang="en-US" sz="1600" b="0" kern="1200" dirty="0"/>
        </a:p>
        <a:p>
          <a:pPr marL="171450" lvl="1" indent="-171450" algn="l" defTabSz="711200">
            <a:lnSpc>
              <a:spcPct val="90000"/>
            </a:lnSpc>
            <a:spcBef>
              <a:spcPct val="0"/>
            </a:spcBef>
            <a:spcAft>
              <a:spcPct val="15000"/>
            </a:spcAft>
            <a:buChar char="•"/>
          </a:pPr>
          <a:r>
            <a:rPr lang="fi-FI" sz="1600" b="0" kern="1200" dirty="0"/>
            <a:t>Varallisuushintakuplat esimerkiksi asuntomarkkinoilla</a:t>
          </a:r>
          <a:endParaRPr lang="en-US" sz="1600" b="0" kern="1200" dirty="0"/>
        </a:p>
        <a:p>
          <a:pPr marL="171450" lvl="1" indent="-171450" algn="l" defTabSz="711200">
            <a:lnSpc>
              <a:spcPct val="90000"/>
            </a:lnSpc>
            <a:spcBef>
              <a:spcPct val="0"/>
            </a:spcBef>
            <a:spcAft>
              <a:spcPct val="15000"/>
            </a:spcAft>
            <a:buChar char="•"/>
          </a:pPr>
          <a:r>
            <a:rPr lang="fi-FI" sz="1600" b="0" kern="1200" dirty="0"/>
            <a:t>Nousukauteen liittyvä vauhtisokeus </a:t>
          </a:r>
          <a:endParaRPr lang="en-US" sz="1600" b="0" kern="1200" dirty="0"/>
        </a:p>
      </dsp:txBody>
      <dsp:txXfrm>
        <a:off x="0" y="3937853"/>
        <a:ext cx="6934200" cy="1077300"/>
      </dsp:txXfrm>
    </dsp:sp>
    <dsp:sp modelId="{BDFD07FE-6BE1-42D8-9B6B-069F3937FB2D}">
      <dsp:nvSpPr>
        <dsp:cNvPr id="0" name=""/>
        <dsp:cNvSpPr/>
      </dsp:nvSpPr>
      <dsp:spPr>
        <a:xfrm>
          <a:off x="241934" y="2953951"/>
          <a:ext cx="4999461" cy="694296"/>
        </a:xfrm>
        <a:prstGeom prst="roundRect">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3467" tIns="0" rIns="183467" bIns="0" numCol="1" spcCol="1270" anchor="ctr" anchorCtr="0">
          <a:noAutofit/>
        </a:bodyPr>
        <a:lstStyle/>
        <a:p>
          <a:pPr marL="0" lvl="0" indent="0" algn="l" defTabSz="622300">
            <a:lnSpc>
              <a:spcPct val="90000"/>
            </a:lnSpc>
            <a:spcBef>
              <a:spcPct val="0"/>
            </a:spcBef>
            <a:spcAft>
              <a:spcPct val="35000"/>
            </a:spcAft>
            <a:buNone/>
          </a:pPr>
          <a:r>
            <a:rPr lang="fi-FI" sz="1400" kern="1200" dirty="0"/>
            <a:t>Useimmiten rahoituskriisit johtuvat seuraavista syistä: </a:t>
          </a:r>
          <a:endParaRPr lang="en-US" sz="1400" kern="1200" dirty="0"/>
        </a:p>
      </dsp:txBody>
      <dsp:txXfrm>
        <a:off x="275827" y="2987844"/>
        <a:ext cx="4931675" cy="626510"/>
      </dsp:txXfrm>
    </dsp:sp>
    <dsp:sp modelId="{CAEA6566-008D-4BB2-A785-F32855CB62AC}">
      <dsp:nvSpPr>
        <dsp:cNvPr id="0" name=""/>
        <dsp:cNvSpPr/>
      </dsp:nvSpPr>
      <dsp:spPr>
        <a:xfrm>
          <a:off x="0" y="5463776"/>
          <a:ext cx="6934200" cy="302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FA230A-E2FC-4E56-9DEA-B64EA6183401}">
      <dsp:nvSpPr>
        <dsp:cNvPr id="0" name=""/>
        <dsp:cNvSpPr/>
      </dsp:nvSpPr>
      <dsp:spPr>
        <a:xfrm>
          <a:off x="924321" y="5232354"/>
          <a:ext cx="4853940" cy="808591"/>
        </a:xfrm>
        <a:prstGeom prst="roundRect">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3467" tIns="0" rIns="183467" bIns="0" numCol="1" spcCol="1270" anchor="ctr" anchorCtr="0">
          <a:noAutofit/>
        </a:bodyPr>
        <a:lstStyle/>
        <a:p>
          <a:pPr marL="0" lvl="0" indent="0" algn="ctr" defTabSz="622300">
            <a:lnSpc>
              <a:spcPct val="90000"/>
            </a:lnSpc>
            <a:spcBef>
              <a:spcPct val="0"/>
            </a:spcBef>
            <a:spcAft>
              <a:spcPct val="35000"/>
            </a:spcAft>
            <a:buNone/>
          </a:pPr>
          <a:r>
            <a:rPr lang="fi-FI" sz="1400" kern="1200" dirty="0"/>
            <a:t>Näihin ongelmiin liittyy usein myös pankkien liiallinen luotonanto ja turvautuminen lyhytaikaiseen markkinoilta hankittuun rahoitukseen</a:t>
          </a:r>
          <a:endParaRPr lang="en-US" sz="1400" kern="1200" dirty="0"/>
        </a:p>
      </dsp:txBody>
      <dsp:txXfrm>
        <a:off x="963793" y="5271826"/>
        <a:ext cx="4774996" cy="7296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31D2E7-E82E-4508-B549-FCB4DD77C069}">
      <dsp:nvSpPr>
        <dsp:cNvPr id="0" name=""/>
        <dsp:cNvSpPr/>
      </dsp:nvSpPr>
      <dsp:spPr>
        <a:xfrm>
          <a:off x="0" y="606"/>
          <a:ext cx="5651500" cy="14193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B40537-3686-41F4-9A4C-7AEBF7379EC1}">
      <dsp:nvSpPr>
        <dsp:cNvPr id="0" name=""/>
        <dsp:cNvSpPr/>
      </dsp:nvSpPr>
      <dsp:spPr>
        <a:xfrm>
          <a:off x="429347" y="319956"/>
          <a:ext cx="780632" cy="78063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035F8EB-D180-4224-91E7-693B1811F0C4}">
      <dsp:nvSpPr>
        <dsp:cNvPr id="0" name=""/>
        <dsp:cNvSpPr/>
      </dsp:nvSpPr>
      <dsp:spPr>
        <a:xfrm>
          <a:off x="1639328" y="606"/>
          <a:ext cx="4012171" cy="1419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213" tIns="150213" rIns="150213" bIns="150213" numCol="1" spcCol="1270" anchor="ctr" anchorCtr="0">
          <a:noAutofit/>
        </a:bodyPr>
        <a:lstStyle/>
        <a:p>
          <a:pPr marL="0" lvl="0" indent="0" algn="l" defTabSz="933450">
            <a:lnSpc>
              <a:spcPct val="90000"/>
            </a:lnSpc>
            <a:spcBef>
              <a:spcPct val="0"/>
            </a:spcBef>
            <a:spcAft>
              <a:spcPct val="35000"/>
            </a:spcAft>
            <a:buNone/>
          </a:pPr>
          <a:r>
            <a:rPr lang="fi-FI" sz="2100" kern="1200"/>
            <a:t>Seuraavissa dioissa on esitetty muutamia taloudellisia kriisejä</a:t>
          </a:r>
          <a:endParaRPr lang="en-US" sz="2100" kern="1200"/>
        </a:p>
      </dsp:txBody>
      <dsp:txXfrm>
        <a:off x="1639328" y="606"/>
        <a:ext cx="4012171" cy="1419331"/>
      </dsp:txXfrm>
    </dsp:sp>
    <dsp:sp modelId="{72C0058C-CD37-4D8E-ADC1-D64626740390}">
      <dsp:nvSpPr>
        <dsp:cNvPr id="0" name=""/>
        <dsp:cNvSpPr/>
      </dsp:nvSpPr>
      <dsp:spPr>
        <a:xfrm>
          <a:off x="0" y="1774771"/>
          <a:ext cx="5651500" cy="14193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2F35F4-7E58-4E92-B8DC-ACE8F357AB7D}">
      <dsp:nvSpPr>
        <dsp:cNvPr id="0" name=""/>
        <dsp:cNvSpPr/>
      </dsp:nvSpPr>
      <dsp:spPr>
        <a:xfrm>
          <a:off x="429347" y="2094121"/>
          <a:ext cx="780632" cy="7806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7CD89CB-BE5E-4FD8-811B-56C997B792F7}">
      <dsp:nvSpPr>
        <dsp:cNvPr id="0" name=""/>
        <dsp:cNvSpPr/>
      </dsp:nvSpPr>
      <dsp:spPr>
        <a:xfrm>
          <a:off x="1639328" y="1774771"/>
          <a:ext cx="4012171" cy="1419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213" tIns="150213" rIns="150213" bIns="150213" numCol="1" spcCol="1270" anchor="ctr" anchorCtr="0">
          <a:noAutofit/>
        </a:bodyPr>
        <a:lstStyle/>
        <a:p>
          <a:pPr marL="0" lvl="0" indent="0" algn="l" defTabSz="933450">
            <a:lnSpc>
              <a:spcPct val="90000"/>
            </a:lnSpc>
            <a:spcBef>
              <a:spcPct val="0"/>
            </a:spcBef>
            <a:spcAft>
              <a:spcPct val="35000"/>
            </a:spcAft>
            <a:buNone/>
          </a:pPr>
          <a:r>
            <a:rPr lang="fi-FI" sz="2100" kern="1200"/>
            <a:t>Käsiteltävänä ovat vuoden 2008 finanssikriisi, Euroopan velkakriisi ja koronaviruksen mahdolliset taloudelliset vaikutukset</a:t>
          </a:r>
          <a:endParaRPr lang="en-US" sz="2100" kern="1200"/>
        </a:p>
      </dsp:txBody>
      <dsp:txXfrm>
        <a:off x="1639328" y="1774771"/>
        <a:ext cx="4012171" cy="1419331"/>
      </dsp:txXfrm>
    </dsp:sp>
    <dsp:sp modelId="{D2217CBB-2970-411C-951C-64562DC7358D}">
      <dsp:nvSpPr>
        <dsp:cNvPr id="0" name=""/>
        <dsp:cNvSpPr/>
      </dsp:nvSpPr>
      <dsp:spPr>
        <a:xfrm>
          <a:off x="0" y="3548936"/>
          <a:ext cx="5651500" cy="14193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E2C58A-FA3D-49C0-B00F-F0B1DBFE13F7}">
      <dsp:nvSpPr>
        <dsp:cNvPr id="0" name=""/>
        <dsp:cNvSpPr/>
      </dsp:nvSpPr>
      <dsp:spPr>
        <a:xfrm>
          <a:off x="429347" y="3868286"/>
          <a:ext cx="780632" cy="78063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9B30FA-801E-40B9-9EB2-8348371B8EA8}">
      <dsp:nvSpPr>
        <dsp:cNvPr id="0" name=""/>
        <dsp:cNvSpPr/>
      </dsp:nvSpPr>
      <dsp:spPr>
        <a:xfrm>
          <a:off x="1639328" y="3548936"/>
          <a:ext cx="4012171" cy="1419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213" tIns="150213" rIns="150213" bIns="150213" numCol="1" spcCol="1270" anchor="ctr" anchorCtr="0">
          <a:noAutofit/>
        </a:bodyPr>
        <a:lstStyle/>
        <a:p>
          <a:pPr marL="0" lvl="0" indent="0" algn="l" defTabSz="933450">
            <a:lnSpc>
              <a:spcPct val="90000"/>
            </a:lnSpc>
            <a:spcBef>
              <a:spcPct val="0"/>
            </a:spcBef>
            <a:spcAft>
              <a:spcPct val="35000"/>
            </a:spcAft>
            <a:buNone/>
          </a:pPr>
          <a:r>
            <a:rPr lang="fi-FI" sz="2100" kern="1200"/>
            <a:t>Nämä on hyvä osata kurssikoetta varten!</a:t>
          </a:r>
          <a:endParaRPr lang="en-US" sz="2100" kern="1200"/>
        </a:p>
      </dsp:txBody>
      <dsp:txXfrm>
        <a:off x="1639328" y="3548936"/>
        <a:ext cx="4012171" cy="141933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91D662-9568-43C6-8C0B-39B4E31660F2}" type="datetimeFigureOut">
              <a:rPr lang="fi-FI" smtClean="0"/>
              <a:t>20.4.2020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4B364E-D647-4AAB-BB9B-6707A13AEF35}" type="slidenum">
              <a:rPr lang="fi-FI" smtClean="0"/>
              <a:t>‹#›</a:t>
            </a:fld>
            <a:endParaRPr lang="fi-FI"/>
          </a:p>
        </p:txBody>
      </p:sp>
    </p:spTree>
    <p:extLst>
      <p:ext uri="{BB962C8B-B14F-4D97-AF65-F5344CB8AC3E}">
        <p14:creationId xmlns:p14="http://schemas.microsoft.com/office/powerpoint/2010/main" val="4089912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i-FI"/>
              <a:t>Muokkaa ots. perustyyl. napsautt.</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7" name="Date Placeholder 6"/>
          <p:cNvSpPr>
            <a:spLocks noGrp="1"/>
          </p:cNvSpPr>
          <p:nvPr>
            <p:ph type="dt" sz="half" idx="10"/>
          </p:nvPr>
        </p:nvSpPr>
        <p:spPr/>
        <p:txBody>
          <a:bodyPr/>
          <a:lstStyle/>
          <a:p>
            <a:fld id="{1FB3FD8A-1BBC-4AD1-9710-D15BC05D861F}" type="datetime1">
              <a:rPr lang="en-US" smtClean="0"/>
              <a:t>4/20/2020</a:t>
            </a:fld>
            <a:endParaRPr lang="en-US" dirty="0"/>
          </a:p>
        </p:txBody>
      </p:sp>
      <p:sp>
        <p:nvSpPr>
          <p:cNvPr id="8" name="Footer Placeholder 7"/>
          <p:cNvSpPr>
            <a:spLocks noGrp="1"/>
          </p:cNvSpPr>
          <p:nvPr>
            <p:ph type="ftr" sz="quarter" idx="11"/>
          </p:nvPr>
        </p:nvSpPr>
        <p:spPr/>
        <p:txBody>
          <a:bodyPr/>
          <a:lstStyle/>
          <a:p>
            <a:r>
              <a:rPr lang="en-US"/>
              <a:t>YH- Fanni Tainio</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65D6477F-481D-4EA9-B4AB-2E74FBA09C78}" type="datetime1">
              <a:rPr lang="en-US" smtClean="0"/>
              <a:t>4/20/2020</a:t>
            </a:fld>
            <a:endParaRPr lang="en-US" dirty="0"/>
          </a:p>
        </p:txBody>
      </p:sp>
      <p:sp>
        <p:nvSpPr>
          <p:cNvPr id="5" name="Footer Placeholder 4"/>
          <p:cNvSpPr>
            <a:spLocks noGrp="1"/>
          </p:cNvSpPr>
          <p:nvPr>
            <p:ph type="ftr" sz="quarter" idx="11"/>
          </p:nvPr>
        </p:nvSpPr>
        <p:spPr/>
        <p:txBody>
          <a:bodyPr/>
          <a:lstStyle/>
          <a:p>
            <a:r>
              <a:rPr lang="en-US"/>
              <a:t>YH- Fanni Tainio</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C25921A2-2FF3-4204-9F25-28D00DF5F2EF}" type="datetime1">
              <a:rPr lang="en-US" smtClean="0"/>
              <a:t>4/20/2020</a:t>
            </a:fld>
            <a:endParaRPr lang="en-US" dirty="0"/>
          </a:p>
        </p:txBody>
      </p:sp>
      <p:sp>
        <p:nvSpPr>
          <p:cNvPr id="5" name="Footer Placeholder 4"/>
          <p:cNvSpPr>
            <a:spLocks noGrp="1"/>
          </p:cNvSpPr>
          <p:nvPr>
            <p:ph type="ftr" sz="quarter" idx="11"/>
          </p:nvPr>
        </p:nvSpPr>
        <p:spPr/>
        <p:txBody>
          <a:bodyPr/>
          <a:lstStyle/>
          <a:p>
            <a:r>
              <a:rPr lang="en-US"/>
              <a:t>YH- Fanni Tainio</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322A6310-4C33-447B-B605-1C460E9FF62B}" type="datetime1">
              <a:rPr lang="en-US" smtClean="0"/>
              <a:t>4/20/2020</a:t>
            </a:fld>
            <a:endParaRPr lang="en-US" dirty="0"/>
          </a:p>
        </p:txBody>
      </p:sp>
      <p:sp>
        <p:nvSpPr>
          <p:cNvPr id="8" name="Footer Placeholder 7"/>
          <p:cNvSpPr>
            <a:spLocks noGrp="1"/>
          </p:cNvSpPr>
          <p:nvPr>
            <p:ph type="ftr" sz="quarter" idx="11"/>
          </p:nvPr>
        </p:nvSpPr>
        <p:spPr/>
        <p:txBody>
          <a:bodyPr/>
          <a:lstStyle/>
          <a:p>
            <a:r>
              <a:rPr lang="en-US"/>
              <a:t>YH- Fanni Tainio</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i-FI"/>
              <a:t>Muokkaa ots. perustyyl. napsautt.</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7" name="Date Placeholder 6"/>
          <p:cNvSpPr>
            <a:spLocks noGrp="1"/>
          </p:cNvSpPr>
          <p:nvPr>
            <p:ph type="dt" sz="half" idx="10"/>
          </p:nvPr>
        </p:nvSpPr>
        <p:spPr/>
        <p:txBody>
          <a:bodyPr/>
          <a:lstStyle/>
          <a:p>
            <a:fld id="{EE5A34BA-4E41-400B-886B-57105778DE9E}" type="datetime1">
              <a:rPr lang="en-US" smtClean="0"/>
              <a:t>4/20/2020</a:t>
            </a:fld>
            <a:endParaRPr lang="en-US" dirty="0"/>
          </a:p>
        </p:txBody>
      </p:sp>
      <p:sp>
        <p:nvSpPr>
          <p:cNvPr id="8" name="Footer Placeholder 7"/>
          <p:cNvSpPr>
            <a:spLocks noGrp="1"/>
          </p:cNvSpPr>
          <p:nvPr>
            <p:ph type="ftr" sz="quarter" idx="11"/>
          </p:nvPr>
        </p:nvSpPr>
        <p:spPr/>
        <p:txBody>
          <a:bodyPr/>
          <a:lstStyle/>
          <a:p>
            <a:r>
              <a:rPr lang="en-US"/>
              <a:t>YH- Fanni Tainio</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8" name="Date Placeholder 7"/>
          <p:cNvSpPr>
            <a:spLocks noGrp="1"/>
          </p:cNvSpPr>
          <p:nvPr>
            <p:ph type="dt" sz="half" idx="10"/>
          </p:nvPr>
        </p:nvSpPr>
        <p:spPr/>
        <p:txBody>
          <a:bodyPr/>
          <a:lstStyle/>
          <a:p>
            <a:fld id="{C58133B3-B6CE-41A1-A32E-EEA84BB1EE0D}" type="datetime1">
              <a:rPr lang="en-US" smtClean="0"/>
              <a:t>4/20/2020</a:t>
            </a:fld>
            <a:endParaRPr lang="en-US" dirty="0"/>
          </a:p>
        </p:txBody>
      </p:sp>
      <p:sp>
        <p:nvSpPr>
          <p:cNvPr id="9" name="Footer Placeholder 8"/>
          <p:cNvSpPr>
            <a:spLocks noGrp="1"/>
          </p:cNvSpPr>
          <p:nvPr>
            <p:ph type="ftr" sz="quarter" idx="11"/>
          </p:nvPr>
        </p:nvSpPr>
        <p:spPr/>
        <p:txBody>
          <a:bodyPr/>
          <a:lstStyle/>
          <a:p>
            <a:r>
              <a:rPr lang="en-US"/>
              <a:t>YH- Fanni Tainio</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583436" y="3143250"/>
            <a:ext cx="4270248" cy="259677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7" name="Date Placeholder 6"/>
          <p:cNvSpPr>
            <a:spLocks noGrp="1"/>
          </p:cNvSpPr>
          <p:nvPr>
            <p:ph type="dt" sz="half" idx="10"/>
          </p:nvPr>
        </p:nvSpPr>
        <p:spPr/>
        <p:txBody>
          <a:bodyPr/>
          <a:lstStyle/>
          <a:p>
            <a:fld id="{7EE1F7CC-83CC-441B-9993-67E63FA0EF96}" type="datetime1">
              <a:rPr lang="en-US" smtClean="0"/>
              <a:t>4/20/2020</a:t>
            </a:fld>
            <a:endParaRPr lang="en-US" dirty="0"/>
          </a:p>
        </p:txBody>
      </p:sp>
      <p:sp>
        <p:nvSpPr>
          <p:cNvPr id="8" name="Footer Placeholder 7"/>
          <p:cNvSpPr>
            <a:spLocks noGrp="1"/>
          </p:cNvSpPr>
          <p:nvPr>
            <p:ph type="ftr" sz="quarter" idx="11"/>
          </p:nvPr>
        </p:nvSpPr>
        <p:spPr/>
        <p:txBody>
          <a:bodyPr/>
          <a:lstStyle/>
          <a:p>
            <a:r>
              <a:rPr lang="en-US"/>
              <a:t>YH- Fanni Tainio</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fi-FI"/>
              <a:t>Muokkaa ots. perustyyl. napsautt.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E9ED891A-0475-4CE8-8A97-04823B7D7C0C}" type="datetime1">
              <a:rPr lang="en-US" smtClean="0"/>
              <a:t>4/20/2020</a:t>
            </a:fld>
            <a:endParaRPr lang="en-US" dirty="0"/>
          </a:p>
        </p:txBody>
      </p:sp>
      <p:sp>
        <p:nvSpPr>
          <p:cNvPr id="4" name="Footer Placeholder 3"/>
          <p:cNvSpPr>
            <a:spLocks noGrp="1"/>
          </p:cNvSpPr>
          <p:nvPr>
            <p:ph type="ftr" sz="quarter" idx="11"/>
          </p:nvPr>
        </p:nvSpPr>
        <p:spPr/>
        <p:txBody>
          <a:bodyPr/>
          <a:lstStyle/>
          <a:p>
            <a:r>
              <a:rPr lang="en-US"/>
              <a:t>YH- Fanni Tainio</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80830-EE70-4045-82A8-A85F021B690B}" type="datetime1">
              <a:rPr lang="en-US" smtClean="0"/>
              <a:t>4/20/2020</a:t>
            </a:fld>
            <a:endParaRPr lang="en-US" dirty="0"/>
          </a:p>
        </p:txBody>
      </p:sp>
      <p:sp>
        <p:nvSpPr>
          <p:cNvPr id="3" name="Footer Placeholder 2"/>
          <p:cNvSpPr>
            <a:spLocks noGrp="1"/>
          </p:cNvSpPr>
          <p:nvPr>
            <p:ph type="ftr" sz="quarter" idx="11"/>
          </p:nvPr>
        </p:nvSpPr>
        <p:spPr/>
        <p:txBody>
          <a:bodyPr/>
          <a:lstStyle/>
          <a:p>
            <a:r>
              <a:rPr lang="en-US"/>
              <a:t>YH- Fanni Tainio</a:t>
            </a:r>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i-FI"/>
              <a:t>Muokkaa ots. perustyyl. napsautt.</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F2A73CC6-443F-4BA0-9E54-D5FEC7055770}" type="datetime1">
              <a:rPr lang="en-US" smtClean="0"/>
              <a:t>4/20/2020</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r>
              <a:rPr lang="en-US"/>
              <a:t>YH- Fanni Tainio</a:t>
            </a:r>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i-FI"/>
              <a:t>Muokkaa ots. perustyyl. napsautt.</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0C9F710D-4892-47D4-931D-5ACDF311BB5F}" type="datetime1">
              <a:rPr lang="en-US" smtClean="0"/>
              <a:t>4/20/2020</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r>
              <a:rPr lang="en-US"/>
              <a:t>YH- Fanni Tainio</a:t>
            </a:r>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A351ED5B-B0E3-4C52-9103-63EB2EE5CB38}" type="datetime1">
              <a:rPr lang="en-US" smtClean="0"/>
              <a:t>4/20/2020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a:t>YH- Fanni Tainio</a:t>
            </a:r>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yle.fi/uutiset/3-11306393" TargetMode="External"/><Relationship Id="rId2" Type="http://schemas.openxmlformats.org/officeDocument/2006/relationships/hyperlink" Target="https://yle.fi/uutiset/3-11307689" TargetMode="External"/><Relationship Id="rId1" Type="http://schemas.openxmlformats.org/officeDocument/2006/relationships/slideLayout" Target="../slideLayouts/slideLayout2.xml"/><Relationship Id="rId5" Type="http://schemas.openxmlformats.org/officeDocument/2006/relationships/hyperlink" Target="https://yle.fi/uutiset/3-11308563" TargetMode="External"/><Relationship Id="rId4" Type="http://schemas.openxmlformats.org/officeDocument/2006/relationships/hyperlink" Target="https://yle.fi/uutiset/3-11308166"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Kuva 7" descr="Kuva, joka sisältää kohteen soittaminen, peli, seisominen&#10;&#10;Kuvaus luotu automaattisesti">
            <a:extLst>
              <a:ext uri="{FF2B5EF4-FFF2-40B4-BE49-F238E27FC236}">
                <a16:creationId xmlns:a16="http://schemas.microsoft.com/office/drawing/2014/main" id="{40CB1A67-DC90-4C27-8676-DC42E855D1C6}"/>
              </a:ext>
            </a:extLst>
          </p:cNvPr>
          <p:cNvPicPr>
            <a:picLocks noChangeAspect="1"/>
          </p:cNvPicPr>
          <p:nvPr/>
        </p:nvPicPr>
        <p:blipFill rotWithShape="1">
          <a:blip r:embed="rId2"/>
          <a:srcRect r="3" b="3351"/>
          <a:stretch/>
        </p:blipFill>
        <p:spPr>
          <a:xfrm>
            <a:off x="20" y="3429001"/>
            <a:ext cx="5315041" cy="3429000"/>
          </a:xfrm>
          <a:prstGeom prst="rect">
            <a:avLst/>
          </a:prstGeom>
        </p:spPr>
      </p:pic>
      <p:sp>
        <p:nvSpPr>
          <p:cNvPr id="15" name="Rectangle 14">
            <a:extLst>
              <a:ext uri="{FF2B5EF4-FFF2-40B4-BE49-F238E27FC236}">
                <a16:creationId xmlns:a16="http://schemas.microsoft.com/office/drawing/2014/main" id="{ECD6E6E8-151D-4402-8E0B-B529FBDC64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025953B-C811-4F13-A5FA-D8B37867183B}"/>
              </a:ext>
            </a:extLst>
          </p:cNvPr>
          <p:cNvSpPr>
            <a:spLocks noGrp="1"/>
          </p:cNvSpPr>
          <p:nvPr>
            <p:ph type="title"/>
          </p:nvPr>
        </p:nvSpPr>
        <p:spPr>
          <a:xfrm>
            <a:off x="6119732" y="1600200"/>
            <a:ext cx="5291327" cy="2495549"/>
          </a:xfrm>
          <a:solidFill>
            <a:srgbClr val="FFFFFF"/>
          </a:solidFill>
          <a:ln>
            <a:solidFill>
              <a:srgbClr val="404040"/>
            </a:solidFill>
          </a:ln>
        </p:spPr>
        <p:txBody>
          <a:bodyPr>
            <a:normAutofit/>
          </a:bodyPr>
          <a:lstStyle/>
          <a:p>
            <a:r>
              <a:rPr lang="fi-FI">
                <a:solidFill>
                  <a:srgbClr val="262626"/>
                </a:solidFill>
              </a:rPr>
              <a:t>Talouskriisit</a:t>
            </a:r>
          </a:p>
        </p:txBody>
      </p:sp>
      <p:pic>
        <p:nvPicPr>
          <p:cNvPr id="10" name="Kuva 9" descr="Kuva, joka sisältää kohteen teksti, vesi, istuminen, täytetty&#10;&#10;Kuvaus luotu automaattisesti">
            <a:extLst>
              <a:ext uri="{FF2B5EF4-FFF2-40B4-BE49-F238E27FC236}">
                <a16:creationId xmlns:a16="http://schemas.microsoft.com/office/drawing/2014/main" id="{6B4A49A3-B21C-40AF-88FC-66671109B4DD}"/>
              </a:ext>
            </a:extLst>
          </p:cNvPr>
          <p:cNvPicPr>
            <a:picLocks noChangeAspect="1"/>
          </p:cNvPicPr>
          <p:nvPr/>
        </p:nvPicPr>
        <p:blipFill rotWithShape="1">
          <a:blip r:embed="rId3"/>
          <a:srcRect r="6677"/>
          <a:stretch/>
        </p:blipFill>
        <p:spPr>
          <a:xfrm>
            <a:off x="20" y="-2"/>
            <a:ext cx="5315041" cy="3429002"/>
          </a:xfrm>
          <a:prstGeom prst="rect">
            <a:avLst/>
          </a:prstGeom>
        </p:spPr>
      </p:pic>
      <p:sp>
        <p:nvSpPr>
          <p:cNvPr id="3" name="Alaotsikko 2">
            <a:extLst>
              <a:ext uri="{FF2B5EF4-FFF2-40B4-BE49-F238E27FC236}">
                <a16:creationId xmlns:a16="http://schemas.microsoft.com/office/drawing/2014/main" id="{4BF0D857-6F1C-4C60-B61E-B4FDFD1544A6}"/>
              </a:ext>
            </a:extLst>
          </p:cNvPr>
          <p:cNvSpPr>
            <a:spLocks noGrp="1"/>
          </p:cNvSpPr>
          <p:nvPr>
            <p:ph idx="1"/>
          </p:nvPr>
        </p:nvSpPr>
        <p:spPr>
          <a:xfrm>
            <a:off x="6119732" y="4505325"/>
            <a:ext cx="5285791" cy="1395925"/>
          </a:xfrm>
        </p:spPr>
        <p:txBody>
          <a:bodyPr>
            <a:normAutofit/>
          </a:bodyPr>
          <a:lstStyle/>
          <a:p>
            <a:pPr marL="0" indent="0">
              <a:buNone/>
            </a:pPr>
            <a:r>
              <a:rPr lang="fi-FI" b="1" dirty="0">
                <a:solidFill>
                  <a:srgbClr val="FFFFFF"/>
                </a:solidFill>
                <a:latin typeface="Arial Black" panose="020B0A04020102020204" pitchFamily="34" charset="0"/>
                <a:cs typeface="Aharoni" panose="02010803020104030203" pitchFamily="2" charset="-79"/>
              </a:rPr>
              <a:t>YH 2</a:t>
            </a:r>
          </a:p>
          <a:p>
            <a:pPr marL="0" indent="0">
              <a:buNone/>
            </a:pPr>
            <a:r>
              <a:rPr lang="fi-FI" b="1" dirty="0">
                <a:solidFill>
                  <a:srgbClr val="FFFFFF"/>
                </a:solidFill>
                <a:latin typeface="Arial Black" panose="020B0A04020102020204" pitchFamily="34" charset="0"/>
                <a:cs typeface="Aharoni" panose="02010803020104030203" pitchFamily="2" charset="-79"/>
              </a:rPr>
              <a:t>Kevät 2020 </a:t>
            </a:r>
          </a:p>
          <a:p>
            <a:pPr marL="0" indent="0">
              <a:buNone/>
            </a:pPr>
            <a:r>
              <a:rPr lang="fi-FI" b="1" dirty="0">
                <a:solidFill>
                  <a:srgbClr val="FFFFFF"/>
                </a:solidFill>
                <a:latin typeface="Arial Black" panose="020B0A04020102020204" pitchFamily="34" charset="0"/>
                <a:cs typeface="Aharoni" panose="02010803020104030203" pitchFamily="2" charset="-79"/>
              </a:rPr>
              <a:t>Fanni Tainio </a:t>
            </a:r>
          </a:p>
        </p:txBody>
      </p:sp>
      <p:sp>
        <p:nvSpPr>
          <p:cNvPr id="4" name="Alatunnisteen paikkamerkki 3">
            <a:extLst>
              <a:ext uri="{FF2B5EF4-FFF2-40B4-BE49-F238E27FC236}">
                <a16:creationId xmlns:a16="http://schemas.microsoft.com/office/drawing/2014/main" id="{F272C55D-A643-4909-8E27-EB50B5D4F4DA}"/>
              </a:ext>
            </a:extLst>
          </p:cNvPr>
          <p:cNvSpPr>
            <a:spLocks noGrp="1"/>
          </p:cNvSpPr>
          <p:nvPr>
            <p:ph type="ftr" sz="quarter" idx="11"/>
          </p:nvPr>
        </p:nvSpPr>
        <p:spPr>
          <a:xfrm>
            <a:off x="804672" y="6224660"/>
            <a:ext cx="4441583" cy="313300"/>
          </a:xfrm>
        </p:spPr>
        <p:txBody>
          <a:bodyPr>
            <a:normAutofit/>
          </a:bodyPr>
          <a:lstStyle/>
          <a:p>
            <a:pPr>
              <a:spcAft>
                <a:spcPts val="600"/>
              </a:spcAft>
            </a:pPr>
            <a:r>
              <a:rPr lang="en-US">
                <a:solidFill>
                  <a:srgbClr val="FFFFFF"/>
                </a:solidFill>
              </a:rPr>
              <a:t>YH- Fanni Tainio</a:t>
            </a:r>
          </a:p>
        </p:txBody>
      </p:sp>
    </p:spTree>
    <p:extLst>
      <p:ext uri="{BB962C8B-B14F-4D97-AF65-F5344CB8AC3E}">
        <p14:creationId xmlns:p14="http://schemas.microsoft.com/office/powerpoint/2010/main" val="823754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624AA98-741D-46DB-B0C7-9F7388FE2169}"/>
              </a:ext>
            </a:extLst>
          </p:cNvPr>
          <p:cNvSpPr>
            <a:spLocks noGrp="1"/>
          </p:cNvSpPr>
          <p:nvPr>
            <p:ph type="title"/>
          </p:nvPr>
        </p:nvSpPr>
        <p:spPr>
          <a:xfrm>
            <a:off x="2231136" y="447675"/>
            <a:ext cx="7729728" cy="1190625"/>
          </a:xfrm>
        </p:spPr>
        <p:txBody>
          <a:bodyPr>
            <a:normAutofit fontScale="90000"/>
          </a:bodyPr>
          <a:lstStyle/>
          <a:p>
            <a:r>
              <a:rPr lang="fi-FI" dirty="0"/>
              <a:t>Kiinnostaako lukea enemmän koronan taloudellisista vaikutuksista?</a:t>
            </a:r>
          </a:p>
        </p:txBody>
      </p:sp>
      <p:sp>
        <p:nvSpPr>
          <p:cNvPr id="3" name="Sisällön paikkamerkki 2">
            <a:extLst>
              <a:ext uri="{FF2B5EF4-FFF2-40B4-BE49-F238E27FC236}">
                <a16:creationId xmlns:a16="http://schemas.microsoft.com/office/drawing/2014/main" id="{A17ADC28-0947-438C-8182-FD989CADA35A}"/>
              </a:ext>
            </a:extLst>
          </p:cNvPr>
          <p:cNvSpPr>
            <a:spLocks noGrp="1"/>
          </p:cNvSpPr>
          <p:nvPr>
            <p:ph idx="1"/>
          </p:nvPr>
        </p:nvSpPr>
        <p:spPr>
          <a:xfrm>
            <a:off x="657224" y="2171700"/>
            <a:ext cx="11210925" cy="3962400"/>
          </a:xfrm>
        </p:spPr>
        <p:txBody>
          <a:bodyPr>
            <a:normAutofit lnSpcReduction="10000"/>
          </a:bodyPr>
          <a:lstStyle/>
          <a:p>
            <a:pPr marL="0" indent="0">
              <a:buNone/>
            </a:pPr>
            <a:r>
              <a:rPr lang="fi-FI" dirty="0"/>
              <a:t>Jos kiinnostaa lukea lisää koronan mahdollisista vaikutuksista Suomen talouteen, tässä on muutamia linkkejä. Suosittelen perehtymään aiheeseen ennen koetta, koska on mahdollista, että </a:t>
            </a:r>
            <a:r>
              <a:rPr lang="fi-FI" u="sng" dirty="0"/>
              <a:t>kokeessa myös koronavirus on esillä</a:t>
            </a:r>
            <a:r>
              <a:rPr lang="fi-FI" dirty="0"/>
              <a:t> </a:t>
            </a:r>
            <a:r>
              <a:rPr lang="fi-FI" dirty="0">
                <a:sym typeface="Wingdings" panose="05000000000000000000" pitchFamily="2" charset="2"/>
              </a:rPr>
              <a:t> </a:t>
            </a:r>
          </a:p>
          <a:p>
            <a:pPr marL="0" indent="0">
              <a:buNone/>
            </a:pPr>
            <a:endParaRPr lang="fi-FI" dirty="0">
              <a:sym typeface="Wingdings" panose="05000000000000000000" pitchFamily="2" charset="2"/>
            </a:endParaRPr>
          </a:p>
          <a:p>
            <a:pPr marL="0" indent="0">
              <a:buNone/>
            </a:pPr>
            <a:r>
              <a:rPr lang="fi-FI" dirty="0">
                <a:sym typeface="Wingdings" panose="05000000000000000000" pitchFamily="2" charset="2"/>
              </a:rPr>
              <a:t>Juttuja kannattaa hyödyntää myös kotitehtävissä, koska niissä käsitellään koronaviruksen taloudellisia vaikutuksia</a:t>
            </a:r>
          </a:p>
          <a:p>
            <a:pPr marL="0" indent="0">
              <a:buNone/>
            </a:pPr>
            <a:endParaRPr lang="fi-FI" dirty="0">
              <a:sym typeface="Wingdings" panose="05000000000000000000" pitchFamily="2" charset="2"/>
            </a:endParaRPr>
          </a:p>
          <a:p>
            <a:pPr marL="0" indent="0">
              <a:lnSpc>
                <a:spcPct val="150000"/>
              </a:lnSpc>
              <a:buNone/>
            </a:pPr>
            <a:r>
              <a:rPr lang="fi-FI" dirty="0">
                <a:hlinkClick r:id="rId2"/>
              </a:rPr>
              <a:t>https://yle.fi/uutiset/3-11307689</a:t>
            </a:r>
            <a:r>
              <a:rPr lang="fi-FI" dirty="0"/>
              <a:t> Mitä taloudelle tapahtuu koronan jälkeen?</a:t>
            </a:r>
          </a:p>
          <a:p>
            <a:pPr marL="0" indent="0">
              <a:lnSpc>
                <a:spcPct val="150000"/>
              </a:lnSpc>
              <a:buNone/>
            </a:pPr>
            <a:r>
              <a:rPr lang="fi-FI" dirty="0">
                <a:hlinkClick r:id="rId3"/>
              </a:rPr>
              <a:t>https://yle.fi/uutiset/3-11306393</a:t>
            </a:r>
            <a:r>
              <a:rPr lang="fi-FI" dirty="0"/>
              <a:t> VM arvioi talouden supistuvan 5,5 prosenttia</a:t>
            </a:r>
          </a:p>
          <a:p>
            <a:pPr marL="0" indent="0">
              <a:lnSpc>
                <a:spcPct val="150000"/>
              </a:lnSpc>
              <a:buNone/>
            </a:pPr>
            <a:r>
              <a:rPr lang="fi-FI" dirty="0">
                <a:hlinkClick r:id="rId4"/>
              </a:rPr>
              <a:t>https://yle.fi/uutiset/3-11308166</a:t>
            </a:r>
            <a:r>
              <a:rPr lang="fi-FI" dirty="0"/>
              <a:t> Valtiovarainministeriön kaksi näkymää Suomelle ulos koronasta</a:t>
            </a:r>
          </a:p>
          <a:p>
            <a:pPr marL="0" indent="0">
              <a:lnSpc>
                <a:spcPct val="150000"/>
              </a:lnSpc>
              <a:buNone/>
            </a:pPr>
            <a:r>
              <a:rPr lang="fi-FI" dirty="0">
                <a:hlinkClick r:id="rId5"/>
              </a:rPr>
              <a:t>https://yle.fi/uutiset/3-11308563</a:t>
            </a:r>
            <a:r>
              <a:rPr lang="fi-FI" dirty="0"/>
              <a:t> Analyysi: Voiko Suomen talous toipua koronasta nopeasti?</a:t>
            </a:r>
          </a:p>
          <a:p>
            <a:pPr marL="0" indent="0">
              <a:buNone/>
            </a:pPr>
            <a:endParaRPr lang="fi-FI" dirty="0"/>
          </a:p>
        </p:txBody>
      </p:sp>
      <p:sp>
        <p:nvSpPr>
          <p:cNvPr id="4" name="Alatunnisteen paikkamerkki 3">
            <a:extLst>
              <a:ext uri="{FF2B5EF4-FFF2-40B4-BE49-F238E27FC236}">
                <a16:creationId xmlns:a16="http://schemas.microsoft.com/office/drawing/2014/main" id="{97B6D8F4-E277-43D2-8C80-7CF5B3C78237}"/>
              </a:ext>
            </a:extLst>
          </p:cNvPr>
          <p:cNvSpPr>
            <a:spLocks noGrp="1"/>
          </p:cNvSpPr>
          <p:nvPr>
            <p:ph type="ftr" sz="quarter" idx="11"/>
          </p:nvPr>
        </p:nvSpPr>
        <p:spPr/>
        <p:txBody>
          <a:bodyPr/>
          <a:lstStyle/>
          <a:p>
            <a:r>
              <a:rPr lang="en-US"/>
              <a:t>YH- Fanni Tainio</a:t>
            </a:r>
            <a:endParaRPr lang="en-US" dirty="0"/>
          </a:p>
        </p:txBody>
      </p:sp>
    </p:spTree>
    <p:extLst>
      <p:ext uri="{BB962C8B-B14F-4D97-AF65-F5344CB8AC3E}">
        <p14:creationId xmlns:p14="http://schemas.microsoft.com/office/powerpoint/2010/main" val="1930139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D4035AB-4FCC-433C-A7B2-8C850484C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36F67B8-0936-46F0-8111-1F45B579B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7704"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2B059762-B972-404F-B705-FDB37D4CC11A}"/>
              </a:ext>
            </a:extLst>
          </p:cNvPr>
          <p:cNvSpPr>
            <a:spLocks noGrp="1"/>
          </p:cNvSpPr>
          <p:nvPr>
            <p:ph type="title"/>
          </p:nvPr>
        </p:nvSpPr>
        <p:spPr>
          <a:xfrm>
            <a:off x="8181171" y="2681103"/>
            <a:ext cx="3363974" cy="1495794"/>
          </a:xfrm>
          <a:noFill/>
          <a:ln>
            <a:solidFill>
              <a:srgbClr val="FFFFFF"/>
            </a:solidFill>
          </a:ln>
        </p:spPr>
        <p:txBody>
          <a:bodyPr wrap="square">
            <a:normAutofit/>
          </a:bodyPr>
          <a:lstStyle/>
          <a:p>
            <a:r>
              <a:rPr lang="fi-FI" sz="2400">
                <a:solidFill>
                  <a:srgbClr val="FFFFFF"/>
                </a:solidFill>
              </a:rPr>
              <a:t>Talouskriisin tunnusmerkkejä</a:t>
            </a:r>
          </a:p>
        </p:txBody>
      </p:sp>
      <p:sp>
        <p:nvSpPr>
          <p:cNvPr id="4" name="Alatunnisteen paikkamerkki 3">
            <a:extLst>
              <a:ext uri="{FF2B5EF4-FFF2-40B4-BE49-F238E27FC236}">
                <a16:creationId xmlns:a16="http://schemas.microsoft.com/office/drawing/2014/main" id="{ECD71188-6980-409D-B75D-CC7B2D9A138E}"/>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t>YH- Fanni Tainio</a:t>
            </a:r>
          </a:p>
        </p:txBody>
      </p:sp>
      <p:graphicFrame>
        <p:nvGraphicFramePr>
          <p:cNvPr id="6" name="Sisällön paikkamerkki 2">
            <a:extLst>
              <a:ext uri="{FF2B5EF4-FFF2-40B4-BE49-F238E27FC236}">
                <a16:creationId xmlns:a16="http://schemas.microsoft.com/office/drawing/2014/main" id="{A535C9DA-CADD-4876-B2D1-91CA74271CB5}"/>
              </a:ext>
            </a:extLst>
          </p:cNvPr>
          <p:cNvGraphicFramePr>
            <a:graphicFrameLocks noGrp="1"/>
          </p:cNvGraphicFramePr>
          <p:nvPr>
            <p:ph idx="1"/>
            <p:extLst>
              <p:ext uri="{D42A27DB-BD31-4B8C-83A1-F6EECF244321}">
                <p14:modId xmlns:p14="http://schemas.microsoft.com/office/powerpoint/2010/main" val="2287303731"/>
              </p:ext>
            </p:extLst>
          </p:nvPr>
        </p:nvGraphicFramePr>
        <p:xfrm>
          <a:off x="368427" y="0"/>
          <a:ext cx="6934200" cy="6138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7207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419E75E0-B05F-4C67-B7A5-DAA21438AE50}"/>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fi-FI" sz="1700">
                <a:solidFill>
                  <a:srgbClr val="FFFFFF"/>
                </a:solidFill>
              </a:rPr>
              <a:t>Talouskriisin tunnusmerkkejä</a:t>
            </a:r>
          </a:p>
        </p:txBody>
      </p:sp>
      <p:sp>
        <p:nvSpPr>
          <p:cNvPr id="3" name="Sisällön paikkamerkki 2">
            <a:extLst>
              <a:ext uri="{FF2B5EF4-FFF2-40B4-BE49-F238E27FC236}">
                <a16:creationId xmlns:a16="http://schemas.microsoft.com/office/drawing/2014/main" id="{4C502C4A-A7E7-4240-9CEB-EC4C75487788}"/>
              </a:ext>
            </a:extLst>
          </p:cNvPr>
          <p:cNvSpPr>
            <a:spLocks noGrp="1"/>
          </p:cNvSpPr>
          <p:nvPr>
            <p:ph idx="1"/>
          </p:nvPr>
        </p:nvSpPr>
        <p:spPr>
          <a:xfrm>
            <a:off x="923925" y="1016924"/>
            <a:ext cx="6652793" cy="4398041"/>
          </a:xfrm>
        </p:spPr>
        <p:txBody>
          <a:bodyPr anchor="ctr">
            <a:normAutofit/>
          </a:bodyPr>
          <a:lstStyle/>
          <a:p>
            <a:pPr>
              <a:lnSpc>
                <a:spcPct val="90000"/>
              </a:lnSpc>
            </a:pPr>
            <a:r>
              <a:rPr lang="fi-FI" sz="1600" dirty="0">
                <a:solidFill>
                  <a:srgbClr val="404040"/>
                </a:solidFill>
              </a:rPr>
              <a:t>Kriisit harvoin koskevat vain yhtä maata, vaan vaikutukset näkyvät laaja-alaisesti, koska maailmantaloudessa markkinat ovat sekoittuneet maiden välillä</a:t>
            </a:r>
          </a:p>
          <a:p>
            <a:pPr marL="0" indent="0">
              <a:lnSpc>
                <a:spcPct val="90000"/>
              </a:lnSpc>
              <a:buNone/>
            </a:pPr>
            <a:r>
              <a:rPr lang="fi-FI" sz="1600" dirty="0">
                <a:solidFill>
                  <a:srgbClr val="404040"/>
                </a:solidFill>
              </a:rPr>
              <a:t>           </a:t>
            </a:r>
            <a:r>
              <a:rPr lang="fi-FI" sz="1600" dirty="0">
                <a:solidFill>
                  <a:srgbClr val="404040"/>
                </a:solidFill>
                <a:sym typeface="Wingdings" panose="05000000000000000000" pitchFamily="2" charset="2"/>
              </a:rPr>
              <a:t> </a:t>
            </a:r>
            <a:r>
              <a:rPr lang="fi-FI" sz="1600" dirty="0">
                <a:solidFill>
                  <a:srgbClr val="404040"/>
                </a:solidFill>
              </a:rPr>
              <a:t>Ongelmana on, että kun tiedot pankin ongelmista </a:t>
            </a:r>
          </a:p>
          <a:p>
            <a:pPr marL="0" indent="0">
              <a:lnSpc>
                <a:spcPct val="90000"/>
              </a:lnSpc>
              <a:buNone/>
            </a:pPr>
            <a:r>
              <a:rPr lang="fi-FI" sz="1600" dirty="0">
                <a:solidFill>
                  <a:srgbClr val="404040"/>
                </a:solidFill>
              </a:rPr>
              <a:t>                tulevat  julkisuuteen, asiakkaat alkavat nostamaan lainojaan pois </a:t>
            </a:r>
          </a:p>
          <a:p>
            <a:pPr marL="0" indent="0">
              <a:lnSpc>
                <a:spcPct val="90000"/>
              </a:lnSpc>
              <a:buNone/>
            </a:pPr>
            <a:r>
              <a:rPr lang="fi-FI" sz="1600" dirty="0">
                <a:solidFill>
                  <a:srgbClr val="404040"/>
                </a:solidFill>
              </a:rPr>
              <a:t>           </a:t>
            </a:r>
            <a:r>
              <a:rPr lang="fi-FI" sz="1600" dirty="0">
                <a:solidFill>
                  <a:srgbClr val="404040"/>
                </a:solidFill>
                <a:sym typeface="Wingdings" panose="05000000000000000000" pitchFamily="2" charset="2"/>
              </a:rPr>
              <a:t> </a:t>
            </a:r>
            <a:r>
              <a:rPr lang="fi-FI" sz="1600" dirty="0">
                <a:solidFill>
                  <a:srgbClr val="404040"/>
                </a:solidFill>
              </a:rPr>
              <a:t>Tällöin pankin pääoma pienenee entisestään ja se saattaa </a:t>
            </a:r>
          </a:p>
          <a:p>
            <a:pPr marL="0" indent="0">
              <a:lnSpc>
                <a:spcPct val="90000"/>
              </a:lnSpc>
              <a:buNone/>
            </a:pPr>
            <a:r>
              <a:rPr lang="fi-FI" sz="1600" dirty="0">
                <a:solidFill>
                  <a:srgbClr val="404040"/>
                </a:solidFill>
              </a:rPr>
              <a:t>                jäädyttää tileillä olevia talletuksia </a:t>
            </a:r>
          </a:p>
          <a:p>
            <a:pPr marL="0" indent="0">
              <a:lnSpc>
                <a:spcPct val="90000"/>
              </a:lnSpc>
              <a:buNone/>
            </a:pPr>
            <a:r>
              <a:rPr lang="fi-FI" sz="1600" dirty="0">
                <a:solidFill>
                  <a:srgbClr val="404040"/>
                </a:solidFill>
              </a:rPr>
              <a:t>           </a:t>
            </a:r>
            <a:r>
              <a:rPr lang="fi-FI" sz="1600" dirty="0">
                <a:solidFill>
                  <a:srgbClr val="404040"/>
                </a:solidFill>
                <a:sym typeface="Wingdings" panose="05000000000000000000" pitchFamily="2" charset="2"/>
              </a:rPr>
              <a:t> Pahimmillaan pankki voi mennä konkurssiin. Se on talouden</a:t>
            </a:r>
          </a:p>
          <a:p>
            <a:pPr marL="0" indent="0">
              <a:lnSpc>
                <a:spcPct val="90000"/>
              </a:lnSpc>
              <a:buNone/>
            </a:pPr>
            <a:r>
              <a:rPr lang="fi-FI" sz="1600" dirty="0">
                <a:solidFill>
                  <a:srgbClr val="404040"/>
                </a:solidFill>
                <a:sym typeface="Wingdings" panose="05000000000000000000" pitchFamily="2" charset="2"/>
              </a:rPr>
              <a:t>               kannalta tuhoisaa</a:t>
            </a:r>
          </a:p>
          <a:p>
            <a:pPr>
              <a:lnSpc>
                <a:spcPct val="90000"/>
              </a:lnSpc>
            </a:pPr>
            <a:r>
              <a:rPr lang="fi-FI" sz="1600" dirty="0">
                <a:solidFill>
                  <a:srgbClr val="404040"/>
                </a:solidFill>
              </a:rPr>
              <a:t>Kriisejä seuraa yleensä jyrkkä laskusuhdanne eli asuntojen ja osakkeiden hinnat romahtavat, rahoitusjärjestelmä halvaantuu sekä talouskasvu supistuu nopeasti </a:t>
            </a:r>
          </a:p>
          <a:p>
            <a:pPr>
              <a:lnSpc>
                <a:spcPct val="90000"/>
              </a:lnSpc>
            </a:pPr>
            <a:r>
              <a:rPr lang="fi-FI" sz="1600" dirty="0">
                <a:solidFill>
                  <a:srgbClr val="404040"/>
                </a:solidFill>
              </a:rPr>
              <a:t>Tällöin ihmiset ja yritykset eivät uskalla kuluttaa tai tehdä investointeja </a:t>
            </a:r>
          </a:p>
          <a:p>
            <a:pPr>
              <a:lnSpc>
                <a:spcPct val="90000"/>
              </a:lnSpc>
            </a:pPr>
            <a:r>
              <a:rPr lang="fi-FI" sz="1600" dirty="0">
                <a:solidFill>
                  <a:srgbClr val="404040"/>
                </a:solidFill>
              </a:rPr>
              <a:t>Kaiken seurauksena talous halvaantuu, koska kukaan ei uskalla tehdä mitään</a:t>
            </a:r>
          </a:p>
          <a:p>
            <a:pPr>
              <a:lnSpc>
                <a:spcPct val="90000"/>
              </a:lnSpc>
            </a:pPr>
            <a:endParaRPr lang="fi-FI" sz="1300" dirty="0">
              <a:solidFill>
                <a:srgbClr val="404040"/>
              </a:solidFill>
            </a:endParaRPr>
          </a:p>
        </p:txBody>
      </p:sp>
      <p:sp>
        <p:nvSpPr>
          <p:cNvPr id="4" name="Alatunnisteen paikkamerkki 3">
            <a:extLst>
              <a:ext uri="{FF2B5EF4-FFF2-40B4-BE49-F238E27FC236}">
                <a16:creationId xmlns:a16="http://schemas.microsoft.com/office/drawing/2014/main" id="{E785C765-D333-4052-9784-2B2C98B1299C}"/>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t>YH- Fanni Tainio</a:t>
            </a:r>
          </a:p>
        </p:txBody>
      </p:sp>
    </p:spTree>
    <p:extLst>
      <p:ext uri="{BB962C8B-B14F-4D97-AF65-F5344CB8AC3E}">
        <p14:creationId xmlns:p14="http://schemas.microsoft.com/office/powerpoint/2010/main" val="328581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in paikkamerkki 6">
            <a:extLst>
              <a:ext uri="{FF2B5EF4-FFF2-40B4-BE49-F238E27FC236}">
                <a16:creationId xmlns:a16="http://schemas.microsoft.com/office/drawing/2014/main" id="{5E82BD35-1280-4DB4-8F62-570F6689B66D}"/>
              </a:ext>
            </a:extLst>
          </p:cNvPr>
          <p:cNvSpPr>
            <a:spLocks noGrp="1"/>
          </p:cNvSpPr>
          <p:nvPr>
            <p:ph type="body" idx="1"/>
          </p:nvPr>
        </p:nvSpPr>
        <p:spPr/>
        <p:txBody>
          <a:bodyPr/>
          <a:lstStyle/>
          <a:p>
            <a:r>
              <a:rPr lang="fi-FI" b="1" dirty="0"/>
              <a:t>taantuma</a:t>
            </a:r>
          </a:p>
        </p:txBody>
      </p:sp>
      <p:sp>
        <p:nvSpPr>
          <p:cNvPr id="11" name="Sisällön paikkamerkki 10">
            <a:extLst>
              <a:ext uri="{FF2B5EF4-FFF2-40B4-BE49-F238E27FC236}">
                <a16:creationId xmlns:a16="http://schemas.microsoft.com/office/drawing/2014/main" id="{72E88B5B-A72C-4741-9D05-6CFA4118B94D}"/>
              </a:ext>
            </a:extLst>
          </p:cNvPr>
          <p:cNvSpPr>
            <a:spLocks noGrp="1"/>
          </p:cNvSpPr>
          <p:nvPr>
            <p:ph sz="half" idx="2"/>
          </p:nvPr>
        </p:nvSpPr>
        <p:spPr/>
        <p:txBody>
          <a:bodyPr/>
          <a:lstStyle/>
          <a:p>
            <a:r>
              <a:rPr lang="fi-FI" dirty="0"/>
              <a:t>Taantuma on </a:t>
            </a:r>
            <a:r>
              <a:rPr lang="fi-FI" b="1" dirty="0"/>
              <a:t>syvä laskusuhdanne</a:t>
            </a:r>
          </a:p>
          <a:p>
            <a:r>
              <a:rPr lang="fi-FI" dirty="0"/>
              <a:t>Taantumassa tuotanto ei kasva lainkaan puoleen vuoteen</a:t>
            </a:r>
          </a:p>
          <a:p>
            <a:r>
              <a:rPr lang="fi-FI" dirty="0"/>
              <a:t>Suomi ajautui syvään taantumaan vuoden 2008 finanssikriisin takia</a:t>
            </a:r>
          </a:p>
        </p:txBody>
      </p:sp>
      <p:sp>
        <p:nvSpPr>
          <p:cNvPr id="12" name="Sisällön paikkamerkki 11">
            <a:extLst>
              <a:ext uri="{FF2B5EF4-FFF2-40B4-BE49-F238E27FC236}">
                <a16:creationId xmlns:a16="http://schemas.microsoft.com/office/drawing/2014/main" id="{2F8C8DB4-9E0D-49D4-9D3D-D9F00EFD8861}"/>
              </a:ext>
            </a:extLst>
          </p:cNvPr>
          <p:cNvSpPr>
            <a:spLocks noGrp="1"/>
          </p:cNvSpPr>
          <p:nvPr>
            <p:ph sz="quarter" idx="4"/>
          </p:nvPr>
        </p:nvSpPr>
        <p:spPr/>
        <p:txBody>
          <a:bodyPr/>
          <a:lstStyle/>
          <a:p>
            <a:r>
              <a:rPr lang="fi-FI" dirty="0"/>
              <a:t>Lama on </a:t>
            </a:r>
            <a:r>
              <a:rPr lang="fi-FI" b="1" dirty="0"/>
              <a:t>syvempi laskusuhdanne </a:t>
            </a:r>
            <a:r>
              <a:rPr lang="fi-FI" dirty="0"/>
              <a:t>kuin taantuma</a:t>
            </a:r>
          </a:p>
          <a:p>
            <a:r>
              <a:rPr lang="fi-FI" dirty="0"/>
              <a:t>Tyypillisiä piirteitä ovat tuotannon voimakas supistuminen, vähäiset investoinnit, luottojen väheneminen ja työttömyyden lisääntyminen</a:t>
            </a:r>
          </a:p>
          <a:p>
            <a:r>
              <a:rPr lang="fi-FI" dirty="0"/>
              <a:t>Suomi ajautui syvään lamaan 1990-luvun alussa </a:t>
            </a:r>
          </a:p>
        </p:txBody>
      </p:sp>
      <p:sp>
        <p:nvSpPr>
          <p:cNvPr id="10" name="Tekstin paikkamerkki 9">
            <a:extLst>
              <a:ext uri="{FF2B5EF4-FFF2-40B4-BE49-F238E27FC236}">
                <a16:creationId xmlns:a16="http://schemas.microsoft.com/office/drawing/2014/main" id="{A106D8B1-4D66-4B15-AC4F-BEF9DA1456B8}"/>
              </a:ext>
            </a:extLst>
          </p:cNvPr>
          <p:cNvSpPr>
            <a:spLocks noGrp="1"/>
          </p:cNvSpPr>
          <p:nvPr>
            <p:ph type="body" sz="quarter" idx="13"/>
          </p:nvPr>
        </p:nvSpPr>
        <p:spPr/>
        <p:txBody>
          <a:bodyPr/>
          <a:lstStyle/>
          <a:p>
            <a:r>
              <a:rPr lang="fi-FI" b="1" dirty="0"/>
              <a:t>lama</a:t>
            </a:r>
          </a:p>
        </p:txBody>
      </p:sp>
      <p:sp>
        <p:nvSpPr>
          <p:cNvPr id="4" name="Alatunnisteen paikkamerkki 3">
            <a:extLst>
              <a:ext uri="{FF2B5EF4-FFF2-40B4-BE49-F238E27FC236}">
                <a16:creationId xmlns:a16="http://schemas.microsoft.com/office/drawing/2014/main" id="{40F07D94-FD19-40AA-B3C9-223AD4EF56C5}"/>
              </a:ext>
            </a:extLst>
          </p:cNvPr>
          <p:cNvSpPr>
            <a:spLocks noGrp="1"/>
          </p:cNvSpPr>
          <p:nvPr>
            <p:ph type="ftr" sz="quarter" idx="11"/>
          </p:nvPr>
        </p:nvSpPr>
        <p:spPr/>
        <p:txBody>
          <a:bodyPr/>
          <a:lstStyle/>
          <a:p>
            <a:r>
              <a:rPr lang="en-US"/>
              <a:t>YH- Fanni Tainio</a:t>
            </a:r>
            <a:endParaRPr lang="en-US" dirty="0"/>
          </a:p>
        </p:txBody>
      </p:sp>
      <p:sp>
        <p:nvSpPr>
          <p:cNvPr id="2" name="Otsikko 1">
            <a:extLst>
              <a:ext uri="{FF2B5EF4-FFF2-40B4-BE49-F238E27FC236}">
                <a16:creationId xmlns:a16="http://schemas.microsoft.com/office/drawing/2014/main" id="{6F4C7FF0-A22A-46B2-AF0B-096212A76E9B}"/>
              </a:ext>
            </a:extLst>
          </p:cNvPr>
          <p:cNvSpPr>
            <a:spLocks noGrp="1"/>
          </p:cNvSpPr>
          <p:nvPr>
            <p:ph type="title"/>
          </p:nvPr>
        </p:nvSpPr>
        <p:spPr/>
        <p:txBody>
          <a:bodyPr/>
          <a:lstStyle/>
          <a:p>
            <a:r>
              <a:rPr lang="fi-FI" dirty="0"/>
              <a:t>Tärkeitä käsitteitä</a:t>
            </a:r>
          </a:p>
        </p:txBody>
      </p:sp>
    </p:spTree>
    <p:extLst>
      <p:ext uri="{BB962C8B-B14F-4D97-AF65-F5344CB8AC3E}">
        <p14:creationId xmlns:p14="http://schemas.microsoft.com/office/powerpoint/2010/main" val="3394315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4">
            <a:extLst>
              <a:ext uri="{FF2B5EF4-FFF2-40B4-BE49-F238E27FC236}">
                <a16:creationId xmlns:a16="http://schemas.microsoft.com/office/drawing/2014/main" id="{ED4035AB-4FCC-433C-A7B2-8C850484C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6">
            <a:extLst>
              <a:ext uri="{FF2B5EF4-FFF2-40B4-BE49-F238E27FC236}">
                <a16:creationId xmlns:a16="http://schemas.microsoft.com/office/drawing/2014/main" id="{636F67B8-0936-46F0-8111-1F45B579B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7704"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tsikko 7">
            <a:extLst>
              <a:ext uri="{FF2B5EF4-FFF2-40B4-BE49-F238E27FC236}">
                <a16:creationId xmlns:a16="http://schemas.microsoft.com/office/drawing/2014/main" id="{F9E76DA7-4E98-4067-8DFA-FEF86AFB809F}"/>
              </a:ext>
            </a:extLst>
          </p:cNvPr>
          <p:cNvSpPr>
            <a:spLocks noGrp="1"/>
          </p:cNvSpPr>
          <p:nvPr>
            <p:ph type="title"/>
          </p:nvPr>
        </p:nvSpPr>
        <p:spPr>
          <a:xfrm>
            <a:off x="8181171" y="2681103"/>
            <a:ext cx="3363974" cy="1495794"/>
          </a:xfrm>
          <a:prstGeom prst="ellipse">
            <a:avLst/>
          </a:prstGeom>
          <a:noFill/>
          <a:ln>
            <a:solidFill>
              <a:srgbClr val="FFFFFF"/>
            </a:solidFill>
          </a:ln>
        </p:spPr>
        <p:txBody>
          <a:bodyPr wrap="square">
            <a:normAutofit/>
          </a:bodyPr>
          <a:lstStyle/>
          <a:p>
            <a:r>
              <a:rPr lang="fi-FI" sz="1500">
                <a:solidFill>
                  <a:srgbClr val="FFFFFF"/>
                </a:solidFill>
              </a:rPr>
              <a:t>Taloudellisia kriisejä maailmalla</a:t>
            </a:r>
          </a:p>
        </p:txBody>
      </p:sp>
      <p:sp>
        <p:nvSpPr>
          <p:cNvPr id="6" name="Alatunnisteen paikkamerkki 5">
            <a:extLst>
              <a:ext uri="{FF2B5EF4-FFF2-40B4-BE49-F238E27FC236}">
                <a16:creationId xmlns:a16="http://schemas.microsoft.com/office/drawing/2014/main" id="{84EF7E30-0756-420C-BE0F-4C76952A9F0E}"/>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t>YH- Fanni Tainio</a:t>
            </a:r>
          </a:p>
        </p:txBody>
      </p:sp>
      <p:graphicFrame>
        <p:nvGraphicFramePr>
          <p:cNvPr id="31" name="Sisällön paikkamerkki 8">
            <a:extLst>
              <a:ext uri="{FF2B5EF4-FFF2-40B4-BE49-F238E27FC236}">
                <a16:creationId xmlns:a16="http://schemas.microsoft.com/office/drawing/2014/main" id="{DA0C5BF4-9576-491B-9232-63D445F2FDBC}"/>
              </a:ext>
            </a:extLst>
          </p:cNvPr>
          <p:cNvGraphicFramePr>
            <a:graphicFrameLocks noGrp="1"/>
          </p:cNvGraphicFramePr>
          <p:nvPr>
            <p:ph idx="1"/>
            <p:extLst>
              <p:ext uri="{D42A27DB-BD31-4B8C-83A1-F6EECF244321}">
                <p14:modId xmlns:p14="http://schemas.microsoft.com/office/powerpoint/2010/main" val="1137321398"/>
              </p:ext>
            </p:extLst>
          </p:nvPr>
        </p:nvGraphicFramePr>
        <p:xfrm>
          <a:off x="920750" y="965200"/>
          <a:ext cx="5651500" cy="4968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24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E4270A0-FD31-4C7D-9FB6-8DC2B4600FA9}"/>
              </a:ext>
            </a:extLst>
          </p:cNvPr>
          <p:cNvSpPr>
            <a:spLocks noGrp="1"/>
          </p:cNvSpPr>
          <p:nvPr>
            <p:ph type="title"/>
          </p:nvPr>
        </p:nvSpPr>
        <p:spPr>
          <a:prstGeom prst="ellipse">
            <a:avLst/>
          </a:prstGeom>
          <a:solidFill>
            <a:schemeClr val="accent2">
              <a:lumMod val="75000"/>
            </a:schemeClr>
          </a:solidFill>
          <a:ln>
            <a:noFill/>
          </a:ln>
        </p:spPr>
        <p:txBody>
          <a:bodyPr>
            <a:normAutofit fontScale="90000"/>
          </a:bodyPr>
          <a:lstStyle/>
          <a:p>
            <a:r>
              <a:rPr lang="fi-FI" sz="2100">
                <a:solidFill>
                  <a:srgbClr val="FFFFFF"/>
                </a:solidFill>
              </a:rPr>
              <a:t>Vuoden 2008 Finanssikriisi vaiheittain</a:t>
            </a:r>
          </a:p>
        </p:txBody>
      </p:sp>
      <p:sp>
        <p:nvSpPr>
          <p:cNvPr id="17" name="Sisällön paikkamerkki 2">
            <a:extLst>
              <a:ext uri="{FF2B5EF4-FFF2-40B4-BE49-F238E27FC236}">
                <a16:creationId xmlns:a16="http://schemas.microsoft.com/office/drawing/2014/main" id="{8F9989F7-AF88-4AC9-BB46-9611EDA58969}"/>
              </a:ext>
            </a:extLst>
          </p:cNvPr>
          <p:cNvSpPr>
            <a:spLocks noGrp="1"/>
          </p:cNvSpPr>
          <p:nvPr>
            <p:ph idx="1"/>
          </p:nvPr>
        </p:nvSpPr>
        <p:spPr>
          <a:xfrm>
            <a:off x="1533525" y="2276475"/>
            <a:ext cx="9544050" cy="3876675"/>
          </a:xfrm>
        </p:spPr>
        <p:txBody>
          <a:bodyPr anchor="ctr">
            <a:normAutofit lnSpcReduction="10000"/>
          </a:bodyPr>
          <a:lstStyle/>
          <a:p>
            <a:pPr marL="342900" indent="-342900">
              <a:lnSpc>
                <a:spcPct val="90000"/>
              </a:lnSpc>
              <a:buFont typeface="+mj-lt"/>
              <a:buAutoNum type="arabicPeriod"/>
            </a:pPr>
            <a:r>
              <a:rPr lang="fi-FI" dirty="0"/>
              <a:t>Asuntomarkkinat kävivät kuumana Yhdysvalloissa, koska ihmisille myönnettiin riskipitoisia asuntolainoja, vaikka heidän takaisinmaksukykynsä oli heikko. Samalla monimutkaisia sijoituspaketteja myytiin ympäri maailmaa. Kun rahaa oli helposti saatavilla, kysyntä kasvoi ja hinnat nousivat </a:t>
            </a:r>
          </a:p>
          <a:p>
            <a:pPr marL="342900" indent="-342900">
              <a:lnSpc>
                <a:spcPct val="90000"/>
              </a:lnSpc>
              <a:buFont typeface="+mj-lt"/>
              <a:buAutoNum type="arabicPeriod"/>
            </a:pPr>
            <a:r>
              <a:rPr lang="fi-FI" dirty="0"/>
              <a:t>Lopulta asuntokupla puhkesi ja iso kriisi alkoi. Koska lainojen arvopapereita oli sijoitettu ympäri maailmaa satojen miljardien eurojen edestä, kosketti finanssikriisi myös Yhdysvaltojen ulkopuolella</a:t>
            </a:r>
          </a:p>
          <a:p>
            <a:pPr marL="342900" indent="-342900">
              <a:lnSpc>
                <a:spcPct val="90000"/>
              </a:lnSpc>
              <a:buFont typeface="+mj-lt"/>
              <a:buAutoNum type="arabicPeriod"/>
            </a:pPr>
            <a:r>
              <a:rPr lang="fi-FI" dirty="0"/>
              <a:t>Rahoitusmarkkinoiden kriisi kärjistyi luottamuskriisiksi, kun pankit lopettivat rahan lainaamisen toisilleen. Tämä oli iso riski, koska talouselämä pyörii nimenomaan pankkien välisen rahoituksen avulla</a:t>
            </a:r>
          </a:p>
          <a:p>
            <a:pPr marL="342900" indent="-342900">
              <a:lnSpc>
                <a:spcPct val="90000"/>
              </a:lnSpc>
              <a:buFont typeface="+mj-lt"/>
              <a:buAutoNum type="arabicPeriod"/>
            </a:pPr>
            <a:r>
              <a:rPr lang="fi-FI" dirty="0"/>
              <a:t>Pörssikurssit sukelsivat ympäri maailmaa ja pelättiin maailmantalouden romahtamista </a:t>
            </a:r>
          </a:p>
          <a:p>
            <a:pPr marL="342900" indent="-342900">
              <a:lnSpc>
                <a:spcPct val="90000"/>
              </a:lnSpc>
              <a:buFont typeface="+mj-lt"/>
              <a:buAutoNum type="arabicPeriod"/>
            </a:pPr>
            <a:r>
              <a:rPr lang="fi-FI" dirty="0"/>
              <a:t>Yhdysvallat kehittivät laajoja tukipaketteja pankeilleen, jotta rahoitus ei jumiutuisi kokonaan. Myös muualla keskuspankit pyrkivät turvaamaan pankkien toiminnan kaikin keinoin</a:t>
            </a:r>
          </a:p>
          <a:p>
            <a:pPr marL="342900" indent="-342900">
              <a:lnSpc>
                <a:spcPct val="90000"/>
              </a:lnSpc>
              <a:buFont typeface="+mj-lt"/>
              <a:buAutoNum type="arabicPeriod"/>
            </a:pPr>
            <a:r>
              <a:rPr lang="fi-FI" dirty="0"/>
              <a:t>Kriisi jätti jälkensä maailmantalouteen, joka ajautui pitkään taantumaan ja lopulta lamaan</a:t>
            </a:r>
          </a:p>
        </p:txBody>
      </p:sp>
      <p:sp>
        <p:nvSpPr>
          <p:cNvPr id="4" name="Alatunnisteen paikkamerkki 3">
            <a:extLst>
              <a:ext uri="{FF2B5EF4-FFF2-40B4-BE49-F238E27FC236}">
                <a16:creationId xmlns:a16="http://schemas.microsoft.com/office/drawing/2014/main" id="{9FA38C39-9DA1-42A8-894C-E620F7DD46F3}"/>
              </a:ext>
            </a:extLst>
          </p:cNvPr>
          <p:cNvSpPr>
            <a:spLocks noGrp="1"/>
          </p:cNvSpPr>
          <p:nvPr>
            <p:ph type="ftr" sz="quarter" idx="11"/>
          </p:nvPr>
        </p:nvSpPr>
        <p:spPr/>
        <p:txBody>
          <a:bodyPr>
            <a:normAutofit/>
          </a:bodyPr>
          <a:lstStyle/>
          <a:p>
            <a:pPr>
              <a:spcAft>
                <a:spcPts val="600"/>
              </a:spcAft>
            </a:pPr>
            <a:r>
              <a:rPr lang="en-US">
                <a:solidFill>
                  <a:schemeClr val="tx2">
                    <a:alpha val="70000"/>
                  </a:schemeClr>
                </a:solidFill>
              </a:rPr>
              <a:t>YH- Fanni Tainio</a:t>
            </a:r>
          </a:p>
        </p:txBody>
      </p:sp>
    </p:spTree>
    <p:extLst>
      <p:ext uri="{BB962C8B-B14F-4D97-AF65-F5344CB8AC3E}">
        <p14:creationId xmlns:p14="http://schemas.microsoft.com/office/powerpoint/2010/main" val="138967293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C6C69B0A-FA57-4D1C-B993-DA7F54BCD194}"/>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fi-FI">
                <a:solidFill>
                  <a:srgbClr val="FFFFFF"/>
                </a:solidFill>
              </a:rPr>
              <a:t>EUROOPAN VELKAKRIISI</a:t>
            </a:r>
          </a:p>
        </p:txBody>
      </p:sp>
      <p:sp>
        <p:nvSpPr>
          <p:cNvPr id="5" name="Sisällön paikkamerkki 4">
            <a:extLst>
              <a:ext uri="{FF2B5EF4-FFF2-40B4-BE49-F238E27FC236}">
                <a16:creationId xmlns:a16="http://schemas.microsoft.com/office/drawing/2014/main" id="{E227154F-6766-4E78-86BC-CD6216B83B75}"/>
              </a:ext>
            </a:extLst>
          </p:cNvPr>
          <p:cNvSpPr>
            <a:spLocks noGrp="1"/>
          </p:cNvSpPr>
          <p:nvPr>
            <p:ph idx="1"/>
          </p:nvPr>
        </p:nvSpPr>
        <p:spPr>
          <a:xfrm>
            <a:off x="923926" y="1016924"/>
            <a:ext cx="6577464" cy="4639137"/>
          </a:xfrm>
        </p:spPr>
        <p:txBody>
          <a:bodyPr anchor="ctr">
            <a:normAutofit/>
          </a:bodyPr>
          <a:lstStyle/>
          <a:p>
            <a:pPr>
              <a:lnSpc>
                <a:spcPct val="90000"/>
              </a:lnSpc>
            </a:pPr>
            <a:r>
              <a:rPr lang="fi-FI" sz="1600" dirty="0">
                <a:solidFill>
                  <a:srgbClr val="404040"/>
                </a:solidFill>
              </a:rPr>
              <a:t>Finanssikriisin jälkeen moni Euroopan maa velkaantui, koska maat ottivat velkaa enemmän kuin niiden yleisissä säännöissä on sovittu </a:t>
            </a:r>
          </a:p>
          <a:p>
            <a:pPr>
              <a:lnSpc>
                <a:spcPct val="90000"/>
              </a:lnSpc>
            </a:pPr>
            <a:r>
              <a:rPr lang="fi-FI" sz="1600" dirty="0">
                <a:solidFill>
                  <a:srgbClr val="404040"/>
                </a:solidFill>
              </a:rPr>
              <a:t>Näistä ylityksistä ei langetettu rangaistuksia, ja monen maan hallitukset olivat liian heikkoja tehdessään taloudellisia päätöksiä </a:t>
            </a:r>
          </a:p>
          <a:p>
            <a:pPr>
              <a:lnSpc>
                <a:spcPct val="90000"/>
              </a:lnSpc>
            </a:pPr>
            <a:r>
              <a:rPr lang="fi-FI" sz="1600" dirty="0">
                <a:solidFill>
                  <a:srgbClr val="404040"/>
                </a:solidFill>
              </a:rPr>
              <a:t>Erityisesti Kreikka, Portugali, Espanja, Italia ja Irlanti joutuivat taloudellisiin vaikeuksiin jättivelkojen takia</a:t>
            </a:r>
          </a:p>
          <a:p>
            <a:pPr>
              <a:lnSpc>
                <a:spcPct val="90000"/>
              </a:lnSpc>
            </a:pPr>
            <a:r>
              <a:rPr lang="fi-FI" sz="1600" dirty="0">
                <a:solidFill>
                  <a:srgbClr val="404040"/>
                </a:solidFill>
              </a:rPr>
              <a:t>Kreikan talous oli pitkään velkavetoista jo ennen euroaikaa, mutta tilanne paheni velkakriisin jälkeen. Maa pahensi tilannetta väärentämällä tilastoja, mutta talouden kupla puhkesi vuonna 2010 </a:t>
            </a:r>
          </a:p>
          <a:p>
            <a:pPr>
              <a:lnSpc>
                <a:spcPct val="90000"/>
              </a:lnSpc>
            </a:pPr>
            <a:r>
              <a:rPr lang="fi-FI" sz="1600" dirty="0">
                <a:solidFill>
                  <a:srgbClr val="404040"/>
                </a:solidFill>
              </a:rPr>
              <a:t>Tilanteen korjaamiseksi euromaat ja Kansainvälinen valuuttarahasto IMF joutuivat antamaan Kreikalle merkittävää hätärahoitusta noin 300 miljardia euroa. Ehtona oli, että Kreikka aloitti mittavat säästötalkoot ja valtion omaisuutta yksityistettiin sekä myytiin. Myös Kreikan velkoja leikattiin</a:t>
            </a:r>
          </a:p>
          <a:p>
            <a:pPr>
              <a:lnSpc>
                <a:spcPct val="90000"/>
              </a:lnSpc>
            </a:pPr>
            <a:r>
              <a:rPr lang="fi-FI" sz="1600" dirty="0">
                <a:solidFill>
                  <a:srgbClr val="404040"/>
                </a:solidFill>
              </a:rPr>
              <a:t>Kreikan lainaohjelma päättyi vuonna 2018 ja maa palasi normaaleille rahamarkkinoille. Ongelmia on edelleen, ja tulevaisuus näyttää, kuinka se onnistuu </a:t>
            </a:r>
          </a:p>
        </p:txBody>
      </p:sp>
      <p:sp>
        <p:nvSpPr>
          <p:cNvPr id="4" name="Alatunnisteen paikkamerkki 3">
            <a:extLst>
              <a:ext uri="{FF2B5EF4-FFF2-40B4-BE49-F238E27FC236}">
                <a16:creationId xmlns:a16="http://schemas.microsoft.com/office/drawing/2014/main" id="{0EC382D2-0BCA-4F77-B559-2CE8FBEC9A87}"/>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t>YH- Fanni Tainio</a:t>
            </a:r>
          </a:p>
        </p:txBody>
      </p:sp>
    </p:spTree>
    <p:extLst>
      <p:ext uri="{BB962C8B-B14F-4D97-AF65-F5344CB8AC3E}">
        <p14:creationId xmlns:p14="http://schemas.microsoft.com/office/powerpoint/2010/main" val="1741804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75088F79-9992-44AE-A21D-050292D5D582}"/>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fi-FI">
                <a:solidFill>
                  <a:srgbClr val="FFFFFF"/>
                </a:solidFill>
              </a:rPr>
              <a:t>Eurooppa yrittää nousta jaloilleen</a:t>
            </a:r>
          </a:p>
        </p:txBody>
      </p:sp>
      <p:sp>
        <p:nvSpPr>
          <p:cNvPr id="3" name="Sisällön paikkamerkki 2">
            <a:extLst>
              <a:ext uri="{FF2B5EF4-FFF2-40B4-BE49-F238E27FC236}">
                <a16:creationId xmlns:a16="http://schemas.microsoft.com/office/drawing/2014/main" id="{051C41CC-8364-4298-882E-4DD4ACF35065}"/>
              </a:ext>
            </a:extLst>
          </p:cNvPr>
          <p:cNvSpPr>
            <a:spLocks noGrp="1"/>
          </p:cNvSpPr>
          <p:nvPr>
            <p:ph idx="1"/>
          </p:nvPr>
        </p:nvSpPr>
        <p:spPr>
          <a:xfrm>
            <a:off x="1114426" y="1283546"/>
            <a:ext cx="6386964" cy="4202854"/>
          </a:xfrm>
        </p:spPr>
        <p:txBody>
          <a:bodyPr anchor="ctr">
            <a:normAutofit/>
          </a:bodyPr>
          <a:lstStyle/>
          <a:p>
            <a:pPr>
              <a:lnSpc>
                <a:spcPct val="90000"/>
              </a:lnSpc>
            </a:pPr>
            <a:r>
              <a:rPr lang="fi-FI" sz="1600" dirty="0">
                <a:solidFill>
                  <a:srgbClr val="404040"/>
                </a:solidFill>
              </a:rPr>
              <a:t>Ylivelkaantuneiden maiden avuksi on EU:ssa perustettu yhteinen vakausrahasto eli EVM, joka takaa ongelmamaiden lainoja ja lainaa niille suoraan rahaa </a:t>
            </a:r>
          </a:p>
          <a:p>
            <a:pPr>
              <a:lnSpc>
                <a:spcPct val="90000"/>
              </a:lnSpc>
            </a:pPr>
            <a:r>
              <a:rPr lang="fi-FI" sz="1600" dirty="0">
                <a:solidFill>
                  <a:srgbClr val="404040"/>
                </a:solidFill>
              </a:rPr>
              <a:t>Lisäksi on perustettu pankkiunioni, jonka tavoitteena on turvata ja valvoa, että eurooppalaiset pankit ovat taloudeltaan hyvässä kunnossa ja vastaavat ongelmat voitaisiin jatkossa välttää</a:t>
            </a:r>
          </a:p>
          <a:p>
            <a:pPr>
              <a:lnSpc>
                <a:spcPct val="90000"/>
              </a:lnSpc>
            </a:pPr>
            <a:r>
              <a:rPr lang="fi-FI" sz="1600" dirty="0">
                <a:solidFill>
                  <a:srgbClr val="404040"/>
                </a:solidFill>
              </a:rPr>
              <a:t>Ylivelkaantuneiden maiden auttaminen on herättänyt paljon keskustelua ja mielipiteet ovat jakautuneet</a:t>
            </a:r>
          </a:p>
          <a:p>
            <a:pPr>
              <a:lnSpc>
                <a:spcPct val="90000"/>
              </a:lnSpc>
            </a:pPr>
            <a:r>
              <a:rPr lang="fi-FI" sz="1600" dirty="0">
                <a:solidFill>
                  <a:srgbClr val="404040"/>
                </a:solidFill>
              </a:rPr>
              <a:t> Joidenkin mielestä on jokaisen maan oma ongelma, jos sillä on taloudellisia vaikeuksia. Euroopan unionin säännöt eivät velvoita yksittäistä jäsenmaata auttamaan talousvaikeuksissa olevaa jäsenmaata</a:t>
            </a:r>
          </a:p>
          <a:p>
            <a:pPr>
              <a:lnSpc>
                <a:spcPct val="90000"/>
              </a:lnSpc>
            </a:pPr>
            <a:r>
              <a:rPr lang="fi-FI" sz="1600" dirty="0">
                <a:solidFill>
                  <a:srgbClr val="404040"/>
                </a:solidFill>
              </a:rPr>
              <a:t>Puolestapuhujan taas ajattelevat, että on koko EU:n etu auttaa vaikeuksissa olevia jäsenmaita. Myös EU:n ulkopuoliset maat ovat osallistuneet auttamiseen, kuten esimerkiksi Venäjä, Yhdysvallat ja Japani</a:t>
            </a:r>
          </a:p>
          <a:p>
            <a:pPr>
              <a:lnSpc>
                <a:spcPct val="90000"/>
              </a:lnSpc>
            </a:pPr>
            <a:endParaRPr lang="fi-FI" sz="1500" dirty="0">
              <a:solidFill>
                <a:srgbClr val="404040"/>
              </a:solidFill>
            </a:endParaRPr>
          </a:p>
        </p:txBody>
      </p:sp>
      <p:sp>
        <p:nvSpPr>
          <p:cNvPr id="4" name="Alatunnisteen paikkamerkki 3">
            <a:extLst>
              <a:ext uri="{FF2B5EF4-FFF2-40B4-BE49-F238E27FC236}">
                <a16:creationId xmlns:a16="http://schemas.microsoft.com/office/drawing/2014/main" id="{949FEC62-1AA4-44CC-B4CC-D85F0624E100}"/>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t>YH- Fanni Tainio</a:t>
            </a:r>
          </a:p>
        </p:txBody>
      </p:sp>
    </p:spTree>
    <p:extLst>
      <p:ext uri="{BB962C8B-B14F-4D97-AF65-F5344CB8AC3E}">
        <p14:creationId xmlns:p14="http://schemas.microsoft.com/office/powerpoint/2010/main" val="360193936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8AED18-B659-46BC-ADAE-B45148068038}"/>
              </a:ext>
            </a:extLst>
          </p:cNvPr>
          <p:cNvSpPr>
            <a:spLocks noGrp="1"/>
          </p:cNvSpPr>
          <p:nvPr>
            <p:ph type="title"/>
          </p:nvPr>
        </p:nvSpPr>
        <p:spPr>
          <a:xfrm>
            <a:off x="829781" y="2708804"/>
            <a:ext cx="3698803" cy="1440394"/>
          </a:xfrm>
          <a:noFill/>
          <a:ln>
            <a:solidFill>
              <a:schemeClr val="tx1"/>
            </a:solidFill>
          </a:ln>
        </p:spPr>
        <p:txBody>
          <a:bodyPr>
            <a:normAutofit/>
          </a:bodyPr>
          <a:lstStyle/>
          <a:p>
            <a:r>
              <a:rPr lang="fi-FI" sz="2200">
                <a:solidFill>
                  <a:schemeClr val="tx1"/>
                </a:solidFill>
              </a:rPr>
              <a:t>KORONAVIRUKSEN Vaikutuksia </a:t>
            </a:r>
            <a:br>
              <a:rPr lang="fi-FI" sz="2200">
                <a:solidFill>
                  <a:schemeClr val="tx1"/>
                </a:solidFill>
              </a:rPr>
            </a:br>
            <a:r>
              <a:rPr lang="fi-FI" sz="2200">
                <a:solidFill>
                  <a:schemeClr val="tx1"/>
                </a:solidFill>
              </a:rPr>
              <a:t>suomen TALOUTEEN</a:t>
            </a:r>
          </a:p>
        </p:txBody>
      </p:sp>
      <p:sp>
        <p:nvSpPr>
          <p:cNvPr id="9" name="Rectangle 8">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isällön paikkamerkki 2">
            <a:extLst>
              <a:ext uri="{FF2B5EF4-FFF2-40B4-BE49-F238E27FC236}">
                <a16:creationId xmlns:a16="http://schemas.microsoft.com/office/drawing/2014/main" id="{9B877EB6-0581-4003-B3CA-D2E662084F7A}"/>
              </a:ext>
            </a:extLst>
          </p:cNvPr>
          <p:cNvSpPr>
            <a:spLocks noGrp="1"/>
          </p:cNvSpPr>
          <p:nvPr>
            <p:ph idx="1"/>
          </p:nvPr>
        </p:nvSpPr>
        <p:spPr>
          <a:xfrm>
            <a:off x="6049182" y="320040"/>
            <a:ext cx="5408696" cy="6217920"/>
          </a:xfrm>
        </p:spPr>
        <p:txBody>
          <a:bodyPr anchor="ctr">
            <a:normAutofit/>
          </a:bodyPr>
          <a:lstStyle/>
          <a:p>
            <a:pPr>
              <a:lnSpc>
                <a:spcPct val="90000"/>
              </a:lnSpc>
            </a:pPr>
            <a:r>
              <a:rPr lang="fi-FI" sz="1600">
                <a:solidFill>
                  <a:schemeClr val="bg1"/>
                </a:solidFill>
              </a:rPr>
              <a:t>Vielä ei voida ennustaa, mitkä ovat koronaviruksen lopulliset vaikutukset talouteen, koska ei tiedetä, kauanko koronavirus jyllää maailmalla. Ennusteet vaihtelevat, mutta taloudellisia ongelmia on varmasti edessä päin. Tutkijat ovat puhuneet taantumasta ja jopa lamasta</a:t>
            </a:r>
          </a:p>
          <a:p>
            <a:pPr>
              <a:lnSpc>
                <a:spcPct val="90000"/>
              </a:lnSpc>
            </a:pPr>
            <a:r>
              <a:rPr lang="fi-FI" sz="1600">
                <a:solidFill>
                  <a:schemeClr val="bg1"/>
                </a:solidFill>
              </a:rPr>
              <a:t>Koronasta aiheutuvia ongelmakohtia Suomessa talouden näkökulmasta</a:t>
            </a:r>
          </a:p>
          <a:p>
            <a:pPr marL="342900" indent="-342900">
              <a:lnSpc>
                <a:spcPct val="90000"/>
              </a:lnSpc>
              <a:buFont typeface="+mj-lt"/>
              <a:buAutoNum type="arabicParenR"/>
            </a:pPr>
            <a:r>
              <a:rPr lang="fi-FI" sz="1600">
                <a:solidFill>
                  <a:schemeClr val="bg1"/>
                </a:solidFill>
              </a:rPr>
              <a:t>Tavarat ja palvelut eivät käy kaupaksi, kun ihmiset ovat kotona (moni yritys on joutunut sulkemaan ovensa joksikin aikaa tai pahimmillaan lopullisesti). Jotta kansantalous pyörisi, tarvitaan yritystoimintaa ja kuluttajia </a:t>
            </a:r>
          </a:p>
          <a:p>
            <a:pPr marL="342900" indent="-342900">
              <a:lnSpc>
                <a:spcPct val="90000"/>
              </a:lnSpc>
              <a:buFont typeface="+mj-lt"/>
              <a:buAutoNum type="arabicParenR"/>
            </a:pPr>
            <a:r>
              <a:rPr lang="fi-FI" sz="1600">
                <a:solidFill>
                  <a:schemeClr val="bg1"/>
                </a:solidFill>
              </a:rPr>
              <a:t>Suuri määrä lomautuksia, konkursseja ja työttömyyttä (ihmiset hakevat tukia esimerkiksi Kelalta, jonka maksukyky on kovilla). Mitä enemmän näitä tulee, sitä enemmän julkinen talous velkaantuu</a:t>
            </a:r>
          </a:p>
          <a:p>
            <a:pPr marL="342900" indent="-342900">
              <a:lnSpc>
                <a:spcPct val="90000"/>
              </a:lnSpc>
              <a:buFont typeface="+mj-lt"/>
              <a:buAutoNum type="arabicParenR"/>
            </a:pPr>
            <a:r>
              <a:rPr lang="fi-FI" sz="1600">
                <a:solidFill>
                  <a:schemeClr val="bg1"/>
                </a:solidFill>
              </a:rPr>
              <a:t>Jos taloudellinen ahdinko Suomessa kasvaa, tilanne tulee valtiolle hyvin kalliiksi ja tappioista merkittäviä. Nämä vaikuttavat Suomen tulevaisuuteen</a:t>
            </a:r>
          </a:p>
          <a:p>
            <a:pPr marL="342900" indent="-342900">
              <a:lnSpc>
                <a:spcPct val="90000"/>
              </a:lnSpc>
              <a:buFont typeface="+mj-lt"/>
              <a:buAutoNum type="arabicParenR"/>
            </a:pPr>
            <a:r>
              <a:rPr lang="fi-FI" sz="1600">
                <a:solidFill>
                  <a:schemeClr val="bg1"/>
                </a:solidFill>
              </a:rPr>
              <a:t>Tärkeää olisi, että tuonti ja vienti vetävät. Vienti on avainasemassa talouden toipumisessa. Vienti ei toivu, jos Suomi purkaa rajoituksia, mutta ne jatkuvat ulkomailla</a:t>
            </a:r>
          </a:p>
          <a:p>
            <a:pPr marL="342900" indent="-342900">
              <a:lnSpc>
                <a:spcPct val="90000"/>
              </a:lnSpc>
              <a:buFont typeface="+mj-lt"/>
              <a:buAutoNum type="arabicParenR"/>
            </a:pPr>
            <a:r>
              <a:rPr lang="fi-FI" sz="1600">
                <a:solidFill>
                  <a:schemeClr val="bg1"/>
                </a:solidFill>
              </a:rPr>
              <a:t>Yleinen varovaisuus ja epävarmuus lisääntyvät (ei uskalleta kuluttaa tai tehdä investointeja)</a:t>
            </a:r>
          </a:p>
          <a:p>
            <a:pPr marL="342900" indent="-342900">
              <a:lnSpc>
                <a:spcPct val="90000"/>
              </a:lnSpc>
              <a:buFont typeface="+mj-lt"/>
              <a:buAutoNum type="arabicPeriod"/>
            </a:pPr>
            <a:endParaRPr lang="fi-FI" sz="1400">
              <a:solidFill>
                <a:schemeClr val="bg1"/>
              </a:solidFill>
            </a:endParaRPr>
          </a:p>
          <a:p>
            <a:pPr marL="342900" indent="-342900">
              <a:lnSpc>
                <a:spcPct val="90000"/>
              </a:lnSpc>
              <a:buFont typeface="+mj-lt"/>
              <a:buAutoNum type="arabicPeriod"/>
            </a:pPr>
            <a:endParaRPr lang="fi-FI" sz="1400" dirty="0">
              <a:solidFill>
                <a:schemeClr val="bg1"/>
              </a:solidFill>
            </a:endParaRPr>
          </a:p>
        </p:txBody>
      </p:sp>
      <p:sp>
        <p:nvSpPr>
          <p:cNvPr id="4" name="Alatunnisteen paikkamerkki 3">
            <a:extLst>
              <a:ext uri="{FF2B5EF4-FFF2-40B4-BE49-F238E27FC236}">
                <a16:creationId xmlns:a16="http://schemas.microsoft.com/office/drawing/2014/main" id="{A92E4538-C822-42BC-99E1-4D50D5CB675B}"/>
              </a:ext>
            </a:extLst>
          </p:cNvPr>
          <p:cNvSpPr>
            <a:spLocks noGrp="1"/>
          </p:cNvSpPr>
          <p:nvPr>
            <p:ph type="ftr" sz="quarter" idx="11"/>
          </p:nvPr>
        </p:nvSpPr>
        <p:spPr>
          <a:xfrm>
            <a:off x="6296722" y="6224660"/>
            <a:ext cx="4278453" cy="313300"/>
          </a:xfrm>
        </p:spPr>
        <p:txBody>
          <a:bodyPr>
            <a:normAutofit/>
          </a:bodyPr>
          <a:lstStyle/>
          <a:p>
            <a:pPr>
              <a:spcAft>
                <a:spcPts val="600"/>
              </a:spcAft>
            </a:pPr>
            <a:r>
              <a:rPr lang="en-US">
                <a:solidFill>
                  <a:schemeClr val="bg1">
                    <a:alpha val="70000"/>
                  </a:schemeClr>
                </a:solidFill>
              </a:rPr>
              <a:t>YH- Fanni Tainio</a:t>
            </a:r>
          </a:p>
        </p:txBody>
      </p:sp>
    </p:spTree>
    <p:extLst>
      <p:ext uri="{BB962C8B-B14F-4D97-AF65-F5344CB8AC3E}">
        <p14:creationId xmlns:p14="http://schemas.microsoft.com/office/powerpoint/2010/main" val="389202079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Pakkaus">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940</Words>
  <Application>Microsoft Office PowerPoint</Application>
  <PresentationFormat>Laajakuva</PresentationFormat>
  <Paragraphs>83</Paragraphs>
  <Slides>10</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10</vt:i4>
      </vt:variant>
    </vt:vector>
  </HeadingPairs>
  <TitlesOfParts>
    <vt:vector size="15" baseType="lpstr">
      <vt:lpstr>Arial</vt:lpstr>
      <vt:lpstr>Arial Black</vt:lpstr>
      <vt:lpstr>Calibri</vt:lpstr>
      <vt:lpstr>Gill Sans MT</vt:lpstr>
      <vt:lpstr>Pakkaus</vt:lpstr>
      <vt:lpstr>Talouskriisit</vt:lpstr>
      <vt:lpstr>Talouskriisin tunnusmerkkejä</vt:lpstr>
      <vt:lpstr>Talouskriisin tunnusmerkkejä</vt:lpstr>
      <vt:lpstr>Tärkeitä käsitteitä</vt:lpstr>
      <vt:lpstr>Taloudellisia kriisejä maailmalla</vt:lpstr>
      <vt:lpstr>Vuoden 2008 Finanssikriisi vaiheittain</vt:lpstr>
      <vt:lpstr>EUROOPAN VELKAKRIISI</vt:lpstr>
      <vt:lpstr>Eurooppa yrittää nousta jaloilleen</vt:lpstr>
      <vt:lpstr>KORONAVIRUKSEN Vaikutuksia  suomen TALOUTEEN</vt:lpstr>
      <vt:lpstr>Kiinnostaako lukea enemmän koronan taloudellisista vaikutuksista?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Talouskriisit</dc:title>
  <dc:creator>Fanni Tainio</dc:creator>
  <cp:lastModifiedBy>Fanni Tainio</cp:lastModifiedBy>
  <cp:revision>2</cp:revision>
  <dcterms:created xsi:type="dcterms:W3CDTF">2020-04-20T16:03:54Z</dcterms:created>
  <dcterms:modified xsi:type="dcterms:W3CDTF">2020-04-20T16:05:17Z</dcterms:modified>
</cp:coreProperties>
</file>